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74" r:id="rId6"/>
    <p:sldId id="279" r:id="rId7"/>
    <p:sldId id="277" r:id="rId8"/>
    <p:sldId id="278" r:id="rId9"/>
    <p:sldId id="282" r:id="rId10"/>
    <p:sldId id="316" r:id="rId11"/>
    <p:sldId id="317" r:id="rId12"/>
    <p:sldId id="283" r:id="rId13"/>
    <p:sldId id="284" r:id="rId14"/>
    <p:sldId id="290" r:id="rId15"/>
    <p:sldId id="315" r:id="rId16"/>
    <p:sldId id="314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4" r:id="rId26"/>
    <p:sldId id="302" r:id="rId27"/>
    <p:sldId id="301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8" r:id="rId36"/>
    <p:sldId id="319" r:id="rId37"/>
    <p:sldId id="320" r:id="rId38"/>
    <p:sldId id="321" r:id="rId39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6F33-A353-4DB4-9C58-748BB9AEB3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7452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CB90-6F78-4C94-8D3A-BA58B5903A5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809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9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C15F7C-07F6-49A4-8E35-45BBA2B0384C}" type="datetimeFigureOut">
              <a:rPr lang="th-TH" smtClean="0"/>
              <a:pPr/>
              <a:t>17/11/64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D28128-1226-47C3-8106-AFA0F7017B2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4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17/11/64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939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17/11/64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17/11/64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874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17/11/64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17/11/64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922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17/11/64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17/11/64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2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C15F7C-07F6-49A4-8E35-45BBA2B0384C}" type="datetimeFigureOut">
              <a:rPr lang="th-TH" smtClean="0">
                <a:solidFill>
                  <a:prstClr val="white"/>
                </a:solidFill>
              </a:rPr>
              <a:pPr/>
              <a:t>17/11/64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D28128-1226-47C3-8106-AFA0F7017B20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99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17/11/64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17/11/64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4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BD12B6-73A9-4BCB-86C9-BD885A7D4C25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1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84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8299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221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07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09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12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409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65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531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39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BD12B6-73A9-4BCB-86C9-BD885A7D4C25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28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0418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85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8889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2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23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0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208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0263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564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01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591966-CDEE-473F-8F17-DD530A93525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C15F7C-07F6-49A4-8E35-45BBA2B0384C}" type="datetimeFigureOut">
              <a:rPr lang="th-TH" smtClean="0">
                <a:solidFill>
                  <a:prstClr val="black"/>
                </a:solidFill>
              </a:rPr>
              <a:pPr/>
              <a:t>17/11/64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D28128-1226-47C3-8106-AFA0F7017B20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465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1BF0CF-33DF-42ED-86F2-B11108D06FF0}" type="datetimeFigureOut">
              <a:rPr lang="th-TH" smtClean="0">
                <a:solidFill>
                  <a:srgbClr val="438086"/>
                </a:solidFill>
              </a:rPr>
              <a:pPr/>
              <a:t>17/11/64</a:t>
            </a:fld>
            <a:endParaRPr lang="th-TH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BD12B6-73A9-4BCB-86C9-BD885A7D4C2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1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857256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องค์การและการจัดการ</a:t>
            </a:r>
            <a:endParaRPr lang="th-TH" sz="66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776864" cy="345638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Organization </a:t>
            </a:r>
            <a:endParaRPr lang="en-US" sz="6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and </a:t>
            </a:r>
          </a:p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Management</a:t>
            </a:r>
            <a:endParaRPr lang="th-TH" sz="6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7672"/>
            <a:ext cx="8280920" cy="769441"/>
          </a:xfrm>
          <a:prstGeom prst="rect">
            <a:avLst/>
          </a:prstGeom>
          <a:gradFill rotWithShape="1">
            <a:gsLst>
              <a:gs pos="0">
                <a:srgbClr val="53548A">
                  <a:tint val="43000"/>
                  <a:satMod val="165000"/>
                </a:srgbClr>
              </a:gs>
              <a:gs pos="55000">
                <a:srgbClr val="53548A">
                  <a:tint val="83000"/>
                  <a:satMod val="155000"/>
                </a:srgbClr>
              </a:gs>
              <a:gs pos="100000">
                <a:srgbClr val="53548A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53548A">
                <a:satMod val="115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ลักษณะสำคัญขององค์การ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627" y="836712"/>
            <a:ext cx="8748463" cy="173664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มีการกำหนดเป้าหมาย (</a:t>
            </a:r>
            <a:r>
              <a:rPr lang="en-US" sz="3200" kern="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purpose)</a:t>
            </a:r>
            <a:r>
              <a:rPr lang="th-TH" sz="3200" kern="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หรือวัตถุประสงค์ชี้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เฉพาะเจาะจง การที่</a:t>
            </a:r>
            <a:r>
              <a:rPr lang="th-TH" sz="3200" kern="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องค์การจะต้อง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มีเป้าหมายในการดำเนินงานที่ชัดเจนเพื่อเป็นแนวทางในการ</a:t>
            </a:r>
            <a:r>
              <a:rPr lang="th-TH" sz="3200" kern="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</a:t>
            </a:r>
            <a:endParaRPr lang="th-TH" sz="3200" kern="0" dirty="0">
              <a:solidFill>
                <a:prstClr val="black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01936"/>
            <a:ext cx="8352928" cy="64698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มีกระบวนวิธีปฏิบัติงาน (</a:t>
            </a:r>
            <a:r>
              <a:rPr lang="en-US" sz="3200" kern="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process)</a:t>
            </a:r>
            <a:r>
              <a:rPr lang="th-TH" sz="3200" kern="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และ</a:t>
            </a:r>
            <a:r>
              <a:rPr lang="th-TH" sz="3200" kern="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มีการแบ่งงานกันทำ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429000"/>
            <a:ext cx="8352928" cy="64698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kumimoji="0" lang="th-TH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มีลำดับขั้นของการบังคับบัญชา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(hierarchy of authority)</a:t>
            </a:r>
            <a:endParaRPr kumimoji="0" lang="th-TH" sz="3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149080"/>
            <a:ext cx="8352928" cy="64698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53548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4. </a:t>
            </a:r>
            <a:r>
              <a:rPr kumimoji="0" lang="th-TH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องค์การมีลักษณะเป็นระบบ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(system)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6624736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475655" y="1714910"/>
            <a:ext cx="5804345" cy="441611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0" y="300005"/>
            <a:ext cx="7632848" cy="58477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องค์การเป็นระบบเปิดอย่างหนึ่ง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(open system)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204864"/>
            <a:ext cx="208823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ปัจจัยนำเข้า (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input)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780928"/>
            <a:ext cx="2088232" cy="1872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เงินทุน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ข้อมูลข่าวสาร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9436" y="2204864"/>
            <a:ext cx="266429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กระบวนการแปรสภาพ</a:t>
            </a:r>
          </a:p>
          <a:p>
            <a:pPr algn="ctr"/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(transformation)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9436" y="2924944"/>
            <a:ext cx="2664296" cy="1728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กิจกรรมการปฏิบัติงานของพนักงาน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กิจกรรมการบริหารจัดการ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เทคโนโลยีและการดำเนินงาน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2204864"/>
            <a:ext cx="244827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ปัจจัยนำออก (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output)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00" y="2780928"/>
            <a:ext cx="2448272" cy="18722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ผลิตภัณฑ์และบริการ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ฐานะทางการเงิน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ข้อมูลข่าวสารสนเทศข้อมูลข่าวสาร</a:t>
            </a:r>
          </a:p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ผลงานของบุคลากร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6266" y="5157192"/>
            <a:ext cx="2170636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ข้อมูลย้อนกลับ</a:t>
            </a:r>
          </a:p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feedback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4319" y="6131022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envionment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856" y="1196752"/>
            <a:ext cx="349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3380" y="175051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(system)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367644" y="1458362"/>
            <a:ext cx="1928622" cy="513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66902" y="1458362"/>
            <a:ext cx="1769394" cy="513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</p:cNvCxnSpPr>
          <p:nvPr/>
        </p:nvCxnSpPr>
        <p:spPr>
          <a:xfrm flipH="1">
            <a:off x="1367644" y="5481228"/>
            <a:ext cx="19286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 flipV="1">
            <a:off x="1367644" y="4653136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5466902" y="5481228"/>
            <a:ext cx="21294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2"/>
          </p:cNvCxnSpPr>
          <p:nvPr/>
        </p:nvCxnSpPr>
        <p:spPr>
          <a:xfrm flipV="1">
            <a:off x="7596336" y="4653136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55576" y="5481228"/>
            <a:ext cx="1440160" cy="880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31619" y="5661248"/>
            <a:ext cx="1496765" cy="700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3212976"/>
            <a:ext cx="6376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3732" y="3212976"/>
            <a:ext cx="6584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965" y="11967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องค์การ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ระบบเปิด คือองค์การที่ตระหนักถึงความสัมพันธ์ของสภาพแวดล้อม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ภายนอก และองค์การเป็น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องค์การแบบใหม่ที่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ตอบสนอง  ต่อ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การเปลี่ยนแปลงอยู่ตลอดเวลา โดยตระหนักว่าสิ่งแวดล้อมรอบ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ธุรกิจ มี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ผลกระทบต่อองค์การของตน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ตลอดเวลา </a:t>
            </a:r>
          </a:p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องค์การแต่ละองค์การในภาพรวมจะมีลักษณะระบบเปิด และภายในระบบก็จะมีระบบย่อย ฉะนั้นองค์การจะเป็นระบบปิดที่มีลักษณะเป็นระบบย่อย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องค์ประกอบขององค์การ (</a:t>
            </a:r>
            <a:r>
              <a:rPr lang="en-US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Elements of Organization ) 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ที่สำคัญประกอบด้วย 5 ประการ ดังนี้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1719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คน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 )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องค์การจะประกอบด้วยคนตั้งแต่ 2 คนขึ้นไป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ร่วมกัน หรือแบ่งงานกันทำ เพื่อให้บรรลุเป้าหมายที่กำหนด โดยที่คนจะปฏิบัติงานร่วมกัน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ได้จำเป็นต้อง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อาศัย “ ความรู้ทางพฤติกรรมศาสตร์ ” เพื่อทำความเข้าใจซึ่งกันและ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กัน</a:t>
            </a:r>
            <a:endParaRPr lang="th-TH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โครงสร้าง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structure</a:t>
            </a: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นักบริหารจะต้องจัดโครงสร้าง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ให้สอดคล้อง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กับงาน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เพื่อกำหนดอำนาจ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หน้าที่และความรับผิดชอบที่เหมาะสม เพื่อให้งานขององค์การ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บรรลุเป้าหมาย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ได้อย่า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งมีประสิทธิภาพ</a:t>
            </a:r>
            <a:endParaRPr lang="en-US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ข้อมูลข่าวสารและความรู้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information data and </a:t>
            </a:r>
            <a:r>
              <a:rPr lang="en-US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knoeledge</a:t>
            </a: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ในการปฏิบัติงานและการแก้ไขปัญหา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นัก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บริหารยังต้องอาศัยความรู้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ข้อมูลข่าวสาร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เพื่อความเข้าใจ เพื่อการวิเคราะห์ ตลอดจนการคาดคะเนแนวโน้มในอนาคตอีกด้วย </a:t>
            </a:r>
            <a:endParaRPr lang="th-TH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4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technique</a:t>
            </a: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การบริหารองค์การต้องอาศัย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เทคนิคเทคโนโลยี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แก้ไขปัญหา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หรือติดสินใจ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ในขณะเดียวกันก็เป็นการลดความเสี่ยงอีกด้วย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5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 (</a:t>
            </a: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purpose</a:t>
            </a:r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มนุษย์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จัดตั้งองค์การขึ้นมาก็เพื่อบรรลุเป้าหมายหรือวัตถุประสงค์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ที่มนุษย์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 ดังนั้น องค์การจึงต้องมีเป้าหมาย หรือวัตถุประสงค์</a:t>
            </a: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78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653" y="332656"/>
            <a:ext cx="7491712" cy="707886"/>
          </a:xfrm>
          <a:prstGeom prst="rect">
            <a:avLst/>
          </a:prstGeom>
          <a:gradFill rotWithShape="1">
            <a:gsLst>
              <a:gs pos="0">
                <a:srgbClr val="53548A">
                  <a:tint val="43000"/>
                  <a:satMod val="165000"/>
                </a:srgbClr>
              </a:gs>
              <a:gs pos="55000">
                <a:srgbClr val="53548A">
                  <a:tint val="83000"/>
                  <a:satMod val="155000"/>
                </a:srgbClr>
              </a:gs>
              <a:gs pos="100000">
                <a:srgbClr val="53548A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53548A">
                <a:satMod val="115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ความจำเป็นของการมีองค์การ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653" y="1678161"/>
            <a:ext cx="7491712" cy="119181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3808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kumimoji="0" lang="th-TH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องค์การทางสังคม ได้แก่ ครอบครัว โรงเรียน มหาวิทยาลัย วัด สมาคม ชมรม สโมสร องค์การสื่อมวลชนต่างๆเป็นต้น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653" y="3028310"/>
            <a:ext cx="7491712" cy="119181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3808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kumimoji="0" lang="th-TH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องค์การทางราชการ ได้แก่ หน่วยงานราชการต่างๆ ซึ่งครอบคลุมถึงกระทรวง ทบวง กรม ที่เรียกว่า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kumimoji="0" lang="th-TH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ระบบราชการ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r>
              <a:rPr kumimoji="0" lang="th-TH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653" y="4396462"/>
            <a:ext cx="7491712" cy="119181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3808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kumimoji="0" lang="th-TH" sz="32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องค์การเอกชน ได้แก่ บริษัท ห้างร้านต่างๆ ที่ดำเนินกิจกรรมเพื่อผลประโยชน์ทางร้านค้า</a:t>
            </a:r>
          </a:p>
        </p:txBody>
      </p:sp>
    </p:spTree>
    <p:extLst>
      <p:ext uri="{BB962C8B-B14F-4D97-AF65-F5344CB8AC3E}">
        <p14:creationId xmlns:p14="http://schemas.microsoft.com/office/powerpoint/2010/main" val="1369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1187624" y="2243555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261927" y="1487286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907370" y="2747611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475656" y="4038381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851920" y="4331605"/>
            <a:ext cx="2664296" cy="1977533"/>
          </a:xfrm>
          <a:prstGeom prst="flowChartConnector">
            <a:avLst/>
          </a:prstGeom>
          <a:solidFill>
            <a:srgbClr val="FFC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060848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วัด, โบสถ์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409836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4708301"/>
            <a:ext cx="10919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</a:t>
            </a:r>
          </a:p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ทบวง</a:t>
            </a:r>
          </a:p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797152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6211" y="2476053"/>
            <a:ext cx="889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</a:t>
            </a:r>
          </a:p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สโมสร</a:t>
            </a:r>
          </a:p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ชมรม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7234"/>
            <a:ext cx="7632848" cy="584775"/>
          </a:xfrm>
          <a:prstGeom prst="homePlate">
            <a:avLst/>
          </a:prstGeom>
          <a:gradFill rotWithShape="1">
            <a:gsLst>
              <a:gs pos="0">
                <a:srgbClr val="53548A">
                  <a:tint val="43000"/>
                  <a:satMod val="165000"/>
                </a:srgbClr>
              </a:gs>
              <a:gs pos="55000">
                <a:srgbClr val="53548A">
                  <a:tint val="83000"/>
                  <a:satMod val="155000"/>
                </a:srgbClr>
              </a:gs>
              <a:gs pos="100000">
                <a:srgbClr val="53548A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rgbClr val="53548A">
                <a:satMod val="115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ความสัมพันธ์ระหว่างบุคคลกับองค์การอื่นๆ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913861" y="2872281"/>
            <a:ext cx="2664296" cy="1977533"/>
          </a:xfrm>
          <a:prstGeom prst="flowChartConnector">
            <a:avLst/>
          </a:prstGeom>
          <a:solidFill>
            <a:srgbClr val="FFFF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บุคคล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(ตัวเรา)</a:t>
            </a:r>
          </a:p>
        </p:txBody>
      </p:sp>
    </p:spTree>
    <p:extLst>
      <p:ext uri="{BB962C8B-B14F-4D97-AF65-F5344CB8AC3E}">
        <p14:creationId xmlns:p14="http://schemas.microsoft.com/office/powerpoint/2010/main" val="7818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40960" cy="708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b="1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องค์การแบบดั้งเดิม  </a:t>
            </a:r>
            <a:endParaRPr lang="th-TH" sz="3200" b="1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มุ่ง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กฎ ข้อกำหนด ตำแหน่งงาน </a:t>
            </a:r>
            <a:endParaRPr lang="th-TH" sz="3200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ความสำคัญที่</a:t>
            </a: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งานตามสาย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งานบังคับบัญชา ไม่มีความยืดหยุ่น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b="1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องค์การแบบใหม่ </a:t>
            </a:r>
            <a:endParaRPr lang="th-TH" sz="3200" b="1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ความยืดหยุ่น มีการเปลี่ยนแปลงตลอดเวลา </a:t>
            </a:r>
            <a:endParaRPr lang="th-TH" sz="3200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เน้นทีมงาน ให้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ความสำคัญกับทักษะ  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b="1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สาเหตุสำคัญที่จำเป็นต้องมีองค์การ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ช่วย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ตอบสนองความต้องการของมนุษย์  </a:t>
            </a:r>
            <a:endParaRPr lang="th-TH" sz="3200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ช่วย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กำหนดตำแหน่ง</a:t>
            </a: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หน้าที่และความ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รับผิดชอบ </a:t>
            </a:r>
            <a:endParaRPr lang="th-TH" sz="3200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ช่วย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ให้ได้รับข่าวสารความรู้  </a:t>
            </a:r>
            <a:endParaRPr lang="th-TH" sz="3200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เป็น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แหล่งอาชีพ  </a:t>
            </a:r>
            <a:endParaRPr lang="th-TH" sz="3200" dirty="0" smtClean="0">
              <a:solidFill>
                <a:srgbClr val="073E87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h-TH" sz="3200" dirty="0" smtClean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	เป็น</a:t>
            </a:r>
            <a:r>
              <a:rPr lang="th-TH" sz="3200" dirty="0">
                <a:solidFill>
                  <a:srgbClr val="073E87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เครื่องมือควบคุมการปฏิบัติงาน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18876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908720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2132856"/>
            <a:ext cx="756084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องค์การที่แบ่งโดยใช้ผลกำไรเป็นเกณฑ์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924944"/>
            <a:ext cx="7776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องค์การที่มุ่งแสวงหาผลกำไร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(for profit organization) 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องค์การที่จัดตั้งขึ้นมาโดยมีจุดหมายเพื่อทำกำไรหรือแสวงหาผลประโยชน์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77072"/>
            <a:ext cx="7776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องค์การที่ไม่มุ่งแสวงหาผลกำไร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(not for profit organization)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องค์การที่จัดตั้งขึ้นมาโดยมีจุดมุ่งหมายเพื่อประโยชน์ทางสังคม การเมือง และวัฒนธรรม มากกว่ามุ่งหวังที่ผลกำไร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8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908720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1882291"/>
            <a:ext cx="738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องค์การที่แบ่งตามชนิดของผลิตภัณฑ์ที่องค์การผลิตขึ้น</a:t>
            </a:r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70892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องค์การด้านการผลิต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(manufacturing organization)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องค์การที่ทำการผลิตสินค้า 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(good)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โดยจะมีการใช้วัตถุดิบเพื่อผลิตสินค้าประเภทที่มีตัวตนสามารถสัมผัสจับต้องมองเห็นได้ ซึ่งลูกค้าสามารถประเมินคุณภาพของสินค้านั้นๆได้ เช่น เสื้อผ้า รองเท้า ปากกา เป็นต้น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305" y="4653136"/>
            <a:ext cx="7775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องค์การด้านบริการ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(service organization)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องค์การที่มีหน้าที่หลัก คือการผลิตหรือเป็นผู้ให้บริการโดยกิจกรรมต่างๆ ขององค์การสามารถส่งมอบคุณค่าให้แก่ผู้รับ เช่น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สถาบันการเงิน โรงพยาบาล </a:t>
            </a: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04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980728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21328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องค์การที่แบ่งตามลักษณะของความเป็นเจ้าของ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924944"/>
            <a:ext cx="869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องค์การภาครัฐ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(public sector)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จัดตั้งขึ้นโดยภายใต้การควบคุมของรัฐบาล ได้แก่ กระทรวง ทบวง กรม และรัฐวิสาหกิจต่างๆ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869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องค์การภาคเอกชน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(private sector)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จัดตั้งขึ้นโดยภายใต้การควบคุมของเอกชน ได้แก่ บริษัท ห้างร้าน มูลนิธิ สมาคม เป็นต้น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16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 noGrp="1"/>
          </p:cNvSpPr>
          <p:nvPr>
            <p:ph idx="1"/>
          </p:nvPr>
        </p:nvSpPr>
        <p:spPr>
          <a:xfrm>
            <a:off x="1547664" y="1916832"/>
            <a:ext cx="5904656" cy="432048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ความหมายขององค์การ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ลักษณะสำคัญขององค์การ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ความจำเป็นของการมีองค์การ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ประเภทขององค์การ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วัตถุประสงค์ขององค์การ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latin typeface="TH Niramit AS" panose="02000506000000020004" pitchFamily="2" charset="-34"/>
                <a:ea typeface="+mj-ea"/>
                <a:cs typeface="TH Niramit AS" panose="02000506000000020004" pitchFamily="2" charset="-34"/>
              </a:rPr>
              <a:t>สภาวะแวดล้อมขององค์การ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H Niramit AS" panose="02000506000000020004" pitchFamily="2" charset="-34"/>
              <a:ea typeface="+mj-ea"/>
              <a:cs typeface="TH Niramit AS" panose="02000506000000020004" pitchFamily="2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7" name="ชื่อเรื่องรอง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010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ความรู้เกี่ยวกับองค์การ</a:t>
            </a:r>
          </a:p>
          <a:p>
            <a:pPr algn="ctr"/>
            <a:endParaRPr lang="th-TH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6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836712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871" y="177281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องค์การที่แบ่งตามลักษณะการเกิด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361661"/>
            <a:ext cx="8671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องค์การแบบปฐมหรือองค์การแบบปฐมภูมิ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(primary organization)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เกิดขึ้นตามธรรมชาติ สมาชิกทุกคนต้องเกี่ยวข้องมาแต่กำเนิด การติดต่อสัมพันธ์กันระหว่างบุคคลเป็นส่วนตัวไม่มีพิธีรีตอง เช่น ครอบครัว เพื่อนบ้านใกล้เคียง เป็นต้น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317492"/>
            <a:ext cx="8676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องค์การแบบมัธยมหรือองค์การแบบทุติยภูมิ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(secondary organization)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มนุษย์จัดตั้งขึ้น โดยสมาชิกจะมีความสัมพันธ์กันด้วยเหตุผลและความรู้สึก ลักษณะความสัมพันธ์ระหว่างสมาชิกในองค์การจึงไม่เป็นแบบส่วนตัว เช่น หน่วยราชการต่างๆ </a:t>
            </a: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ห้างหุ้นส่วน สมาคม โรงเรียน โรงพยาบาล เป็นต้น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6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620688"/>
            <a:ext cx="756084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871" y="148478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องค์การที่แบ่งโดยใช้โครงสร้างเป็นเกณฑ์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871" y="2136923"/>
            <a:ext cx="8216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องค์การแบบที่เป็นทางการ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(formal organization)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องค์การรูปนัย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องค์การที่มีรูปแบบ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เป็นองค์กรที่มี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โครงสร้างอย่าง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มีรูปแบบ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กำหนดกฎเกณฑ์ไว้ในระเบียบแบบแผน หรือกำหนดไว้ใน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  มีสายบังคับบัญชา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 มี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หน้าที่ไว้อย่าง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เด่นชัด มี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การแบ่งงาน        ตามความสามารถ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871" y="4383692"/>
            <a:ext cx="822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องค์การแบบที่ไม่เป็นทางการ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(informal organization) </a:t>
            </a:r>
            <a:endParaRPr lang="th-TH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องค์การอรูปนัย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องค์การไร้รูปแบบ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เป็นองค์การที่จัดตั้งขึ้นมาด้วยความสมัครใจติดต่อกันเป็นส่วนตัวด้วยความพึงพอใจ ไม่มีแบบแผนที่แน่นอน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02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15727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ที่มีรูปแบบ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22839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1) 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แบ่งระดับชั้น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สายการบังคับบัญชา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Hierarchy)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ขององค์กรจะมีลักษณะแบ่งแยก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ตามสายบังคับบัญชา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Chain of Command)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ควบคู่กับ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การมอบหมายความ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รับผิดชอบของ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ผู้บังคับบัญชาระดับสูง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ลดหลั่นกันลงไป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 of Authority)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ในลักษณะนี้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งองค์กรจะแบ่งออกเป็น 3 ระดับชั้น คือ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ระดับต้น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การบริหารระดับกลาง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ระดับสูง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83272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การแบ่งงาน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Division of Labor)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หน่วยงานเฉพาะอย่างอ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อกไป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ตามความเหมาะสม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และวัตถุประสงค์ของ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37890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ช่วง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Span of Control)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คือขอบเขต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ของสายการบังคับบัญชา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ที่กว้าง หมายถึงผู้บังคับบัญชาคน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หนึ่งมี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ผู้ใต้บังคับบัญชาหลายคน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ควบคุมที่แคบ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หมายถึงผู้บังคับบัญชาคน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หนึ่งมี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ผู้ใต้บังคับบัญชาน้อย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406" y="5169178"/>
            <a:ext cx="795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เอกภาพ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การบริหารงาน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Unity of Command)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หมายถึงการบริหารงานที่ทุกหน่วยงาน  ทุกคนทุก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ปฏิบัติงานอย่างสอด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คล้องกันมี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การประสานกัน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เป้าหมายขององค์การ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แสดงให้เห็นว่าใครเป็นผู้รับผิดชอบ มีขอบเขตอำนาจหน้าที่บังคับบัญชาได้มากน้อยเพียงไร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9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76671"/>
            <a:ext cx="7915275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9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692696"/>
            <a:ext cx="4211960" cy="584775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การจำแนกประเภทขององค์การ</a:t>
            </a:r>
            <a:endParaRPr lang="th-TH" sz="32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412776"/>
            <a:ext cx="8856984" cy="52565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769876"/>
            <a:ext cx="1368152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</a:t>
            </a: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8167" y="1772816"/>
            <a:ext cx="1742785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u="sng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เกณฑ์การแบ่ง</a:t>
            </a:r>
            <a:r>
              <a:rPr lang="th-TH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7744" y="1412776"/>
            <a:ext cx="0" cy="525658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24128" y="1484784"/>
            <a:ext cx="0" cy="518457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4208" y="1772816"/>
            <a:ext cx="2133918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u="sng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ประเภทขององค์การ</a:t>
            </a:r>
            <a:endParaRPr lang="th-TH" b="1" u="sng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636912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ผลกำไร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5730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ชนิดของผลิตภัณฑ์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45091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ลักษณะความเป็นเจ้าของ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5229200"/>
            <a:ext cx="238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6021288"/>
            <a:ext cx="224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Straight Arrow Connector 15"/>
          <p:cNvCxnSpPr>
            <a:stCxn id="4" idx="3"/>
            <a:endCxn id="10" idx="1"/>
          </p:cNvCxnSpPr>
          <p:nvPr/>
        </p:nvCxnSpPr>
        <p:spPr>
          <a:xfrm flipV="1">
            <a:off x="1835696" y="2898522"/>
            <a:ext cx="1008112" cy="1132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  <a:endCxn id="11" idx="1"/>
          </p:cNvCxnSpPr>
          <p:nvPr/>
        </p:nvCxnSpPr>
        <p:spPr>
          <a:xfrm flipV="1">
            <a:off x="1835696" y="3834626"/>
            <a:ext cx="1008112" cy="196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12" idx="1"/>
          </p:cNvCxnSpPr>
          <p:nvPr/>
        </p:nvCxnSpPr>
        <p:spPr>
          <a:xfrm>
            <a:off x="1835696" y="4031486"/>
            <a:ext cx="1008112" cy="739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13" idx="1"/>
          </p:cNvCxnSpPr>
          <p:nvPr/>
        </p:nvCxnSpPr>
        <p:spPr>
          <a:xfrm>
            <a:off x="1835696" y="4031486"/>
            <a:ext cx="1008112" cy="1459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4" idx="1"/>
          </p:cNvCxnSpPr>
          <p:nvPr/>
        </p:nvCxnSpPr>
        <p:spPr>
          <a:xfrm>
            <a:off x="1835696" y="4031486"/>
            <a:ext cx="1008112" cy="2251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72200" y="250509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มุ่งแสวงหาผลกำไร</a:t>
            </a:r>
          </a:p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ไม่มุ่งแสวงหาผลกำไร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3441194"/>
            <a:ext cx="25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ด้านการผลิต</a:t>
            </a:r>
          </a:p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ด้านการบริการ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4449306"/>
            <a:ext cx="25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</a:t>
            </a:r>
          </a:p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509737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แบบปฐม (ปฐมภูมิ)</a:t>
            </a:r>
          </a:p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แบบมัธยม (ทุติยภูมิ)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2200" y="5961474"/>
            <a:ext cx="25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เป็นทางการ(รูปนัย)</a:t>
            </a:r>
          </a:p>
          <a:p>
            <a:r>
              <a:rPr lang="th-TH" sz="2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ไม่เป็นทางการ (อรูปนัย)</a:t>
            </a:r>
            <a:endParaRPr lang="th-TH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724128" y="285293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12160" y="2708920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12160" y="270892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12160" y="297053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724128" y="6335742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12160" y="6191726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12160" y="619172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12160" y="645333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24128" y="547164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12160" y="5327630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12160" y="532763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12160" y="5589240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24128" y="4823574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012160" y="4679558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012160" y="467955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12160" y="494116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724128" y="3815462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012160" y="3671446"/>
            <a:ext cx="0" cy="2616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12160" y="367144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12160" y="3933056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1291407"/>
            <a:ext cx="756084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2924944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กำหนดวัตถุประสงค์ขององค์การจะมีอิทธิพลอย่างมากต่อการดำเนินงานขององค์การเพราะนอกจากจะเป็นแนวทาง</a:t>
            </a:r>
          </a:p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ในการปฏิบัติงานแล้ว ยังเป็นสิ่งที่แสดงถึงเหตุผลของการปฏิบัติงาน ทั้งนี้วัตถุประสงค์ขององค์การจะมีอยู่ </a:t>
            </a:r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4226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5506" y="1052736"/>
            <a:ext cx="79849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วัตถุประสงค์ขององค์การโดยทั่วไป</a:t>
            </a:r>
            <a:endParaRPr lang="th-TH" sz="36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844824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เพื่อสร้างคุณค่าที่ปรารถนาให้สังคม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องค์การของทางราชการมักมีวัตถุประสงค์เพื่อให้บริการแก่ประชาชนให้ความคุ้มครองปลอดภัยต่างๆ ตลอดจนพัฒนาประเทศ ได้แก่ หน่วยงานต่างๆ อำเภอ จังหวัด หน่วยทหาร ตำรวจ เป็นต้น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68141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เพื่อตอบสนองความต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้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องการของกลุ่มคนต่างๆในองค์การ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ทั่วไปสมาชิกแต่ละคนในองค์การจะมีวัตถุประสงค์ส่วนตัวแตกต่างกันแต่ละคนมุ่งหวังจะได้รับการตอบสนองในสิ่งที่ตนมุ่งหวังจากองค์การ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636293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เพื่อทำให้ผู้รับบริการ หรือลูกค้า หรือผู้ที่มาติดต่อพอใจ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ซึ่งเป็นจุดประสงค์ที่   ทุกหน่วยงานต้องมีเพราะทุกหน่วยงานต่างมีหน้าที่บริการให้แก่ประชาชน ลูกค้า สมาชิก หรือผู้ติดต่อที่มีผลประโยชน์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35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เพื่อให้ผลผลิตขององค์การมีคุณภาพสูง และให้บริการได้ทันเวลา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โรงไฟฟ้า ประปา จะต้องผลิตกระแสไฟฟ้า จ่ายน้ำประปาให้เพียงพอต่อความต้องการของประชาชนผู้บริโภค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601" y="2204864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เพื่อให้มีการลงทุนหรือขยายกิจการเพิ่ม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โดยต้องมีการระดมทรัพยากร หรือจัดหาทรัพยากรเพิ่มขึ้นในการดำเนินงานขององค์การ เช่น การสร้างตึกใหม่ การลงทุนด้านบุคลากร ตลอดจนการจัดให้มีสิ่งจูงใจที่จะรักษาคนให้อยู่กับองค์การนานที่สุด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เพื่อให้หน่วยงานนั้นทำงานอย่างมีประสิทธิภาพ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มีเหตุผลโดยใช้เทคโนโลยีและวิทยาการทางวิทยาศาสตร์ตามแผนใหม่ ต้นทุนต่ำ กำไรสูง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40" y="458112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1.7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เพื่อความเจริญและการดำรงอยู่ได้ขององค์การ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 เมื่อได้มีการจัดตั้งโครงการขึ้นมาแล้ว วัตถุประสงค์อย่างหนึ่งที่สมาชิกในองค์การทุกคนต้องยึดถือร่วมกัน คือ การทำให้องค์การมีความเจริญก้าวหน้าสามารถดำเนินอยู่ได้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32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06" y="692696"/>
            <a:ext cx="798496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วัตถุประสงค์ขององค์การธุรกิจ</a:t>
            </a:r>
            <a:endParaRPr lang="th-TH" sz="36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เพื่อสร้างสรรค์คุณค่าทางเศรษฐกิจในรูปสินค้าและบริการ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องค์การธุรกิจ มีวัตถุประสงค์ในการผลิตสินค้าและบริการเพื่อไปแลกเปลี่ยนเป็นตัวเงินซึ่งก่อให้เกิดประโยชน์</a:t>
            </a:r>
          </a:p>
          <a:p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ทางเศรษฐกิจแก่สังคม 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99695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เพื่อแสวงหาผลกำไร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และเพื่อตอบสนองความต้องการของสมาชิกและกลุ่มต่างๆในองค์การ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61048"/>
            <a:ext cx="890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เพื่อการดำรงอยู่และความเจริญขององค์การ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โดยทั่วไปห้างหุ้นส่วนและบริษัทที่จัดตั้งขึ้นทุกแห่งปรารถนาจะตั้งอยู่ได้นานๆ และเจริญรุ่งเรืองขยายกิจการออกไป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301208"/>
            <a:ext cx="890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เพื่อสร้างสรรค์สิ่งที่มีคุณค่าในสังคม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องค์การต้องทำตนเป็นพลเมือง ปฏิบัติตามกฎหมายไม่เอารัดเอาเปรียบลูกค้าและคนงาน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0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56084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204864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องค์การก็เช่นเดียวกับคนจะต้องอยู่ท่ามกลางสภาวะแวดล้อมต่างๆ ไม่ว่าจะเป็นวัฒนธรรม สังคม สภาพทางด้านเศรษฐกิจ รัฐบาล กฎหมายและข้อบังคับ การเปลี่ยนแปลงด้านวิทยากร การเปลี่ยนแปลงความพอใจของผู้บริโภค การแข่งขัน เป็นต้น 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ปัจจัยต่างๆเหล่านี้คือ สภาวะแวดล้อมขององค์การ ซึ่งสภาวะแวดล้อมเหล่านี้จะมีการเปลี่ยนแปลงอย่างรวดเร็ว ทั้งนี้ สภาวะแวดล้อมขององค์การประกอบด้วย 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93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867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000" dirty="0" smtClean="0">
                <a:latin typeface="KodchiangUPC"/>
                <a:cs typeface="KodchiangUPC"/>
              </a:rPr>
              <a:t> </a:t>
            </a:r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องค์การและการจัดการ </a:t>
            </a:r>
            <a:endParaRPr lang="th-TH" sz="4400" b="1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b="1" dirty="0" smtClean="0">
                <a:latin typeface="Comic Sans MS"/>
                <a:cs typeface="KodchiangUPC"/>
              </a:rPr>
              <a:t>(</a:t>
            </a:r>
            <a:r>
              <a:rPr lang="en-US" b="1" dirty="0">
                <a:latin typeface="Comic Sans MS"/>
                <a:cs typeface="KodchiangUPC"/>
              </a:rPr>
              <a:t>Organization and Management)</a:t>
            </a:r>
            <a:endParaRPr lang="en-US" dirty="0">
              <a:latin typeface="Comic Sans MS"/>
              <a:cs typeface="KodchiangUP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249003"/>
            <a:ext cx="8496944" cy="514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องคการ เกิดขึ้นเพื่อรวบรวมคนและทรัพยากรตางๆ เขาดวยกัน เพราะการทํางานที่ไม</a:t>
            </a:r>
            <a:r>
              <a:rPr lang="th-TH" sz="320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อาจทําใหสําเร็จไดเพียง</a:t>
            </a:r>
            <a:r>
              <a:rPr lang="th-TH" sz="320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ลําพัง  ซึ่ง</a:t>
            </a:r>
            <a:r>
              <a:rPr lang="th-TH" sz="320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ทรัพยากรจะต</a:t>
            </a:r>
            <a:r>
              <a:rPr lang="th-TH" sz="320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องได</a:t>
            </a:r>
            <a:r>
              <a:rPr lang="th-TH" sz="320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รับการประสานเขาดวยกัน  เพื่อใหองคการบรรลุเปาหมาย</a:t>
            </a:r>
            <a:r>
              <a:rPr lang="th-TH" sz="320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ไดอย</a:t>
            </a:r>
            <a:r>
              <a:rPr lang="th-TH" sz="320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าง</a:t>
            </a:r>
            <a:r>
              <a:rPr lang="th-TH" sz="320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มีประสิทธิผล</a:t>
            </a:r>
            <a:r>
              <a:rPr lang="th-TH" sz="320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sz="320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ประสิทธิภาพ</a:t>
            </a:r>
          </a:p>
          <a:p>
            <a:pPr marL="13970" marR="5080" indent="913765" algn="thaiDist">
              <a:lnSpc>
                <a:spcPct val="100699"/>
              </a:lnSpc>
              <a:spcBef>
                <a:spcPts val="830"/>
              </a:spcBef>
            </a:pPr>
            <a:r>
              <a:rPr lang="th-TH" sz="3200" spc="-1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 มีความสําคัญตอผูบริหารทุกคนในการพัฒนาองค</a:t>
            </a:r>
            <a:r>
              <a:rPr lang="th-TH" sz="3200" spc="-1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  ให้มุ</a:t>
            </a:r>
            <a:r>
              <a:rPr lang="th-TH" sz="3200" spc="-1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</a:t>
            </a:r>
            <a:r>
              <a:rPr lang="th-TH" sz="3200" spc="-1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งไป</a:t>
            </a:r>
            <a:r>
              <a:rPr lang="th-TH" sz="3200" spc="-1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สูความมีประสิทธิภาพและประสิทธิผล  ผูบริหารสามารถดําเนินการให</a:t>
            </a:r>
            <a:r>
              <a:rPr lang="th-TH" sz="3200" spc="-1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บรรลุวัตถุ</a:t>
            </a:r>
            <a:r>
              <a:rPr lang="th-TH" sz="3200" spc="-1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ประสงคขององคการได โดยการใชทรัพยากรทางการ</a:t>
            </a:r>
            <a:r>
              <a:rPr lang="th-TH" sz="3200" spc="-1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บริหารอย</a:t>
            </a:r>
            <a:r>
              <a:rPr lang="th-TH" sz="3200" spc="-1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างเหมาะสม และการจัดการจะเปนเครื่องมือสนับสนุนใหภาระกิจของพนักงานแตละคน นําไปสูการบรรลุความสําเร็จ</a:t>
            </a:r>
            <a:r>
              <a:rPr lang="th-TH" sz="3200" spc="-10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       เป</a:t>
            </a:r>
            <a:r>
              <a:rPr lang="th-TH" sz="3200" spc="-10" dirty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าหมายขององคการได</a:t>
            </a:r>
          </a:p>
        </p:txBody>
      </p:sp>
    </p:spTree>
    <p:extLst>
      <p:ext uri="{BB962C8B-B14F-4D97-AF65-F5344CB8AC3E}">
        <p14:creationId xmlns:p14="http://schemas.microsoft.com/office/powerpoint/2010/main" val="13513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56084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สภาวะแวดล้อมภายนอกขององค์การ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2" y="2060848"/>
            <a:ext cx="8342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สภาวะแวดล้อมทั่วไป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(general environment</a:t>
            </a:r>
            <a:r>
              <a:rPr lang="en-US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เป็นสภาวะแวดล้อมที่ส่งผลทั้งโดยทางตรงและทางอ้อมต่อกิจกรรมทุกอย่างของ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 ได้แก่ เศรษฐกิจ เทคโนโลยี สังคม การเมืองและกฎหมาย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และสภาวะ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แวดล้อมระหว่างประเทศ</a:t>
            </a:r>
          </a:p>
          <a:p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8342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สภาวะแวดล้อมที่เกี่ยวกับงาน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(task environment)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ภาวะที่มีอิทธิพลโดยตรงต่อการดำเนินงานและความสามารถที่จะบรรลุเป้าหมายขององค์การและเป็นสภาวะแวดล้อมภายนอกที่อยู่ใกล้ตัวองค์การมาก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ที่สุด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ลูกค้า คู่แข่งขัน ผู้จัดส่งวัตถุดิบ เจ้าหน้าที่ของรัฐ ตลาดแรงงาน ผู้ร่วมลงทุน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47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56084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สภาวะแวดล้อมภายในขององค์การ</a:t>
            </a:r>
            <a:endParaRPr lang="th-TH" sz="4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2" y="2015842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เจ้าของกิจการและผู้ถือหุ้น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ในองค์การธุรกิจที่มีขนาดเล็ก เจ้าของกิจการมักมีบทบาทด้านต่างๆในองค์การมากมาย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049720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คณะกรรมการบริษัท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บุคคลที่ผู้ถือหุ้นเป็นผู้คัดเลือกให้เข้ามาเป็นตัวแทนเพื่อทำหน้าที่และควบคุมการบริหารงานที่ตนเองถือหุ้นอยู่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897" y="4019064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คือบุคคลต่างๆจากตลาดแรงงานภายนอก ที่ฝ่ายบริหารขององค์การดำเนินการสรรหาและคัดเลือกมาให้ทำงานในองค์การ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110" y="5157192"/>
            <a:ext cx="834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วัฒนธรรมองค์การ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เป็นสภาวะแวดล้อมภายในอีกอย่างหนึ่งที่มีอิทธิพลต่อการดำเนินงานต่อทุกองค์การ</a:t>
            </a:r>
            <a:endParaRPr lang="th-TH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51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"/>
          <a:stretch/>
        </p:blipFill>
        <p:spPr bwMode="auto">
          <a:xfrm>
            <a:off x="1690688" y="859809"/>
            <a:ext cx="6121672" cy="556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56083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064896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8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755576" y="1659285"/>
            <a:ext cx="7931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Chester I. Barnard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ที่บุคคลสองคนหรือมากกว่าร่วมแรงร่วมใจ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กันทำงาน</a:t>
            </a:r>
            <a:r>
              <a:rPr 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  <a:r>
              <a:rPr lang="th-TH" sz="32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มีวัตถุประสงค์เดียวกัน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Herbert G. Hicks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จัดโครงสร้างให้บุคคลเกิดปฏิสัมพันธ์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ในการทำงาน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วัตถุประสงค์ที่กำหนดไว้</a:t>
            </a:r>
          </a:p>
          <a:p>
            <a:pPr algn="ctr"/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Katz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Kahn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(แคทซ์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แคน) 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ทางสังคมที่มีบุคคลจำนวนมากมาร่วมแรงร่วมใจประสานกันทำงานหรือกิจกรรมที่มีความซับซ้อนอย่างมีระบบ และร่วมกันตัดสินใจแก้ปัญหาเพื่อให้บรรลุทั้งเป้าหมายส่วนบุคคลและเป้าหมายองค์การ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622" y="476672"/>
            <a:ext cx="7693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ความหมายขององค์การ (</a:t>
            </a:r>
            <a:r>
              <a:rPr lang="en-US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Organization) </a:t>
            </a:r>
          </a:p>
        </p:txBody>
      </p:sp>
    </p:spTree>
    <p:extLst>
      <p:ext uri="{BB962C8B-B14F-4D97-AF65-F5344CB8AC3E}">
        <p14:creationId xmlns:p14="http://schemas.microsoft.com/office/powerpoint/2010/main" val="12981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07504" y="260648"/>
            <a:ext cx="8928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ความหมายขององค์การ (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Organization) </a:t>
            </a:r>
            <a:r>
              <a:rPr 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จาก</a:t>
            </a: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วิกิพีเดีย สารานุกรมเสรี </a:t>
            </a:r>
          </a:p>
          <a:p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องค์การ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การนำเอาส่วนต่างๆ ที่มีความเกี่ยวข้องกันมารวมกันอย่าง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มีระเบียบหรือ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เป็นการรวมกลุ่มกันอย่างมีเหตุผลของ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บุคคล   กลุ่ม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หนึ่ง เพื่อเป็นศูนย์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อำนวยการให้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การดำเนินงานลุล่วงไปตาม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     ที่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กำหนดไว้ โดยมีการใช้อำนาจการบริหารที่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ชัดเจน มี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การแบ่งงานและหน้าที่ 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มี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ลำดับขั้นของการบังคับบัญชาและความ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รับผิดชอบ</a:t>
            </a:r>
          </a:p>
          <a:p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องค์การคือกระบวนการในการจัดระเบียบการดำเนินงานและการประสานงานร่วมกันของบุคคลตั้งแต่ 2 คนขึ้นไป เพื่อ</a:t>
            </a:r>
            <a:r>
              <a:rPr lang="th-TH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ให้บรรลุวัตถุประสงค์</a:t>
            </a: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ขององค์การตามที่กำหนดไว้ และตอบสนองความต้องการของสมาชิกในองค์การ  โดยมี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การจัดระเบียบแบบแผนกระบวนวิธีปฏิบัติงาน 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การกำหนดโครงสร้าง อำนาจหน้าที่ และการแบ่งงาน</a:t>
            </a:r>
            <a:b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- การมีปฏิสัมพันธ์ในการปฏิบัติงาน</a:t>
            </a:r>
          </a:p>
          <a:p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33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47664" y="42284"/>
            <a:ext cx="5832648" cy="1584176"/>
          </a:xfrm>
          <a:prstGeom prst="cloudCallout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ความแตกต่างระหว่างองค์การกับองค์กร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9888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โดยทั่วไป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องค์กรกับองค์การนั้น มาจากภาษาอังกฤษคำเดียวกันว่า “</a:t>
            </a:r>
            <a:r>
              <a:rPr lang="en-US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Organization” 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จึงทำ</a:t>
            </a:r>
            <a:r>
              <a:rPr lang="th-TH" sz="3600" dirty="0" smtClean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 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 คำนี้ สามารถใช้แทนกันได้แต่ถ้าเราจะแยกความแตกต่างของคำว่าองค์กรกับองค์การ </a:t>
            </a:r>
            <a:r>
              <a:rPr lang="th-TH" sz="3600" dirty="0" smtClean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สามารถแยกได้ดังนี้ คือ </a:t>
            </a:r>
            <a:endParaRPr lang="th-TH" sz="3600" dirty="0" smtClean="0">
              <a:solidFill>
                <a:srgbClr val="0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36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องค์กร</a:t>
            </a:r>
            <a:r>
              <a:rPr lang="th-TH" sz="3600" dirty="0" smtClean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เป็นส่วนหนึ่งของ</a:t>
            </a: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 </a:t>
            </a:r>
            <a:r>
              <a:rPr lang="th-TH" sz="3600" dirty="0" smtClean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ซึ่งถ้า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เปรียบองค์การคือร่างกาย องค์กรคือ อวัยวะหนึ่งในร่างกายนั้น เช่น </a:t>
            </a:r>
            <a:r>
              <a:rPr lang="th-TH" sz="3600" dirty="0" smtClean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คณะวิทยาการจัดการเป็น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องค์กร และ</a:t>
            </a:r>
            <a:r>
              <a:rPr lang="th-TH" sz="3600" dirty="0" smtClean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มหาวิทยาลัยเป็น</a:t>
            </a:r>
            <a:r>
              <a:rPr lang="th-TH" sz="3600" dirty="0">
                <a:solidFill>
                  <a:srgbClr val="0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</a:t>
            </a:r>
          </a:p>
        </p:txBody>
      </p:sp>
    </p:spTree>
    <p:extLst>
      <p:ext uri="{BB962C8B-B14F-4D97-AF65-F5344CB8AC3E}">
        <p14:creationId xmlns:p14="http://schemas.microsoft.com/office/powerpoint/2010/main" val="21909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1-omintro-111102031739-phpapp02/95/organization-and-management-om-overview-ch1-3-1024.jpg?cb=13202136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6266" r="7995" b="4726"/>
          <a:stretch/>
        </p:blipFill>
        <p:spPr bwMode="auto">
          <a:xfrm>
            <a:off x="364720" y="260648"/>
            <a:ext cx="8611738" cy="651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1-omintro-111102031739-phpapp02/95/organization-and-management-om-overview-ch1-4-1024.jpg?cb=13202136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5977" r="6840" b="7435"/>
          <a:stretch/>
        </p:blipFill>
        <p:spPr bwMode="auto">
          <a:xfrm>
            <a:off x="276475" y="260648"/>
            <a:ext cx="8639033" cy="63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228" y="620688"/>
            <a:ext cx="6417734" cy="939801"/>
          </a:xfrm>
        </p:spPr>
        <p:txBody>
          <a:bodyPr>
            <a:noAutofit/>
          </a:bodyPr>
          <a:lstStyle/>
          <a:p>
            <a:r>
              <a:rPr lang="th-TH" sz="6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 (</a:t>
            </a:r>
            <a:r>
              <a:rPr lang="en-US" sz="6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Organization)</a:t>
            </a:r>
            <a:endParaRPr lang="th-TH" sz="6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1966-CDEE-473F-8F17-DD530A935258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990600" y="41910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143125" y="49117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574925" y="426243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135063" y="59912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350963" y="51990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151188" y="60626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222625" y="505460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14563" y="5846763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181600" y="41148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334125" y="45466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334125" y="54102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5181600" y="5049838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253038" y="5986463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413625" y="5049838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413625" y="5986463"/>
            <a:ext cx="574675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342188" y="4114800"/>
            <a:ext cx="574675" cy="5762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ngsana New" pitchFamily="18" charset="-34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2070100" y="447833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1495425" y="4191000"/>
            <a:ext cx="5746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1638300" y="4838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1638300" y="591978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2359025" y="5486400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2646363" y="4622800"/>
            <a:ext cx="649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3511550" y="43354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3006725" y="541496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5829300" y="4402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989888" y="44021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7989888" y="53387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7989888" y="6273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6910388" y="4906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6910388" y="5699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5757863" y="53387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5829300" y="6273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597937" y="2060848"/>
            <a:ext cx="3953976" cy="1524000"/>
          </a:xfrm>
          <a:prstGeom prst="rect">
            <a:avLst/>
          </a:prstGeom>
          <a:noFill/>
          <a:ln/>
        </p:spPr>
        <p:txBody>
          <a:bodyPr>
            <a:normAutofit fontScale="9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ไม่ใช่องค์การ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ต่างคนมีวัตถุประสงค์ของตนเอง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th-TH" sz="3200" b="1" dirty="0">
              <a:solidFill>
                <a:schemeClr val="tx1">
                  <a:tint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4629624" y="1985107"/>
            <a:ext cx="42148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องค์การ </a:t>
            </a:r>
          </a:p>
          <a:p>
            <a:pPr marL="342900" indent="-342900" algn="ctr">
              <a:spcBef>
                <a:spcPct val="20000"/>
              </a:spcBef>
            </a:pPr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ทุกคนมีวัตถุประสงค์เดียวกัน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3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1894</Words>
  <Application>Microsoft Office PowerPoint</Application>
  <PresentationFormat>On-screen Show (4:3)</PresentationFormat>
  <Paragraphs>190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56" baseType="lpstr">
      <vt:lpstr>Angsana New</vt:lpstr>
      <vt:lpstr>Arial</vt:lpstr>
      <vt:lpstr>Calibri</vt:lpstr>
      <vt:lpstr>Candara</vt:lpstr>
      <vt:lpstr>Comic Sans MS</vt:lpstr>
      <vt:lpstr>Cordia New</vt:lpstr>
      <vt:lpstr>Georgia</vt:lpstr>
      <vt:lpstr>KodchiangUPC</vt:lpstr>
      <vt:lpstr>Lucida Sans Unicode</vt:lpstr>
      <vt:lpstr>Symbol</vt:lpstr>
      <vt:lpstr>TH Niramit AS</vt:lpstr>
      <vt:lpstr>TH SarabunPSK</vt:lpstr>
      <vt:lpstr>Trebuchet MS</vt:lpstr>
      <vt:lpstr>Verdana</vt:lpstr>
      <vt:lpstr>Wingdings</vt:lpstr>
      <vt:lpstr>Wingdings 2</vt:lpstr>
      <vt:lpstr>Wingdings 3</vt:lpstr>
      <vt:lpstr>Waveform</vt:lpstr>
      <vt:lpstr>Concourse</vt:lpstr>
      <vt:lpstr>Urban</vt:lpstr>
      <vt:lpstr>1_Urban</vt:lpstr>
      <vt:lpstr>องค์การและการจัดการ</vt:lpstr>
      <vt:lpstr> ความรู้เกี่ยวกับองค์การ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ไม่ใช่องค์การ ต่างคนมีวัตถุประสงค์ของตนเอง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องค์การและการจัดการ</dc:title>
  <dc:creator>admin</dc:creator>
  <cp:lastModifiedBy>อาจารย์ชมภู่</cp:lastModifiedBy>
  <cp:revision>103</cp:revision>
  <cp:lastPrinted>2017-01-05T00:53:04Z</cp:lastPrinted>
  <dcterms:created xsi:type="dcterms:W3CDTF">2011-06-11T15:09:56Z</dcterms:created>
  <dcterms:modified xsi:type="dcterms:W3CDTF">2021-11-17T04:11:27Z</dcterms:modified>
</cp:coreProperties>
</file>