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20" r:id="rId2"/>
    <p:sldMasterId id="2147483732" r:id="rId3"/>
    <p:sldMasterId id="2147483744" r:id="rId4"/>
    <p:sldMasterId id="2147483756" r:id="rId5"/>
    <p:sldMasterId id="2147483840" r:id="rId6"/>
    <p:sldMasterId id="2147483870" r:id="rId7"/>
  </p:sldMasterIdLst>
  <p:notesMasterIdLst>
    <p:notesMasterId r:id="rId69"/>
  </p:notesMasterIdLst>
  <p:handoutMasterIdLst>
    <p:handoutMasterId r:id="rId70"/>
  </p:handoutMasterIdLst>
  <p:sldIdLst>
    <p:sldId id="256" r:id="rId8"/>
    <p:sldId id="258" r:id="rId9"/>
    <p:sldId id="344" r:id="rId10"/>
    <p:sldId id="260" r:id="rId11"/>
    <p:sldId id="340" r:id="rId12"/>
    <p:sldId id="261" r:id="rId13"/>
    <p:sldId id="330" r:id="rId14"/>
    <p:sldId id="264" r:id="rId15"/>
    <p:sldId id="331" r:id="rId16"/>
    <p:sldId id="269" r:id="rId17"/>
    <p:sldId id="270" r:id="rId18"/>
    <p:sldId id="271" r:id="rId19"/>
    <p:sldId id="343" r:id="rId20"/>
    <p:sldId id="272" r:id="rId21"/>
    <p:sldId id="275" r:id="rId22"/>
    <p:sldId id="276" r:id="rId23"/>
    <p:sldId id="277" r:id="rId24"/>
    <p:sldId id="279" r:id="rId25"/>
    <p:sldId id="281" r:id="rId26"/>
    <p:sldId id="282" r:id="rId27"/>
    <p:sldId id="285" r:id="rId28"/>
    <p:sldId id="283" r:id="rId29"/>
    <p:sldId id="336" r:id="rId30"/>
    <p:sldId id="286" r:id="rId31"/>
    <p:sldId id="337" r:id="rId32"/>
    <p:sldId id="287" r:id="rId33"/>
    <p:sldId id="288" r:id="rId34"/>
    <p:sldId id="290" r:id="rId35"/>
    <p:sldId id="338" r:id="rId36"/>
    <p:sldId id="339" r:id="rId37"/>
    <p:sldId id="291" r:id="rId38"/>
    <p:sldId id="332" r:id="rId39"/>
    <p:sldId id="297" r:id="rId40"/>
    <p:sldId id="333" r:id="rId41"/>
    <p:sldId id="341" r:id="rId42"/>
    <p:sldId id="342" r:id="rId43"/>
    <p:sldId id="296" r:id="rId44"/>
    <p:sldId id="298" r:id="rId45"/>
    <p:sldId id="299" r:id="rId46"/>
    <p:sldId id="302" r:id="rId47"/>
    <p:sldId id="300" r:id="rId48"/>
    <p:sldId id="301" r:id="rId49"/>
    <p:sldId id="307" r:id="rId50"/>
    <p:sldId id="311" r:id="rId51"/>
    <p:sldId id="313" r:id="rId52"/>
    <p:sldId id="312" r:id="rId53"/>
    <p:sldId id="310" r:id="rId54"/>
    <p:sldId id="314" r:id="rId55"/>
    <p:sldId id="309" r:id="rId56"/>
    <p:sldId id="315" r:id="rId57"/>
    <p:sldId id="317" r:id="rId58"/>
    <p:sldId id="324" r:id="rId59"/>
    <p:sldId id="326" r:id="rId60"/>
    <p:sldId id="320" r:id="rId61"/>
    <p:sldId id="327" r:id="rId62"/>
    <p:sldId id="325" r:id="rId63"/>
    <p:sldId id="345" r:id="rId64"/>
    <p:sldId id="328" r:id="rId65"/>
    <p:sldId id="329" r:id="rId66"/>
    <p:sldId id="334" r:id="rId67"/>
    <p:sldId id="335" r:id="rId68"/>
  </p:sldIdLst>
  <p:sldSz cx="9144000" cy="6858000" type="screen4x3"/>
  <p:notesSz cx="9309100" cy="7053263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590" autoAdjust="0"/>
  </p:normalViewPr>
  <p:slideViewPr>
    <p:cSldViewPr>
      <p:cViewPr varScale="1">
        <p:scale>
          <a:sx n="71" d="100"/>
          <a:sy n="71" d="100"/>
        </p:scale>
        <p:origin x="-135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208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9.xml"/><Relationship Id="rId21" Type="http://schemas.openxmlformats.org/officeDocument/2006/relationships/slide" Target="slides/slide14.xml"/><Relationship Id="rId42" Type="http://schemas.openxmlformats.org/officeDocument/2006/relationships/slide" Target="slides/slide35.xml"/><Relationship Id="rId47" Type="http://schemas.openxmlformats.org/officeDocument/2006/relationships/slide" Target="slides/slide40.xml"/><Relationship Id="rId63" Type="http://schemas.openxmlformats.org/officeDocument/2006/relationships/slide" Target="slides/slide56.xml"/><Relationship Id="rId68" Type="http://schemas.openxmlformats.org/officeDocument/2006/relationships/slide" Target="slides/slide6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9" Type="http://schemas.openxmlformats.org/officeDocument/2006/relationships/slide" Target="slides/slide22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53" Type="http://schemas.openxmlformats.org/officeDocument/2006/relationships/slide" Target="slides/slide46.xml"/><Relationship Id="rId58" Type="http://schemas.openxmlformats.org/officeDocument/2006/relationships/slide" Target="slides/slide51.xml"/><Relationship Id="rId66" Type="http://schemas.openxmlformats.org/officeDocument/2006/relationships/slide" Target="slides/slide59.xml"/><Relationship Id="rId7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4.xml"/><Relationship Id="rId19" Type="http://schemas.openxmlformats.org/officeDocument/2006/relationships/slide" Target="slides/slide1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slide" Target="slides/slide41.xml"/><Relationship Id="rId56" Type="http://schemas.openxmlformats.org/officeDocument/2006/relationships/slide" Target="slides/slide49.xml"/><Relationship Id="rId64" Type="http://schemas.openxmlformats.org/officeDocument/2006/relationships/slide" Target="slides/slide57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51" Type="http://schemas.openxmlformats.org/officeDocument/2006/relationships/slide" Target="slides/slide44.xml"/><Relationship Id="rId72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59" Type="http://schemas.openxmlformats.org/officeDocument/2006/relationships/slide" Target="slides/slide52.xml"/><Relationship Id="rId67" Type="http://schemas.openxmlformats.org/officeDocument/2006/relationships/slide" Target="slides/slide60.xml"/><Relationship Id="rId20" Type="http://schemas.openxmlformats.org/officeDocument/2006/relationships/slide" Target="slides/slide13.xml"/><Relationship Id="rId41" Type="http://schemas.openxmlformats.org/officeDocument/2006/relationships/slide" Target="slides/slide34.xml"/><Relationship Id="rId54" Type="http://schemas.openxmlformats.org/officeDocument/2006/relationships/slide" Target="slides/slide47.xml"/><Relationship Id="rId62" Type="http://schemas.openxmlformats.org/officeDocument/2006/relationships/slide" Target="slides/slide55.xml"/><Relationship Id="rId7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slide" Target="slides/slide42.xml"/><Relationship Id="rId57" Type="http://schemas.openxmlformats.org/officeDocument/2006/relationships/slide" Target="slides/slide50.xml"/><Relationship Id="rId10" Type="http://schemas.openxmlformats.org/officeDocument/2006/relationships/slide" Target="slides/slide3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slide" Target="slides/slide45.xml"/><Relationship Id="rId60" Type="http://schemas.openxmlformats.org/officeDocument/2006/relationships/slide" Target="slides/slide53.xml"/><Relationship Id="rId65" Type="http://schemas.openxmlformats.org/officeDocument/2006/relationships/slide" Target="slides/slide58.xml"/><Relationship Id="rId73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39" Type="http://schemas.openxmlformats.org/officeDocument/2006/relationships/slide" Target="slides/slide32.xml"/><Relationship Id="rId34" Type="http://schemas.openxmlformats.org/officeDocument/2006/relationships/slide" Target="slides/slide27.xml"/><Relationship Id="rId50" Type="http://schemas.openxmlformats.org/officeDocument/2006/relationships/slide" Target="slides/slide43.xml"/><Relationship Id="rId55" Type="http://schemas.openxmlformats.org/officeDocument/2006/relationships/slide" Target="slides/slide48.xml"/><Relationship Id="rId7" Type="http://schemas.openxmlformats.org/officeDocument/2006/relationships/slideMaster" Target="slideMasters/slideMaster7.xml"/><Relationship Id="rId71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33943" cy="352663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73003" y="0"/>
            <a:ext cx="4033943" cy="352663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r">
              <a:defRPr sz="1200"/>
            </a:lvl1pPr>
          </a:lstStyle>
          <a:p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99376"/>
            <a:ext cx="4033943" cy="352663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73003" y="6699376"/>
            <a:ext cx="4033943" cy="352663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r">
              <a:defRPr sz="1200"/>
            </a:lvl1pPr>
          </a:lstStyle>
          <a:p>
            <a:fld id="{CCBA0692-EE87-442F-B67F-8E4172C486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67106561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33315" cy="35242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73691" y="0"/>
            <a:ext cx="4033314" cy="35242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92425" y="528638"/>
            <a:ext cx="3527425" cy="26463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0282" y="3349819"/>
            <a:ext cx="7448537" cy="317420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99638"/>
            <a:ext cx="4033315" cy="35242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73691" y="6699638"/>
            <a:ext cx="4033314" cy="35242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79E649-875A-413F-83AD-A7FFA0279EC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80973549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865329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010371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3" y="3307361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3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688B2-9FAA-48A7-AFF0-35473F67E96A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688B2-9FAA-48A7-AFF0-35473F67E96A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2" y="675723"/>
            <a:ext cx="1472962" cy="518532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61"/>
            <a:ext cx="5467557" cy="518532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688B2-9FAA-48A7-AFF0-35473F67E96A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2" y="0"/>
            <a:ext cx="752475" cy="68580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6171" y="1267485"/>
            <a:ext cx="7235981" cy="5133316"/>
          </a:xfrm>
        </p:spPr>
        <p:txBody>
          <a:bodyPr/>
          <a:lstStyle>
            <a:lvl1pPr>
              <a:defRPr sz="11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170" y="201740"/>
            <a:ext cx="6189583" cy="949569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lumMod val="60000"/>
                  <a:lumOff val="4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50471" y="236453"/>
            <a:ext cx="785301" cy="365125"/>
          </a:xfrm>
        </p:spPr>
        <p:txBody>
          <a:bodyPr/>
          <a:lstStyle>
            <a:lvl1pPr>
              <a:defRPr sz="1400"/>
            </a:lvl1pPr>
          </a:lstStyle>
          <a:p>
            <a:fld id="{19EC7509-8D30-463E-8391-C0A85F076F88}" type="slidenum">
              <a:rPr lang="th-TH" smtClean="0">
                <a:solidFill>
                  <a:srgbClr val="3E3D2D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th-TH">
              <a:solidFill>
                <a:srgbClr val="3E3D2D">
                  <a:lumMod val="60000"/>
                  <a:lumOff val="40000"/>
                </a:srgbClr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7467600" y="209550"/>
            <a:ext cx="657226" cy="431800"/>
            <a:chOff x="7467600" y="209550"/>
            <a:chExt cx="657226" cy="431800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7467600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5"/>
            <p:cNvSpPr>
              <a:spLocks/>
            </p:cNvSpPr>
            <p:nvPr/>
          </p:nvSpPr>
          <p:spPr bwMode="auto">
            <a:xfrm>
              <a:off x="7677151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5"/>
            <p:cNvSpPr>
              <a:spLocks/>
            </p:cNvSpPr>
            <p:nvPr/>
          </p:nvSpPr>
          <p:spPr bwMode="auto">
            <a:xfrm>
              <a:off x="7881939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83136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</p:spPr>
        <p:txBody>
          <a:bodyPr>
            <a:noAutofit/>
          </a:bodyPr>
          <a:lstStyle>
            <a:lvl1pPr algn="l">
              <a:defRPr sz="7200" baseline="0">
                <a:ln w="12700">
                  <a:solidFill>
                    <a:schemeClr val="tx2"/>
                  </a:solidFill>
                </a:ln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838200"/>
            <a:ext cx="7467600" cy="44196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EC7509-8D30-463E-8391-C0A85F076F88}" type="slidenum">
              <a:rPr lang="th-TH" smtClean="0">
                <a:solidFill>
                  <a:srgbClr val="3E3D2D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th-TH">
              <a:solidFill>
                <a:srgbClr val="3E3D2D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th-TH">
              <a:solidFill>
                <a:prstClr val="black">
                  <a:lumMod val="60000"/>
                  <a:lumOff val="4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35943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18" y="4484080"/>
            <a:ext cx="7239001" cy="762000"/>
          </a:xfrm>
        </p:spPr>
        <p:txBody>
          <a:bodyPr bIns="0"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</p:spPr>
        <p:txBody>
          <a:bodyPr>
            <a:noAutofit/>
          </a:bodyPr>
          <a:lstStyle>
            <a:lvl1pPr algn="l">
              <a:defRPr sz="7200" baseline="0">
                <a:ln w="12700">
                  <a:solidFill>
                    <a:schemeClr val="tx2"/>
                  </a:solidFill>
                </a:ln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EC7509-8D30-463E-8391-C0A85F076F88}" type="slidenum">
              <a:rPr lang="th-TH" smtClean="0">
                <a:solidFill>
                  <a:srgbClr val="3E3D2D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th-TH">
              <a:solidFill>
                <a:srgbClr val="3E3D2D">
                  <a:lumMod val="60000"/>
                  <a:lumOff val="40000"/>
                </a:srgbClr>
              </a:solidFill>
            </a:endParaRPr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th-TH">
              <a:solidFill>
                <a:prstClr val="black">
                  <a:lumMod val="60000"/>
                  <a:lumOff val="4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86288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lumMod val="60000"/>
                  <a:lumOff val="4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C7509-8D30-463E-8391-C0A85F076F88}" type="slidenum">
              <a:rPr lang="th-TH" smtClean="0">
                <a:solidFill>
                  <a:srgbClr val="3E3D2D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th-TH">
              <a:solidFill>
                <a:srgbClr val="3E3D2D">
                  <a:lumMod val="60000"/>
                  <a:lumOff val="40000"/>
                </a:srgbClr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16152" y="841248"/>
            <a:ext cx="3730752" cy="43891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102352" y="841248"/>
            <a:ext cx="3730752" cy="43891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06336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841248"/>
            <a:ext cx="3733800" cy="533400"/>
          </a:xfrm>
        </p:spPr>
        <p:txBody>
          <a:bodyPr anchor="t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5402" y="841248"/>
            <a:ext cx="3735267" cy="533400"/>
          </a:xfrm>
        </p:spPr>
        <p:txBody>
          <a:bodyPr anchor="t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lumMod val="60000"/>
                  <a:lumOff val="4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C7509-8D30-463E-8391-C0A85F076F88}" type="slidenum">
              <a:rPr lang="th-TH" smtClean="0">
                <a:solidFill>
                  <a:srgbClr val="3E3D2D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th-TH">
              <a:solidFill>
                <a:srgbClr val="3E3D2D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16152" y="1380744"/>
            <a:ext cx="3730752" cy="38404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5102352" y="1380743"/>
            <a:ext cx="3730752" cy="38404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27580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lumMod val="60000"/>
                  <a:lumOff val="4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C7509-8D30-463E-8391-C0A85F076F88}" type="slidenum">
              <a:rPr lang="th-TH" smtClean="0">
                <a:solidFill>
                  <a:srgbClr val="3E3D2D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th-TH">
              <a:solidFill>
                <a:srgbClr val="3E3D2D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3649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EC7509-8D30-463E-8391-C0A85F076F88}" type="slidenum">
              <a:rPr lang="th-TH" smtClean="0">
                <a:solidFill>
                  <a:srgbClr val="3E3D2D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th-TH">
              <a:solidFill>
                <a:srgbClr val="3E3D2D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th-TH">
              <a:solidFill>
                <a:prstClr val="black">
                  <a:lumMod val="60000"/>
                  <a:lumOff val="4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64717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2" y="395287"/>
            <a:ext cx="3008313" cy="1162050"/>
          </a:xfrm>
        </p:spPr>
        <p:txBody>
          <a:bodyPr anchor="b"/>
          <a:lstStyle>
            <a:lvl1pPr algn="l">
              <a:defRPr sz="2000" b="1">
                <a:ln>
                  <a:noFill/>
                </a:ln>
                <a:solidFill>
                  <a:srgbClr val="FF7605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2" y="1557345"/>
            <a:ext cx="3008313" cy="4386263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3"/>
          </p:nvPr>
        </p:nvSpPr>
        <p:spPr>
          <a:xfrm>
            <a:off x="914400" y="381000"/>
            <a:ext cx="4800600" cy="5943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9EC7509-8D30-463E-8391-C0A85F076F88}" type="slidenum">
              <a:rPr lang="th-TH" smtClean="0">
                <a:solidFill>
                  <a:srgbClr val="3E3D2D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th-TH">
              <a:solidFill>
                <a:srgbClr val="3E3D2D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th-TH">
              <a:solidFill>
                <a:prstClr val="black">
                  <a:lumMod val="60000"/>
                  <a:lumOff val="4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64295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688B2-9FAA-48A7-AFF0-35473F67E96A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624754"/>
            <a:ext cx="5486400" cy="404446"/>
          </a:xfrm>
        </p:spPr>
        <p:txBody>
          <a:bodyPr bIns="0" anchor="b"/>
          <a:lstStyle>
            <a:lvl1pPr algn="l">
              <a:defRPr sz="2000" b="1">
                <a:ln w="12700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23975" y="381000"/>
            <a:ext cx="5867400" cy="408146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029200"/>
            <a:ext cx="4038600" cy="1371600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lumMod val="60000"/>
                  <a:lumOff val="4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C7509-8D30-463E-8391-C0A85F076F88}" type="slidenum">
              <a:rPr lang="th-TH" smtClean="0">
                <a:solidFill>
                  <a:srgbClr val="3E3D2D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th-TH">
              <a:solidFill>
                <a:srgbClr val="3E3D2D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32274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lumMod val="60000"/>
                  <a:lumOff val="4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C7509-8D30-463E-8391-C0A85F076F88}" type="slidenum">
              <a:rPr lang="th-TH" smtClean="0">
                <a:solidFill>
                  <a:srgbClr val="3E3D2D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th-TH">
              <a:solidFill>
                <a:srgbClr val="3E3D2D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99244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76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76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lumMod val="60000"/>
                  <a:lumOff val="4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C7509-8D30-463E-8391-C0A85F076F88}" type="slidenum">
              <a:rPr lang="th-TH" smtClean="0">
                <a:solidFill>
                  <a:srgbClr val="3E3D2D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th-TH">
              <a:solidFill>
                <a:srgbClr val="3E3D2D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74873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39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4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endParaRPr lang="th-TH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th-TH">
              <a:solidFill>
                <a:srgbClr val="94C600">
                  <a:tint val="2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9EC7509-8D30-463E-8391-C0A85F076F88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453070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th-TH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9EC7509-8D30-463E-8391-C0A85F076F88}" type="slidenum">
              <a:rPr lang="th-TH" smtClean="0">
                <a:solidFill>
                  <a:prstClr val="black"/>
                </a:solidFill>
              </a:rPr>
              <a:pPr/>
              <a:t>‹#›</a:t>
            </a:fld>
            <a:endParaRPr lang="th-TH">
              <a:solidFill>
                <a:prstClr val="black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10658654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th-TH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9EC7509-8D30-463E-8391-C0A85F076F88}" type="slidenum">
              <a:rPr lang="th-TH" smtClean="0">
                <a:solidFill>
                  <a:prstClr val="white"/>
                </a:solidFill>
              </a:rPr>
              <a:pPr/>
              <a:t>‹#›</a:t>
            </a:fld>
            <a:endParaRPr lang="th-TH">
              <a:solidFill>
                <a:prstClr val="white"/>
              </a:solidFill>
            </a:endParaRPr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59559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3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3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th-TH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9EC7509-8D30-463E-8391-C0A85F076F88}" type="slidenum">
              <a:rPr lang="th-TH" smtClean="0">
                <a:solidFill>
                  <a:prstClr val="white"/>
                </a:solidFill>
              </a:rPr>
              <a:pPr/>
              <a:t>‹#›</a:t>
            </a:fld>
            <a:endParaRPr lang="th-TH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5587744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45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332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44" y="1444332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th-TH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9EC7509-8D30-463E-8391-C0A85F076F88}" type="slidenum">
              <a:rPr lang="th-TH" smtClean="0">
                <a:solidFill>
                  <a:prstClr val="black"/>
                </a:solidFill>
              </a:rPr>
              <a:pPr/>
              <a:t>‹#›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85298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th-TH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9EC7509-8D30-463E-8391-C0A85F076F88}" type="slidenum">
              <a:rPr lang="th-TH" smtClean="0">
                <a:solidFill>
                  <a:prstClr val="white"/>
                </a:solidFill>
              </a:rPr>
              <a:pPr/>
              <a:t>‹#›</a:t>
            </a:fld>
            <a:endParaRPr lang="th-TH">
              <a:solidFill>
                <a:prstClr val="white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6661458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th-TH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9EC7509-8D30-463E-8391-C0A85F076F88}" type="slidenum">
              <a:rPr lang="th-TH" smtClean="0">
                <a:solidFill>
                  <a:prstClr val="black"/>
                </a:solidFill>
              </a:rPr>
              <a:pPr/>
              <a:t>‹#›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01733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4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4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688B2-9FAA-48A7-AFF0-35473F67E96A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endParaRPr lang="th-TH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9EC7509-8D30-463E-8391-C0A85F076F88}" type="slidenum">
              <a:rPr lang="th-TH" smtClean="0">
                <a:solidFill>
                  <a:prstClr val="black"/>
                </a:solidFill>
              </a:rPr>
              <a:pPr/>
              <a:t>‹#›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29847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th-TH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83" y="6407982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th-TH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9EC7509-8D30-463E-8391-C0A85F076F88}" type="slidenum">
              <a:rPr lang="th-TH" smtClean="0">
                <a:solidFill>
                  <a:prstClr val="white"/>
                </a:solidFill>
              </a:rPr>
              <a:pPr/>
              <a:t>‹#›</a:t>
            </a:fld>
            <a:endParaRPr lang="th-TH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1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76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55383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33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th-TH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9EC7509-8D30-463E-8391-C0A85F076F88}" type="slidenum">
              <a:rPr lang="th-TH" smtClean="0">
                <a:solidFill>
                  <a:prstClr val="black"/>
                </a:solidFill>
              </a:rPr>
              <a:pPr/>
              <a:t>‹#›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868785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78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th-TH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9EC7509-8D30-463E-8391-C0A85F076F88}" type="slidenum">
              <a:rPr lang="th-TH" smtClean="0">
                <a:solidFill>
                  <a:prstClr val="black"/>
                </a:solidFill>
              </a:rPr>
              <a:pPr/>
              <a:t>‹#›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440278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39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4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endParaRPr lang="th-TH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th-TH">
              <a:solidFill>
                <a:srgbClr val="B83D68">
                  <a:tint val="2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9EC7509-8D30-463E-8391-C0A85F076F88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5977277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th-TH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9EC7509-8D30-463E-8391-C0A85F076F88}" type="slidenum">
              <a:rPr lang="th-TH" smtClean="0">
                <a:solidFill>
                  <a:prstClr val="black"/>
                </a:solidFill>
              </a:rPr>
              <a:pPr/>
              <a:t>‹#›</a:t>
            </a:fld>
            <a:endParaRPr lang="th-TH">
              <a:solidFill>
                <a:prstClr val="black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84256176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th-TH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9EC7509-8D30-463E-8391-C0A85F076F88}" type="slidenum">
              <a:rPr lang="th-TH" smtClean="0">
                <a:solidFill>
                  <a:prstClr val="white"/>
                </a:solidFill>
              </a:rPr>
              <a:pPr/>
              <a:t>‹#›</a:t>
            </a:fld>
            <a:endParaRPr lang="th-TH">
              <a:solidFill>
                <a:prstClr val="white"/>
              </a:solidFill>
            </a:endParaRPr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65033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3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3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th-TH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9EC7509-8D30-463E-8391-C0A85F076F88}" type="slidenum">
              <a:rPr lang="th-TH" smtClean="0">
                <a:solidFill>
                  <a:prstClr val="white"/>
                </a:solidFill>
              </a:rPr>
              <a:pPr/>
              <a:t>‹#›</a:t>
            </a:fld>
            <a:endParaRPr lang="th-TH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7150378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45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332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44" y="1444332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th-TH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9EC7509-8D30-463E-8391-C0A85F076F88}" type="slidenum">
              <a:rPr lang="th-TH" smtClean="0">
                <a:solidFill>
                  <a:prstClr val="black"/>
                </a:solidFill>
              </a:rPr>
              <a:pPr/>
              <a:t>‹#›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01182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th-TH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9EC7509-8D30-463E-8391-C0A85F076F88}" type="slidenum">
              <a:rPr lang="th-TH" smtClean="0">
                <a:solidFill>
                  <a:prstClr val="white"/>
                </a:solidFill>
              </a:rPr>
              <a:pPr/>
              <a:t>‹#›</a:t>
            </a:fld>
            <a:endParaRPr lang="th-TH">
              <a:solidFill>
                <a:prstClr val="white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98718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62"/>
            <a:ext cx="7123080" cy="924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61" y="1809750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688B2-9FAA-48A7-AFF0-35473F67E96A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th-TH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9EC7509-8D30-463E-8391-C0A85F076F88}" type="slidenum">
              <a:rPr lang="th-TH" smtClean="0">
                <a:solidFill>
                  <a:prstClr val="black"/>
                </a:solidFill>
              </a:rPr>
              <a:pPr/>
              <a:t>‹#›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135638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endParaRPr lang="th-TH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9EC7509-8D30-463E-8391-C0A85F076F88}" type="slidenum">
              <a:rPr lang="th-TH" smtClean="0">
                <a:solidFill>
                  <a:prstClr val="black"/>
                </a:solidFill>
              </a:rPr>
              <a:pPr/>
              <a:t>‹#›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84340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th-TH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83" y="6407982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th-TH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9EC7509-8D30-463E-8391-C0A85F076F88}" type="slidenum">
              <a:rPr lang="th-TH" smtClean="0">
                <a:solidFill>
                  <a:prstClr val="white"/>
                </a:solidFill>
              </a:rPr>
              <a:pPr/>
              <a:t>‹#›</a:t>
            </a:fld>
            <a:endParaRPr lang="th-TH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1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76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83992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33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th-TH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9EC7509-8D30-463E-8391-C0A85F076F88}" type="slidenum">
              <a:rPr lang="th-TH" smtClean="0">
                <a:solidFill>
                  <a:prstClr val="black"/>
                </a:solidFill>
              </a:rPr>
              <a:pPr/>
              <a:t>‹#›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044672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78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th-TH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9EC7509-8D30-463E-8391-C0A85F076F88}" type="slidenum">
              <a:rPr lang="th-TH" smtClean="0">
                <a:solidFill>
                  <a:prstClr val="black"/>
                </a:solidFill>
              </a:rPr>
              <a:pPr/>
              <a:t>‹#›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296348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2" y="0"/>
            <a:ext cx="752475" cy="68580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6171" y="1267485"/>
            <a:ext cx="7235981" cy="5133316"/>
          </a:xfrm>
        </p:spPr>
        <p:txBody>
          <a:bodyPr/>
          <a:lstStyle>
            <a:lvl1pPr>
              <a:defRPr sz="11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170" y="201740"/>
            <a:ext cx="6189583" cy="949569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lumMod val="60000"/>
                  <a:lumOff val="4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50471" y="236453"/>
            <a:ext cx="785301" cy="365125"/>
          </a:xfrm>
        </p:spPr>
        <p:txBody>
          <a:bodyPr/>
          <a:lstStyle>
            <a:lvl1pPr>
              <a:defRPr sz="1400"/>
            </a:lvl1pPr>
          </a:lstStyle>
          <a:p>
            <a:fld id="{19EC7509-8D30-463E-8391-C0A85F076F88}" type="slidenum">
              <a:rPr lang="th-TH" smtClean="0">
                <a:solidFill>
                  <a:srgbClr val="B13F9A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th-TH">
              <a:solidFill>
                <a:srgbClr val="B13F9A">
                  <a:lumMod val="60000"/>
                  <a:lumOff val="40000"/>
                </a:srgbClr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7467600" y="209550"/>
            <a:ext cx="657226" cy="431800"/>
            <a:chOff x="7467600" y="209550"/>
            <a:chExt cx="657226" cy="431800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7467600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5"/>
            <p:cNvSpPr>
              <a:spLocks/>
            </p:cNvSpPr>
            <p:nvPr/>
          </p:nvSpPr>
          <p:spPr bwMode="auto">
            <a:xfrm>
              <a:off x="7677151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5"/>
            <p:cNvSpPr>
              <a:spLocks/>
            </p:cNvSpPr>
            <p:nvPr/>
          </p:nvSpPr>
          <p:spPr bwMode="auto">
            <a:xfrm>
              <a:off x="7881939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8952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</p:bld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</p:spPr>
        <p:txBody>
          <a:bodyPr>
            <a:noAutofit/>
          </a:bodyPr>
          <a:lstStyle>
            <a:lvl1pPr algn="l">
              <a:defRPr sz="7200" baseline="0">
                <a:ln w="12700">
                  <a:solidFill>
                    <a:schemeClr val="tx2"/>
                  </a:solidFill>
                </a:ln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838200"/>
            <a:ext cx="7467600" cy="44196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EC7509-8D30-463E-8391-C0A85F076F88}" type="slidenum">
              <a:rPr lang="th-TH" smtClean="0">
                <a:solidFill>
                  <a:srgbClr val="B13F9A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th-TH">
              <a:solidFill>
                <a:srgbClr val="B13F9A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th-TH">
              <a:solidFill>
                <a:prstClr val="black">
                  <a:lumMod val="60000"/>
                  <a:lumOff val="4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94500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18" y="4484080"/>
            <a:ext cx="7239001" cy="762000"/>
          </a:xfrm>
        </p:spPr>
        <p:txBody>
          <a:bodyPr bIns="0"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</p:spPr>
        <p:txBody>
          <a:bodyPr>
            <a:noAutofit/>
          </a:bodyPr>
          <a:lstStyle>
            <a:lvl1pPr algn="l">
              <a:defRPr sz="7200" baseline="0">
                <a:ln w="12700">
                  <a:solidFill>
                    <a:schemeClr val="tx2"/>
                  </a:solidFill>
                </a:ln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EC7509-8D30-463E-8391-C0A85F076F88}" type="slidenum">
              <a:rPr lang="th-TH" smtClean="0">
                <a:solidFill>
                  <a:srgbClr val="B13F9A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th-TH">
              <a:solidFill>
                <a:srgbClr val="B13F9A">
                  <a:lumMod val="60000"/>
                  <a:lumOff val="40000"/>
                </a:srgbClr>
              </a:solidFill>
            </a:endParaRPr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th-TH">
              <a:solidFill>
                <a:prstClr val="black">
                  <a:lumMod val="60000"/>
                  <a:lumOff val="4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02491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lumMod val="60000"/>
                  <a:lumOff val="4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C7509-8D30-463E-8391-C0A85F076F88}" type="slidenum">
              <a:rPr lang="th-TH" smtClean="0">
                <a:solidFill>
                  <a:srgbClr val="B13F9A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th-TH">
              <a:solidFill>
                <a:srgbClr val="B13F9A">
                  <a:lumMod val="60000"/>
                  <a:lumOff val="40000"/>
                </a:srgbClr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16152" y="841248"/>
            <a:ext cx="3730752" cy="43891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102352" y="841248"/>
            <a:ext cx="3730752" cy="43891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66635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841248"/>
            <a:ext cx="3733800" cy="533400"/>
          </a:xfrm>
        </p:spPr>
        <p:txBody>
          <a:bodyPr anchor="t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5402" y="841248"/>
            <a:ext cx="3735267" cy="533400"/>
          </a:xfrm>
        </p:spPr>
        <p:txBody>
          <a:bodyPr anchor="t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lumMod val="60000"/>
                  <a:lumOff val="4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C7509-8D30-463E-8391-C0A85F076F88}" type="slidenum">
              <a:rPr lang="th-TH" smtClean="0">
                <a:solidFill>
                  <a:srgbClr val="B13F9A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th-TH">
              <a:solidFill>
                <a:srgbClr val="B13F9A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16152" y="1380744"/>
            <a:ext cx="3730752" cy="38404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5102352" y="1380743"/>
            <a:ext cx="3730752" cy="38404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18994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5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61" y="2389192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99" y="2389192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688B2-9FAA-48A7-AFF0-35473F67E96A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lumMod val="60000"/>
                  <a:lumOff val="4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C7509-8D30-463E-8391-C0A85F076F88}" type="slidenum">
              <a:rPr lang="th-TH" smtClean="0">
                <a:solidFill>
                  <a:srgbClr val="B13F9A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th-TH">
              <a:solidFill>
                <a:srgbClr val="B13F9A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1417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EC7509-8D30-463E-8391-C0A85F076F88}" type="slidenum">
              <a:rPr lang="th-TH" smtClean="0">
                <a:solidFill>
                  <a:srgbClr val="B13F9A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th-TH">
              <a:solidFill>
                <a:srgbClr val="B13F9A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th-TH">
              <a:solidFill>
                <a:prstClr val="black">
                  <a:lumMod val="60000"/>
                  <a:lumOff val="4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33813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2" y="395287"/>
            <a:ext cx="3008313" cy="1162050"/>
          </a:xfrm>
        </p:spPr>
        <p:txBody>
          <a:bodyPr anchor="b"/>
          <a:lstStyle>
            <a:lvl1pPr algn="l">
              <a:defRPr sz="2000" b="1">
                <a:ln>
                  <a:noFill/>
                </a:ln>
                <a:solidFill>
                  <a:srgbClr val="FF7605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2" y="1557345"/>
            <a:ext cx="3008313" cy="4386263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3"/>
          </p:nvPr>
        </p:nvSpPr>
        <p:spPr>
          <a:xfrm>
            <a:off x="914400" y="381000"/>
            <a:ext cx="4800600" cy="5943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9EC7509-8D30-463E-8391-C0A85F076F88}" type="slidenum">
              <a:rPr lang="th-TH" smtClean="0">
                <a:solidFill>
                  <a:srgbClr val="B13F9A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th-TH">
              <a:solidFill>
                <a:srgbClr val="B13F9A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th-TH">
              <a:solidFill>
                <a:prstClr val="black">
                  <a:lumMod val="60000"/>
                  <a:lumOff val="4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26958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624754"/>
            <a:ext cx="5486400" cy="404446"/>
          </a:xfrm>
        </p:spPr>
        <p:txBody>
          <a:bodyPr bIns="0" anchor="b"/>
          <a:lstStyle>
            <a:lvl1pPr algn="l">
              <a:defRPr sz="2000" b="1">
                <a:ln w="12700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23975" y="381000"/>
            <a:ext cx="5867400" cy="408146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029200"/>
            <a:ext cx="4038600" cy="1371600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lumMod val="60000"/>
                  <a:lumOff val="4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C7509-8D30-463E-8391-C0A85F076F88}" type="slidenum">
              <a:rPr lang="th-TH" smtClean="0">
                <a:solidFill>
                  <a:srgbClr val="B13F9A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th-TH">
              <a:solidFill>
                <a:srgbClr val="B13F9A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96492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lumMod val="60000"/>
                  <a:lumOff val="4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C7509-8D30-463E-8391-C0A85F076F88}" type="slidenum">
              <a:rPr lang="th-TH" smtClean="0">
                <a:solidFill>
                  <a:srgbClr val="B13F9A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th-TH">
              <a:solidFill>
                <a:srgbClr val="B13F9A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26800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76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76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lumMod val="60000"/>
                  <a:lumOff val="4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C7509-8D30-463E-8391-C0A85F076F88}" type="slidenum">
              <a:rPr lang="th-TH" smtClean="0">
                <a:solidFill>
                  <a:srgbClr val="B13F9A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th-TH">
              <a:solidFill>
                <a:srgbClr val="B13F9A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02990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2" y="0"/>
            <a:ext cx="752475" cy="68580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6165" y="1267485"/>
            <a:ext cx="7235981" cy="5133316"/>
          </a:xfrm>
        </p:spPr>
        <p:txBody>
          <a:bodyPr/>
          <a:lstStyle>
            <a:lvl1pPr>
              <a:defRPr sz="11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164" y="201728"/>
            <a:ext cx="6189583" cy="949569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lumMod val="60000"/>
                  <a:lumOff val="4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50471" y="236441"/>
            <a:ext cx="785301" cy="365125"/>
          </a:xfrm>
        </p:spPr>
        <p:txBody>
          <a:bodyPr/>
          <a:lstStyle>
            <a:lvl1pPr>
              <a:defRPr sz="1400"/>
            </a:lvl1pPr>
          </a:lstStyle>
          <a:p>
            <a:fld id="{19EC7509-8D30-463E-8391-C0A85F076F88}" type="slidenum">
              <a:rPr lang="th-TH" smtClean="0">
                <a:solidFill>
                  <a:srgbClr val="B13F9A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th-TH">
              <a:solidFill>
                <a:srgbClr val="B13F9A">
                  <a:lumMod val="60000"/>
                  <a:lumOff val="40000"/>
                </a:srgbClr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7467600" y="209550"/>
            <a:ext cx="657226" cy="431800"/>
            <a:chOff x="7467600" y="209550"/>
            <a:chExt cx="657226" cy="431800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7467600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5"/>
            <p:cNvSpPr>
              <a:spLocks/>
            </p:cNvSpPr>
            <p:nvPr/>
          </p:nvSpPr>
          <p:spPr bwMode="auto">
            <a:xfrm>
              <a:off x="7677151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5"/>
            <p:cNvSpPr>
              <a:spLocks/>
            </p:cNvSpPr>
            <p:nvPr/>
          </p:nvSpPr>
          <p:spPr bwMode="auto">
            <a:xfrm>
              <a:off x="7881939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01815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</p:bld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</p:spPr>
        <p:txBody>
          <a:bodyPr>
            <a:noAutofit/>
          </a:bodyPr>
          <a:lstStyle>
            <a:lvl1pPr algn="l">
              <a:defRPr sz="7200" baseline="0">
                <a:ln w="12700">
                  <a:solidFill>
                    <a:schemeClr val="tx2"/>
                  </a:solidFill>
                </a:ln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838200"/>
            <a:ext cx="7467600" cy="44196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EC7509-8D30-463E-8391-C0A85F076F88}" type="slidenum">
              <a:rPr lang="th-TH" smtClean="0">
                <a:solidFill>
                  <a:srgbClr val="B13F9A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th-TH">
              <a:solidFill>
                <a:srgbClr val="B13F9A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th-TH">
              <a:solidFill>
                <a:prstClr val="black">
                  <a:lumMod val="60000"/>
                  <a:lumOff val="4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35661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12" y="4484080"/>
            <a:ext cx="7239001" cy="762000"/>
          </a:xfrm>
        </p:spPr>
        <p:txBody>
          <a:bodyPr bIns="0"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</p:spPr>
        <p:txBody>
          <a:bodyPr>
            <a:noAutofit/>
          </a:bodyPr>
          <a:lstStyle>
            <a:lvl1pPr algn="l">
              <a:defRPr sz="7200" baseline="0">
                <a:ln w="12700">
                  <a:solidFill>
                    <a:schemeClr val="tx2"/>
                  </a:solidFill>
                </a:ln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EC7509-8D30-463E-8391-C0A85F076F88}" type="slidenum">
              <a:rPr lang="th-TH" smtClean="0">
                <a:solidFill>
                  <a:srgbClr val="B13F9A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th-TH">
              <a:solidFill>
                <a:srgbClr val="B13F9A">
                  <a:lumMod val="60000"/>
                  <a:lumOff val="40000"/>
                </a:srgbClr>
              </a:solidFill>
            </a:endParaRPr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th-TH">
              <a:solidFill>
                <a:prstClr val="black">
                  <a:lumMod val="60000"/>
                  <a:lumOff val="4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52027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lumMod val="60000"/>
                  <a:lumOff val="4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C7509-8D30-463E-8391-C0A85F076F88}" type="slidenum">
              <a:rPr lang="th-TH" smtClean="0">
                <a:solidFill>
                  <a:srgbClr val="B13F9A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th-TH">
              <a:solidFill>
                <a:srgbClr val="B13F9A">
                  <a:lumMod val="60000"/>
                  <a:lumOff val="40000"/>
                </a:srgbClr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16152" y="841248"/>
            <a:ext cx="3730752" cy="43891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102352" y="841248"/>
            <a:ext cx="3730752" cy="43891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01427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688B2-9FAA-48A7-AFF0-35473F67E96A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841248"/>
            <a:ext cx="3733800" cy="533400"/>
          </a:xfrm>
        </p:spPr>
        <p:txBody>
          <a:bodyPr anchor="t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5402" y="841248"/>
            <a:ext cx="3735267" cy="533400"/>
          </a:xfrm>
        </p:spPr>
        <p:txBody>
          <a:bodyPr anchor="t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lumMod val="60000"/>
                  <a:lumOff val="4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C7509-8D30-463E-8391-C0A85F076F88}" type="slidenum">
              <a:rPr lang="th-TH" smtClean="0">
                <a:solidFill>
                  <a:srgbClr val="B13F9A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th-TH">
              <a:solidFill>
                <a:srgbClr val="B13F9A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16152" y="1380744"/>
            <a:ext cx="3730752" cy="38404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5102352" y="1380743"/>
            <a:ext cx="3730752" cy="38404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6022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lumMod val="60000"/>
                  <a:lumOff val="4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C7509-8D30-463E-8391-C0A85F076F88}" type="slidenum">
              <a:rPr lang="th-TH" smtClean="0">
                <a:solidFill>
                  <a:srgbClr val="B13F9A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th-TH">
              <a:solidFill>
                <a:srgbClr val="B13F9A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85602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EC7509-8D30-463E-8391-C0A85F076F88}" type="slidenum">
              <a:rPr lang="th-TH" smtClean="0">
                <a:solidFill>
                  <a:srgbClr val="B13F9A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th-TH">
              <a:solidFill>
                <a:srgbClr val="B13F9A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th-TH">
              <a:solidFill>
                <a:prstClr val="black">
                  <a:lumMod val="60000"/>
                  <a:lumOff val="4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11938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2" y="395287"/>
            <a:ext cx="3008313" cy="1162050"/>
          </a:xfrm>
        </p:spPr>
        <p:txBody>
          <a:bodyPr anchor="b"/>
          <a:lstStyle>
            <a:lvl1pPr algn="l">
              <a:defRPr sz="2000" b="1">
                <a:ln>
                  <a:noFill/>
                </a:ln>
                <a:solidFill>
                  <a:srgbClr val="FF7605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2" y="1557345"/>
            <a:ext cx="3008313" cy="4386263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3"/>
          </p:nvPr>
        </p:nvSpPr>
        <p:spPr>
          <a:xfrm>
            <a:off x="914400" y="381000"/>
            <a:ext cx="4800600" cy="5943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9EC7509-8D30-463E-8391-C0A85F076F88}" type="slidenum">
              <a:rPr lang="th-TH" smtClean="0">
                <a:solidFill>
                  <a:srgbClr val="B13F9A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th-TH">
              <a:solidFill>
                <a:srgbClr val="B13F9A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th-TH">
              <a:solidFill>
                <a:prstClr val="black">
                  <a:lumMod val="60000"/>
                  <a:lumOff val="4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34980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624754"/>
            <a:ext cx="5486400" cy="404446"/>
          </a:xfrm>
        </p:spPr>
        <p:txBody>
          <a:bodyPr bIns="0" anchor="b"/>
          <a:lstStyle>
            <a:lvl1pPr algn="l">
              <a:defRPr sz="2000" b="1">
                <a:ln w="12700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23975" y="381000"/>
            <a:ext cx="5867400" cy="408146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029200"/>
            <a:ext cx="4038600" cy="1371600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lumMod val="60000"/>
                  <a:lumOff val="4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C7509-8D30-463E-8391-C0A85F076F88}" type="slidenum">
              <a:rPr lang="th-TH" smtClean="0">
                <a:solidFill>
                  <a:srgbClr val="B13F9A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th-TH">
              <a:solidFill>
                <a:srgbClr val="B13F9A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05741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lumMod val="60000"/>
                  <a:lumOff val="4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C7509-8D30-463E-8391-C0A85F076F88}" type="slidenum">
              <a:rPr lang="th-TH" smtClean="0">
                <a:solidFill>
                  <a:srgbClr val="B13F9A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th-TH">
              <a:solidFill>
                <a:srgbClr val="B13F9A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676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64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64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lumMod val="60000"/>
                  <a:lumOff val="4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C7509-8D30-463E-8391-C0A85F076F88}" type="slidenum">
              <a:rPr lang="th-TH" smtClean="0">
                <a:solidFill>
                  <a:srgbClr val="B13F9A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th-TH">
              <a:solidFill>
                <a:srgbClr val="B13F9A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21572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6726063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3789" y="4243845"/>
            <a:ext cx="2307831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6726064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6833787" y="2590078"/>
            <a:ext cx="2307832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0245" y="2733709"/>
            <a:ext cx="6108101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0245" y="4394048"/>
            <a:ext cx="6108101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41510" y="2750337"/>
            <a:ext cx="878916" cy="1356442"/>
          </a:xfrm>
        </p:spPr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323388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7828359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1" y="1971234"/>
            <a:ext cx="1202248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2" y="609600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609602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7828359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68" y="4087901"/>
            <a:ext cx="1202248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" y="2726267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7939371" y="2726267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242" y="2869895"/>
            <a:ext cx="7210395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0242" y="4232180"/>
            <a:ext cx="7210395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47096" y="2869904"/>
            <a:ext cx="865613" cy="1090789"/>
          </a:xfrm>
        </p:spPr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0085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688B2-9FAA-48A7-AFF0-35473F67E96A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7828359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1" y="1971234"/>
            <a:ext cx="1202248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" y="609600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0244" y="2336873"/>
            <a:ext cx="3523769" cy="3599316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95594" y="2336873"/>
            <a:ext cx="3525044" cy="3599316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712271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7828359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1" y="1971234"/>
            <a:ext cx="1202248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2" y="609600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244" y="753238"/>
            <a:ext cx="7210397" cy="1080937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9767" y="2336882"/>
            <a:ext cx="3354245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244" y="3030017"/>
            <a:ext cx="3523766" cy="2906179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5116" y="2336873"/>
            <a:ext cx="3355521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95594" y="3030017"/>
            <a:ext cx="3525044" cy="2906179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868480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7828359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1" y="1971234"/>
            <a:ext cx="1202248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" y="609600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87171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1" y="1971234"/>
            <a:ext cx="1202248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369379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7828359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1" y="1971234"/>
            <a:ext cx="1202248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" y="609600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241" y="753227"/>
            <a:ext cx="7210394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14385" y="2336880"/>
            <a:ext cx="4206252" cy="3599313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0245" y="2336878"/>
            <a:ext cx="2842559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719791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7828359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1" y="1971234"/>
            <a:ext cx="1202248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" y="609600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247" y="753228"/>
            <a:ext cx="7210393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651254" y="2336874"/>
            <a:ext cx="4069387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0242" y="2336879"/>
            <a:ext cx="2907192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266247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รูปภาพพาโนราม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5928628"/>
            <a:ext cx="7828359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1" y="5929622"/>
            <a:ext cx="1202248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" y="4567988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7939371" y="4567988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244" y="4711625"/>
            <a:ext cx="7210394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0244" y="609606"/>
            <a:ext cx="7210394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0243" y="5169592"/>
            <a:ext cx="7210397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47096" y="4711318"/>
            <a:ext cx="865613" cy="1090789"/>
          </a:xfrm>
        </p:spPr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32374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ชื่อและคำอธิบา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5928628"/>
            <a:ext cx="7828359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1" y="5929622"/>
            <a:ext cx="1202248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" y="4567988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7939371" y="4567988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241" y="609597"/>
            <a:ext cx="7210394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0244" y="4711624"/>
            <a:ext cx="7210394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47096" y="4711624"/>
            <a:ext cx="865613" cy="1090789"/>
          </a:xfrm>
        </p:spPr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274029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คำอ้างอิงพร้อมคำอธิบา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5928628"/>
            <a:ext cx="7828359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1" y="5929622"/>
            <a:ext cx="1202248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2" y="4567988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7939371" y="4567988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92" y="609607"/>
            <a:ext cx="6539158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051717" y="3653379"/>
            <a:ext cx="6117434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0244" y="4711624"/>
            <a:ext cx="7210394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47096" y="4709934"/>
            <a:ext cx="865613" cy="1090789"/>
          </a:xfrm>
        </p:spPr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37679" y="748116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defTabSz="457200"/>
            <a:r>
              <a:rPr lang="en-US" sz="7200" dirty="0">
                <a:solidFill>
                  <a:prstClr val="white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247107" y="3033524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defTabSz="457200"/>
            <a:r>
              <a:rPr lang="en-US" sz="7200" dirty="0">
                <a:solidFill>
                  <a:prstClr val="white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9665888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นามบัตร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5928628"/>
            <a:ext cx="7828359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1" y="5929622"/>
            <a:ext cx="1202248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" y="4567988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7939371" y="4567988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243" y="4711624"/>
            <a:ext cx="7210397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0244" y="5300158"/>
            <a:ext cx="7210397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47096" y="4709934"/>
            <a:ext cx="865613" cy="1090789"/>
          </a:xfrm>
        </p:spPr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86083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446091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6" y="446125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3" y="1631952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688B2-9FAA-48A7-AFF0-35473F67E96A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คอลัมน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7828359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1" y="1971234"/>
            <a:ext cx="1202248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2" y="609600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01917" y="753228"/>
            <a:ext cx="7218720" cy="1080938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95709" y="2336873"/>
            <a:ext cx="230252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10245" y="3022682"/>
            <a:ext cx="2287277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67019" y="2336873"/>
            <a:ext cx="22974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59103" y="3022682"/>
            <a:ext cx="229743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418121" y="2336873"/>
            <a:ext cx="230251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418121" y="3022682"/>
            <a:ext cx="2302519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662763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คอลัมน์รูปภาพ 3 รูป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7828359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1" y="1971234"/>
            <a:ext cx="1202248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2" y="609600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510242" y="753228"/>
            <a:ext cx="7210395" cy="1080938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10243" y="4297503"/>
            <a:ext cx="228727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10243" y="2336873"/>
            <a:ext cx="2287279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10243" y="4873765"/>
            <a:ext cx="2287279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59103" y="4297503"/>
            <a:ext cx="22974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59103" y="2336873"/>
            <a:ext cx="229743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58092" y="4873764"/>
            <a:ext cx="230047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423013" y="4297503"/>
            <a:ext cx="229762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423012" y="2336873"/>
            <a:ext cx="2297629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422915" y="4873762"/>
            <a:ext cx="2300672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495391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7828359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1" y="1971234"/>
            <a:ext cx="1202248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" y="609600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491998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5448782" y="2040428"/>
            <a:ext cx="5106988" cy="1026149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7200781" y="5543436"/>
            <a:ext cx="1602997" cy="10261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96925" y="609597"/>
            <a:ext cx="805352" cy="4353760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241" y="609606"/>
            <a:ext cx="6652503" cy="5326589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105344" y="5936196"/>
            <a:ext cx="2057400" cy="365125"/>
          </a:xfrm>
        </p:spPr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0243" y="5936197"/>
            <a:ext cx="4595104" cy="365125"/>
          </a:xfrm>
        </p:spPr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73167" y="5398642"/>
            <a:ext cx="865613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1670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8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8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688B2-9FAA-48A7-AFF0-35473F67E96A}" type="slidenum">
              <a:rPr lang="th-TH" smtClean="0"/>
              <a:t>‹#›</a:t>
            </a:fld>
            <a:endParaRPr lang="th-TH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7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slideLayout" Target="../slideLayouts/slideLayout79.xml"/><Relationship Id="rId18" Type="http://schemas.openxmlformats.org/officeDocument/2006/relationships/theme" Target="../theme/theme7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slideLayout" Target="../slideLayouts/slideLayout78.xml"/><Relationship Id="rId17" Type="http://schemas.openxmlformats.org/officeDocument/2006/relationships/slideLayout" Target="../slideLayouts/slideLayout83.xml"/><Relationship Id="rId2" Type="http://schemas.openxmlformats.org/officeDocument/2006/relationships/slideLayout" Target="../slideLayouts/slideLayout68.xml"/><Relationship Id="rId16" Type="http://schemas.openxmlformats.org/officeDocument/2006/relationships/slideLayout" Target="../slideLayouts/slideLayout82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5" Type="http://schemas.openxmlformats.org/officeDocument/2006/relationships/slideLayout" Target="../slideLayouts/slideLayout81.xml"/><Relationship Id="rId10" Type="http://schemas.openxmlformats.org/officeDocument/2006/relationships/slideLayout" Target="../slideLayouts/slideLayout76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slideLayout" Target="../slideLayouts/slideLayout8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61" y="675762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4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6" y="5951848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77" y="5951848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B7688B2-9FAA-48A7-AFF0-35473F67E96A}" type="slidenum">
              <a:rPr lang="th-TH" smtClean="0"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/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228600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52000">
                <a:schemeClr val="accent6">
                  <a:lumMod val="75000"/>
                </a:schemeClr>
              </a:gs>
              <a:gs pos="100000">
                <a:schemeClr val="accent6">
                  <a:lumMod val="50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228600" cy="68580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838200"/>
            <a:ext cx="7467600" cy="441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59680" y="6553200"/>
            <a:ext cx="7162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endParaRPr lang="th-TH">
              <a:solidFill>
                <a:prstClr val="black">
                  <a:lumMod val="60000"/>
                  <a:lumOff val="4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5740438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19EC7509-8D30-463E-8391-C0A85F076F88}" type="slidenum">
              <a:rPr lang="th-TH" smtClean="0">
                <a:solidFill>
                  <a:srgbClr val="3E3D2D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th-TH">
              <a:solidFill>
                <a:srgbClr val="3E3D2D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6" name="Freeform 5"/>
          <p:cNvSpPr>
            <a:spLocks/>
          </p:cNvSpPr>
          <p:nvPr/>
        </p:nvSpPr>
        <p:spPr bwMode="auto">
          <a:xfrm>
            <a:off x="8453457" y="5715000"/>
            <a:ext cx="242887" cy="431800"/>
          </a:xfrm>
          <a:custGeom>
            <a:avLst/>
            <a:gdLst/>
            <a:ahLst/>
            <a:cxnLst>
              <a:cxn ang="0">
                <a:pos x="62" y="0"/>
              </a:cxn>
              <a:cxn ang="0">
                <a:pos x="0" y="0"/>
              </a:cxn>
              <a:cxn ang="0">
                <a:pos x="89" y="136"/>
              </a:cxn>
              <a:cxn ang="0">
                <a:pos x="89" y="136"/>
              </a:cxn>
              <a:cxn ang="0">
                <a:pos x="0" y="272"/>
              </a:cxn>
              <a:cxn ang="0">
                <a:pos x="62" y="272"/>
              </a:cxn>
              <a:cxn ang="0">
                <a:pos x="153" y="136"/>
              </a:cxn>
              <a:cxn ang="0">
                <a:pos x="62" y="0"/>
              </a:cxn>
            </a:cxnLst>
            <a:rect l="0" t="0" r="r" b="b"/>
            <a:pathLst>
              <a:path w="153" h="272">
                <a:moveTo>
                  <a:pt x="62" y="0"/>
                </a:moveTo>
                <a:lnTo>
                  <a:pt x="0" y="0"/>
                </a:lnTo>
                <a:lnTo>
                  <a:pt x="89" y="136"/>
                </a:lnTo>
                <a:lnTo>
                  <a:pt x="89" y="136"/>
                </a:lnTo>
                <a:lnTo>
                  <a:pt x="0" y="272"/>
                </a:lnTo>
                <a:lnTo>
                  <a:pt x="62" y="272"/>
                </a:lnTo>
                <a:lnTo>
                  <a:pt x="153" y="136"/>
                </a:lnTo>
                <a:lnTo>
                  <a:pt x="62" y="0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-1198682" y="4821116"/>
            <a:ext cx="262596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09389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</p:bldLst>
  </p:timing>
  <p:hf hdr="0" ftr="0"/>
  <p:txStyles>
    <p:titleStyle>
      <a:lvl1pPr algn="l" defTabSz="914400" rtl="0" eaLnBrk="1" latinLnBrk="0" hangingPunct="1">
        <a:spcBef>
          <a:spcPct val="0"/>
        </a:spcBef>
        <a:buNone/>
        <a:defRPr sz="7200" b="1" kern="1200">
          <a:ln w="12700">
            <a:solidFill>
              <a:schemeClr val="tx2"/>
            </a:solidFill>
          </a:ln>
          <a:solidFill>
            <a:schemeClr val="bg1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»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˃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Calibri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&gt;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Calibri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76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36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th-TH">
              <a:solidFill>
                <a:prstClr val="black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83" y="6407982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th-TH">
              <a:solidFill>
                <a:prstClr val="black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82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19EC7509-8D30-463E-8391-C0A85F076F88}" type="slidenum">
              <a:rPr lang="th-TH" smtClean="0">
                <a:solidFill>
                  <a:prstClr val="black"/>
                </a:solidFill>
              </a:rPr>
              <a:pPr/>
              <a:t>‹#›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233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hdr="0" ftr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76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36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th-TH">
              <a:solidFill>
                <a:prstClr val="black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83" y="6407982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th-TH">
              <a:solidFill>
                <a:prstClr val="black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82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19EC7509-8D30-463E-8391-C0A85F076F88}" type="slidenum">
              <a:rPr lang="th-TH" smtClean="0">
                <a:solidFill>
                  <a:prstClr val="black"/>
                </a:solidFill>
              </a:rPr>
              <a:pPr/>
              <a:t>‹#›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1539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hdr="0" ftr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228600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52000">
                <a:schemeClr val="accent6">
                  <a:lumMod val="75000"/>
                </a:schemeClr>
              </a:gs>
              <a:gs pos="100000">
                <a:schemeClr val="accent6">
                  <a:lumMod val="50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228600" cy="68580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838200"/>
            <a:ext cx="7467600" cy="441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59680" y="6553200"/>
            <a:ext cx="7162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endParaRPr lang="th-TH">
              <a:solidFill>
                <a:prstClr val="black">
                  <a:lumMod val="60000"/>
                  <a:lumOff val="4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5740438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19EC7509-8D30-463E-8391-C0A85F076F88}" type="slidenum">
              <a:rPr lang="th-TH" smtClean="0">
                <a:solidFill>
                  <a:srgbClr val="B13F9A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th-TH">
              <a:solidFill>
                <a:srgbClr val="B13F9A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6" name="Freeform 5"/>
          <p:cNvSpPr>
            <a:spLocks/>
          </p:cNvSpPr>
          <p:nvPr/>
        </p:nvSpPr>
        <p:spPr bwMode="auto">
          <a:xfrm>
            <a:off x="8453457" y="5715000"/>
            <a:ext cx="242887" cy="431800"/>
          </a:xfrm>
          <a:custGeom>
            <a:avLst/>
            <a:gdLst/>
            <a:ahLst/>
            <a:cxnLst>
              <a:cxn ang="0">
                <a:pos x="62" y="0"/>
              </a:cxn>
              <a:cxn ang="0">
                <a:pos x="0" y="0"/>
              </a:cxn>
              <a:cxn ang="0">
                <a:pos x="89" y="136"/>
              </a:cxn>
              <a:cxn ang="0">
                <a:pos x="89" y="136"/>
              </a:cxn>
              <a:cxn ang="0">
                <a:pos x="0" y="272"/>
              </a:cxn>
              <a:cxn ang="0">
                <a:pos x="62" y="272"/>
              </a:cxn>
              <a:cxn ang="0">
                <a:pos x="153" y="136"/>
              </a:cxn>
              <a:cxn ang="0">
                <a:pos x="62" y="0"/>
              </a:cxn>
            </a:cxnLst>
            <a:rect l="0" t="0" r="r" b="b"/>
            <a:pathLst>
              <a:path w="153" h="272">
                <a:moveTo>
                  <a:pt x="62" y="0"/>
                </a:moveTo>
                <a:lnTo>
                  <a:pt x="0" y="0"/>
                </a:lnTo>
                <a:lnTo>
                  <a:pt x="89" y="136"/>
                </a:lnTo>
                <a:lnTo>
                  <a:pt x="89" y="136"/>
                </a:lnTo>
                <a:lnTo>
                  <a:pt x="0" y="272"/>
                </a:lnTo>
                <a:lnTo>
                  <a:pt x="62" y="272"/>
                </a:lnTo>
                <a:lnTo>
                  <a:pt x="153" y="136"/>
                </a:lnTo>
                <a:lnTo>
                  <a:pt x="62" y="0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-1198682" y="4821116"/>
            <a:ext cx="262596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82094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</p:bldLst>
  </p:timing>
  <p:hf hdr="0" ftr="0"/>
  <p:txStyles>
    <p:titleStyle>
      <a:lvl1pPr algn="l" defTabSz="914400" rtl="0" eaLnBrk="1" latinLnBrk="0" hangingPunct="1">
        <a:spcBef>
          <a:spcPct val="0"/>
        </a:spcBef>
        <a:buNone/>
        <a:defRPr sz="7200" b="1" kern="1200">
          <a:ln w="12700">
            <a:solidFill>
              <a:schemeClr val="tx2"/>
            </a:solidFill>
          </a:ln>
          <a:solidFill>
            <a:schemeClr val="bg1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»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˃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Calibri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&gt;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Calibri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228600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52000">
                <a:schemeClr val="accent6">
                  <a:lumMod val="75000"/>
                </a:schemeClr>
              </a:gs>
              <a:gs pos="100000">
                <a:schemeClr val="accent6">
                  <a:lumMod val="50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228600" cy="68580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838200"/>
            <a:ext cx="7467600" cy="441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59680" y="6553200"/>
            <a:ext cx="7162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endParaRPr lang="th-TH">
              <a:solidFill>
                <a:prstClr val="black">
                  <a:lumMod val="60000"/>
                  <a:lumOff val="4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5740426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19EC7509-8D30-463E-8391-C0A85F076F88}" type="slidenum">
              <a:rPr lang="th-TH" smtClean="0">
                <a:solidFill>
                  <a:srgbClr val="B13F9A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th-TH">
              <a:solidFill>
                <a:srgbClr val="B13F9A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6" name="Freeform 5"/>
          <p:cNvSpPr>
            <a:spLocks/>
          </p:cNvSpPr>
          <p:nvPr/>
        </p:nvSpPr>
        <p:spPr bwMode="auto">
          <a:xfrm>
            <a:off x="8453451" y="5715000"/>
            <a:ext cx="242887" cy="431800"/>
          </a:xfrm>
          <a:custGeom>
            <a:avLst/>
            <a:gdLst/>
            <a:ahLst/>
            <a:cxnLst>
              <a:cxn ang="0">
                <a:pos x="62" y="0"/>
              </a:cxn>
              <a:cxn ang="0">
                <a:pos x="0" y="0"/>
              </a:cxn>
              <a:cxn ang="0">
                <a:pos x="89" y="136"/>
              </a:cxn>
              <a:cxn ang="0">
                <a:pos x="89" y="136"/>
              </a:cxn>
              <a:cxn ang="0">
                <a:pos x="0" y="272"/>
              </a:cxn>
              <a:cxn ang="0">
                <a:pos x="62" y="272"/>
              </a:cxn>
              <a:cxn ang="0">
                <a:pos x="153" y="136"/>
              </a:cxn>
              <a:cxn ang="0">
                <a:pos x="62" y="0"/>
              </a:cxn>
            </a:cxnLst>
            <a:rect l="0" t="0" r="r" b="b"/>
            <a:pathLst>
              <a:path w="153" h="272">
                <a:moveTo>
                  <a:pt x="62" y="0"/>
                </a:moveTo>
                <a:lnTo>
                  <a:pt x="0" y="0"/>
                </a:lnTo>
                <a:lnTo>
                  <a:pt x="89" y="136"/>
                </a:lnTo>
                <a:lnTo>
                  <a:pt x="89" y="136"/>
                </a:lnTo>
                <a:lnTo>
                  <a:pt x="0" y="272"/>
                </a:lnTo>
                <a:lnTo>
                  <a:pt x="62" y="272"/>
                </a:lnTo>
                <a:lnTo>
                  <a:pt x="153" y="136"/>
                </a:lnTo>
                <a:lnTo>
                  <a:pt x="62" y="0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-1198682" y="4821116"/>
            <a:ext cx="262596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38435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</p:bldLst>
  </p:timing>
  <p:hf hdr="0" ftr="0"/>
  <p:txStyles>
    <p:titleStyle>
      <a:lvl1pPr algn="l" defTabSz="914400" rtl="0" eaLnBrk="1" latinLnBrk="0" hangingPunct="1">
        <a:spcBef>
          <a:spcPct val="0"/>
        </a:spcBef>
        <a:buNone/>
        <a:defRPr sz="7200" b="1" kern="1200">
          <a:ln w="12700">
            <a:solidFill>
              <a:schemeClr val="tx2"/>
            </a:solidFill>
          </a:ln>
          <a:solidFill>
            <a:schemeClr val="bg1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»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˃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Calibri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&gt;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Calibri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0243" y="753228"/>
            <a:ext cx="7210396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0243" y="2336873"/>
            <a:ext cx="7210396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63236" y="593619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0242" y="5936197"/>
            <a:ext cx="51529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47096" y="753236"/>
            <a:ext cx="865613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 defTabSz="457200"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19137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71" r:id="rId1"/>
    <p:sldLayoutId id="2147483872" r:id="rId2"/>
    <p:sldLayoutId id="2147483873" r:id="rId3"/>
    <p:sldLayoutId id="2147483874" r:id="rId4"/>
    <p:sldLayoutId id="2147483875" r:id="rId5"/>
    <p:sldLayoutId id="2147483876" r:id="rId6"/>
    <p:sldLayoutId id="2147483877" r:id="rId7"/>
    <p:sldLayoutId id="2147483878" r:id="rId8"/>
    <p:sldLayoutId id="2147483879" r:id="rId9"/>
    <p:sldLayoutId id="2147483880" r:id="rId10"/>
    <p:sldLayoutId id="2147483881" r:id="rId11"/>
    <p:sldLayoutId id="2147483882" r:id="rId12"/>
    <p:sldLayoutId id="2147483883" r:id="rId13"/>
    <p:sldLayoutId id="2147483884" r:id="rId14"/>
    <p:sldLayoutId id="2147483885" r:id="rId15"/>
    <p:sldLayoutId id="2147483886" r:id="rId16"/>
    <p:sldLayoutId id="2147483887" r:id="rId17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adisony.blogspot.com/2012/10/henry-l-gantt.html" TargetMode="External"/><Relationship Id="rId1" Type="http://schemas.openxmlformats.org/officeDocument/2006/relationships/slideLayout" Target="../slideLayouts/slideLayout4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4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23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40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0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0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0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0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hyperlink" Target="http://www.google.co.th/url?sa=i&amp;rct=j&amp;q=&amp;esrc=s&amp;source=images&amp;cd=&amp;cad=rja&amp;uact=8&amp;ved=0ahUKEwiam9rtsPrNAhWEvY8KHdjtAl0QjRwIBw&amp;url=http://whochange-theworld.blogspot.com/2015/07/maslows-theory.html&amp;psig=AFQjCNEHnoluqqzik6_6KL48JaHeewcWyw&amp;ust=1468840886185564" TargetMode="External"/><Relationship Id="rId1" Type="http://schemas.openxmlformats.org/officeDocument/2006/relationships/slideLayout" Target="../slideLayouts/slideLayout40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0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4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0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0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3.xml"/><Relationship Id="rId4" Type="http://schemas.openxmlformats.org/officeDocument/2006/relationships/image" Target="../media/image10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0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40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40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40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0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2" y="260648"/>
            <a:ext cx="7772400" cy="792089"/>
          </a:xfrm>
        </p:spPr>
        <p:txBody>
          <a:bodyPr>
            <a:noAutofit/>
          </a:bodyPr>
          <a:lstStyle/>
          <a:p>
            <a:pPr algn="ctr"/>
            <a:r>
              <a:rPr lang="th-TH" sz="6000" b="1" dirty="0" smtClean="0">
                <a:solidFill>
                  <a:schemeClr val="accent6">
                    <a:lumMod val="50000"/>
                  </a:schemeClr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 บทที่ 2ทฤษฎีองค์การ</a:t>
            </a:r>
            <a:endParaRPr lang="th-TH" sz="6000" b="1" dirty="0">
              <a:solidFill>
                <a:schemeClr val="accent6">
                  <a:lumMod val="50000"/>
                </a:schemeClr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544" y="980728"/>
            <a:ext cx="8345016" cy="5616624"/>
          </a:xfrm>
        </p:spPr>
        <p:txBody>
          <a:bodyPr>
            <a:noAutofit/>
          </a:bodyPr>
          <a:lstStyle/>
          <a:p>
            <a:pPr algn="l"/>
            <a:r>
              <a:rPr lang="th-TH" sz="4000" b="1" dirty="0" smtClean="0">
                <a:solidFill>
                  <a:schemeClr val="accent6">
                    <a:lumMod val="50000"/>
                  </a:schemeClr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-	ความหมายของทฤษฎีและทฤษฎีองค์การ</a:t>
            </a:r>
          </a:p>
          <a:p>
            <a:pPr algn="l"/>
            <a:r>
              <a:rPr lang="th-TH" sz="4000" b="1" dirty="0" smtClean="0">
                <a:solidFill>
                  <a:schemeClr val="accent6">
                    <a:lumMod val="50000"/>
                  </a:schemeClr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-	ประโยชน์ของการศึกษาทฤษฎีองค์การ</a:t>
            </a:r>
          </a:p>
          <a:p>
            <a:pPr algn="l"/>
            <a:r>
              <a:rPr lang="th-TH" sz="4000" b="1" dirty="0" smtClean="0">
                <a:solidFill>
                  <a:schemeClr val="accent6">
                    <a:lumMod val="50000"/>
                  </a:schemeClr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-	ประเภทของทฤษฎีองค์การ</a:t>
            </a:r>
          </a:p>
          <a:p>
            <a:pPr algn="l"/>
            <a:r>
              <a:rPr lang="th-TH" sz="4000" b="1" dirty="0" smtClean="0">
                <a:solidFill>
                  <a:schemeClr val="accent6">
                    <a:lumMod val="50000"/>
                  </a:schemeClr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-	ทฤษฎีองค์การแบบดั้งเดิม</a:t>
            </a:r>
          </a:p>
          <a:p>
            <a:pPr algn="l"/>
            <a:r>
              <a:rPr lang="th-TH" sz="4000" b="1" dirty="0" smtClean="0">
                <a:solidFill>
                  <a:schemeClr val="accent6">
                    <a:lumMod val="50000"/>
                  </a:schemeClr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-   ทฤษฎีองค์การตามวิธีการทางพฤติกรรมศาสตร์</a:t>
            </a:r>
          </a:p>
          <a:p>
            <a:pPr marL="571500" indent="-571500" algn="l">
              <a:buFontTx/>
              <a:buChar char="-"/>
            </a:pPr>
            <a:r>
              <a:rPr lang="th-TH" sz="4000" b="1" dirty="0" smtClean="0">
                <a:solidFill>
                  <a:schemeClr val="accent6">
                    <a:lumMod val="50000"/>
                  </a:schemeClr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ทฤษฎีองค์การสมัยใหม่ </a:t>
            </a:r>
          </a:p>
          <a:p>
            <a:pPr marL="571500" indent="-571500">
              <a:buFontTx/>
              <a:buChar char="-"/>
            </a:pPr>
            <a:r>
              <a:rPr lang="th-TH" sz="4000" b="1" dirty="0">
                <a:solidFill>
                  <a:schemeClr val="accent6">
                    <a:lumMod val="50000"/>
                  </a:schemeClr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ทฤษฎี</a:t>
            </a:r>
            <a:r>
              <a:rPr lang="th-TH" sz="4000" b="1" dirty="0" smtClean="0">
                <a:solidFill>
                  <a:schemeClr val="accent6">
                    <a:lumMod val="50000"/>
                  </a:schemeClr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องค์การยุคหลังสมัยใหม่ </a:t>
            </a:r>
            <a:endParaRPr lang="th-TH" sz="4000" b="1" dirty="0">
              <a:solidFill>
                <a:schemeClr val="accent6">
                  <a:lumMod val="50000"/>
                </a:schemeClr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marL="571500" indent="-571500" algn="l">
              <a:buFontTx/>
              <a:buChar char="-"/>
            </a:pPr>
            <a:endParaRPr lang="th-TH" sz="4000" b="1" dirty="0">
              <a:solidFill>
                <a:schemeClr val="accent6">
                  <a:lumMod val="50000"/>
                </a:schemeClr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688B2-9FAA-48A7-AFF0-35473F67E96A}" type="slidenum">
              <a:rPr lang="th-TH" smtClean="0"/>
              <a:t>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73593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506991" y="86908"/>
            <a:ext cx="7210396" cy="648072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แนวความคิดเกี่ยวกับทฤษฎีองค์การ</a:t>
            </a:r>
            <a:endParaRPr lang="th-TH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ตัวยึดเนื้อหา 2"/>
          <p:cNvSpPr txBox="1">
            <a:spLocks/>
          </p:cNvSpPr>
          <p:nvPr/>
        </p:nvSpPr>
        <p:spPr>
          <a:xfrm>
            <a:off x="301752" y="620688"/>
            <a:ext cx="8503920" cy="6123020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buClr>
                <a:srgbClr val="D16349"/>
              </a:buClr>
            </a:pPr>
            <a:r>
              <a:rPr kumimoji="0" lang="th-TH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แนวคิดที่ใช้หลัก</a:t>
            </a:r>
            <a:r>
              <a:rPr lang="th-TH" sz="2400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วิทยาศาสตร์ </a:t>
            </a:r>
            <a:r>
              <a:rPr lang="th-TH" sz="2400" dirty="0">
                <a:solidFill>
                  <a:sysClr val="windowText" lastClr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เป็นแนวคิดที่เกิดขึ้นในระยะปี ค.ศ. 1800 - ค.ศ. 1940 </a:t>
            </a:r>
            <a:r>
              <a:rPr lang="th-TH" sz="2400" dirty="0" smtClean="0">
                <a:solidFill>
                  <a:sysClr val="windowText" lastClr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โดยเป็น  แนวคิด</a:t>
            </a:r>
            <a:r>
              <a:rPr lang="th-TH" sz="2400" dirty="0">
                <a:solidFill>
                  <a:sysClr val="windowText" lastClr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ที่มุ่งเน้นในเป้าหมายขององค์การเป็นสำคัญ  การจัดการองค์การจะเป็นไปเพื่อเพิ่มประสิทธิภาพและประสิทธิผลของการ</a:t>
            </a:r>
            <a:r>
              <a:rPr lang="th-TH" sz="2400" dirty="0" smtClean="0">
                <a:solidFill>
                  <a:sysClr val="windowText" lastClr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ทำงาน</a:t>
            </a:r>
            <a:endParaRPr kumimoji="0" lang="th-TH" sz="240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D16349"/>
              </a:buClr>
              <a:buSzPct val="85000"/>
              <a:buFont typeface="Wingdings 2"/>
              <a:buNone/>
              <a:tabLst/>
              <a:defRPr/>
            </a:pPr>
            <a:r>
              <a:rPr kumimoji="0" lang="th-TH" sz="240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		เน้นกฎระเบียบ ควบคุม ลักษณะเป็นองค์การเครื่องจักร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D16349"/>
              </a:buClr>
              <a:buSzPct val="85000"/>
              <a:buFont typeface="Wingdings 2"/>
              <a:buNone/>
              <a:tabLst/>
              <a:defRPr/>
            </a:pPr>
            <a:r>
              <a:rPr kumimoji="0" lang="th-TH" sz="240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		เป็นทฤษฎีองค์การแบบปิด  หรือแบบคลาสสิค</a:t>
            </a:r>
          </a:p>
          <a:p>
            <a:pPr lvl="0">
              <a:buClr>
                <a:srgbClr val="D16349"/>
              </a:buClr>
            </a:pPr>
            <a:r>
              <a:rPr kumimoji="0" lang="th-TH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แนวคิดในเชิง</a:t>
            </a:r>
            <a:r>
              <a:rPr lang="th-TH" sz="2400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พฤติกรรม</a:t>
            </a:r>
            <a:r>
              <a:rPr lang="th-TH" sz="2400" b="1" dirty="0" smtClean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ศาสตร์ </a:t>
            </a:r>
            <a:r>
              <a:rPr lang="th-TH" sz="2400" dirty="0" smtClean="0">
                <a:solidFill>
                  <a:sysClr val="windowText" lastClr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ซึ่ง</a:t>
            </a:r>
            <a:r>
              <a:rPr lang="th-TH" sz="2400" dirty="0">
                <a:solidFill>
                  <a:sysClr val="windowText" lastClr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เป็นแนวความคิดที่เกิดขึ้นในช่วงปี ค.ศ. 1940 – ค.ศ. 1960 โดยเกิดจากความคิดที่ต้องพยายามจะนำความรู้</a:t>
            </a:r>
            <a:r>
              <a:rPr lang="th-TH" sz="2400" dirty="0" smtClean="0">
                <a:solidFill>
                  <a:sysClr val="windowText" lastClr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ทางด้านหลักจิตวิทยา</a:t>
            </a:r>
            <a:r>
              <a:rPr lang="th-TH" sz="2400" dirty="0">
                <a:solidFill>
                  <a:sysClr val="windowText" lastClr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มาประยุกต์ใช้ในการจัดการ</a:t>
            </a:r>
            <a:r>
              <a:rPr lang="th-TH" sz="2400" dirty="0" smtClean="0">
                <a:solidFill>
                  <a:sysClr val="windowText" lastClr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องค์การ</a:t>
            </a:r>
            <a:r>
              <a:rPr kumimoji="0" lang="th-TH" sz="240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D16349"/>
              </a:buClr>
              <a:buSzPct val="85000"/>
              <a:buFont typeface="Wingdings 2"/>
              <a:buNone/>
              <a:tabLst/>
              <a:defRPr/>
            </a:pPr>
            <a:r>
              <a:rPr kumimoji="0" lang="th-TH" sz="240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		เน้นความสัมพันธ์ระหว่างบุคลากร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D16349"/>
              </a:buClr>
              <a:buSzPct val="85000"/>
              <a:buFont typeface="Wingdings 2"/>
              <a:buNone/>
              <a:tabLst/>
              <a:defRPr/>
            </a:pPr>
            <a:r>
              <a:rPr kumimoji="0" lang="th-TH" sz="240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		สนใจในความรู้สึก อารมณ์ ความนึกคิด ความต้องการ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D16349"/>
              </a:buClr>
              <a:buSzPct val="85000"/>
              <a:buFont typeface="Wingdings 2"/>
              <a:buNone/>
              <a:tabLst/>
              <a:defRPr/>
            </a:pPr>
            <a:r>
              <a:rPr kumimoji="0" lang="th-TH" sz="240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		เป็นองค์การแบบสิ่งมีชีวิต</a:t>
            </a:r>
          </a:p>
          <a:p>
            <a:pPr lvl="0">
              <a:buClr>
                <a:srgbClr val="D16349"/>
              </a:buClr>
            </a:pPr>
            <a:r>
              <a:rPr kumimoji="0" lang="th-TH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แนวคิดที่เน้น</a:t>
            </a:r>
            <a:r>
              <a:rPr lang="th-TH" sz="2400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เรื่องระบบ </a:t>
            </a:r>
            <a:r>
              <a:rPr lang="th-TH" sz="2400" dirty="0">
                <a:solidFill>
                  <a:sysClr val="windowText" lastClr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ซึ่งนับจากปี ค.ศ. 1960 เป็นต้น แนวความคิดในเรื่องการจัดการได้พัฒนาไปในเชิงระบบ คือ มององค์การในภาพรวมทั้งหมดที่มีความสัมพันธ์กับสิ่งแวดล้อมมิได้มองส่วนใดส่วนหนึ่ง</a:t>
            </a:r>
            <a:r>
              <a:rPr lang="th-TH" sz="2400" dirty="0" smtClean="0">
                <a:solidFill>
                  <a:sysClr val="windowText" lastClr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โดยเฉพาะ</a:t>
            </a:r>
            <a:r>
              <a:rPr kumimoji="0" lang="th-TH" sz="240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D16349"/>
              </a:buClr>
              <a:buSzPct val="85000"/>
              <a:buFont typeface="Wingdings 2"/>
              <a:buNone/>
              <a:tabLst/>
              <a:defRPr/>
            </a:pPr>
            <a:r>
              <a:rPr kumimoji="0" lang="th-TH" sz="240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 		เน้นภาพรวม มองความสัมพันธ์องค์การกับสิ่งแวดล้อม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D16349"/>
              </a:buClr>
              <a:buSzPct val="85000"/>
              <a:buFont typeface="Wingdings 2"/>
              <a:buNone/>
              <a:tabLst/>
              <a:defRPr/>
            </a:pPr>
            <a:r>
              <a:rPr kumimoji="0" lang="th-TH" sz="240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		คำนึงถึงความซับซ้อนขององค์การ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C7509-8D30-463E-8391-C0A85F076F88}" type="slidenum">
              <a:rPr lang="th-TH" smtClean="0">
                <a:solidFill>
                  <a:prstClr val="black"/>
                </a:solidFill>
              </a:rPr>
              <a:pPr/>
              <a:t>10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8966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7584" y="260674"/>
            <a:ext cx="7772400" cy="893657"/>
          </a:xfrm>
        </p:spPr>
        <p:txBody>
          <a:bodyPr/>
          <a:lstStyle/>
          <a:p>
            <a:pPr algn="ctr"/>
            <a:r>
              <a:rPr lang="th-TH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กรอบในการศึกษาทฤษฎีองค์การ</a:t>
            </a:r>
            <a:endParaRPr lang="th-TH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3" y="1268760"/>
            <a:ext cx="9140231" cy="352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Blip>
                <a:blip r:embed="rId3"/>
              </a:buBlip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Blip>
                <a:blip r:embed="rId4"/>
              </a:buBlip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363538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th-TH" b="1" kern="0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สามารถสรุปความคิดของทฤษฎีขององค์การออกเป็น</a:t>
            </a:r>
            <a:r>
              <a:rPr lang="en-US" b="1" kern="0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 </a:t>
            </a:r>
            <a:r>
              <a:rPr lang="th-TH" b="1" kern="0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 คือ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th-TH" kern="0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	1. ทฤษฎีองค์การตามวิธีการสมัยดั้งเดิมหรือแบบคลาสสิค</a:t>
            </a:r>
            <a:r>
              <a:rPr lang="en-US" kern="0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(Classical Theory)</a:t>
            </a:r>
            <a:endParaRPr lang="th-TH" kern="0" dirty="0" smtClean="0"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th-TH" kern="0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	2. ทฤษฎีองค์การตามวิธีการทางพฤติกรรมศาสตร์</a:t>
            </a:r>
            <a:r>
              <a:rPr lang="en-US" kern="0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 ( behavioral science Theory )</a:t>
            </a:r>
            <a:endParaRPr lang="th-TH" kern="0" dirty="0" smtClean="0"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th-TH" kern="0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    3. ทฤษฎีองค์การตามวิธีการสมัยใหม่  </a:t>
            </a:r>
            <a:r>
              <a:rPr lang="en-US" kern="0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(Modern  Theory )</a:t>
            </a:r>
            <a:endParaRPr lang="th-TH" kern="0" dirty="0" smtClean="0"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th-TH" kern="0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	</a:t>
            </a:r>
            <a:r>
              <a:rPr lang="en-US" kern="0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4. </a:t>
            </a:r>
            <a:r>
              <a:rPr lang="th-TH" kern="0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ทฤษฎีองค์การหลัง</a:t>
            </a:r>
            <a:r>
              <a:rPr lang="th-TH" kern="0" dirty="0">
                <a:latin typeface="TH Niramit AS" panose="02000506000000020004" pitchFamily="2" charset="-34"/>
                <a:cs typeface="TH Niramit AS" panose="02000506000000020004" pitchFamily="2" charset="-34"/>
              </a:rPr>
              <a:t>ยุคสมัยใหม่</a:t>
            </a:r>
            <a:r>
              <a:rPr lang="en-US" kern="0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  (post- Modern Theory )</a:t>
            </a:r>
            <a:endParaRPr lang="th-TH" kern="0" dirty="0" smtClean="0"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th-TH" kern="0" dirty="0" smtClean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C7509-8D30-463E-8391-C0A85F076F88}" type="slidenum">
              <a:rPr lang="th-TH" smtClean="0"/>
              <a:pPr/>
              <a:t>11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77719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37536" y="0"/>
            <a:ext cx="8066911" cy="90872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4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ทฤษฎีองค์การสมัยดั้งเดิมหรือแบบคลาสสิค</a:t>
            </a:r>
            <a:endParaRPr lang="th-TH" sz="48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510250" y="908720"/>
            <a:ext cx="8382239" cy="59492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1. </a:t>
            </a:r>
            <a:r>
              <a:rPr lang="th-TH" sz="2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แนวคิดการจัดการแบบวิทยาศาสตร์ของเทย์เลอร์  </a:t>
            </a:r>
            <a:r>
              <a:rPr lang="en-US" sz="2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en-US" sz="2800" b="1" dirty="0" err="1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taylor</a:t>
            </a:r>
            <a:r>
              <a:rPr lang="en-US" sz="2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แนวคิดการบริหารอย่างมีหลักเกณฑ์ได้กำเนิดขึ้นเป็นครั้งแรงในราวต้นศตวรรษที่</a:t>
            </a:r>
            <a:r>
              <a:rPr lang="en-US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20 </a:t>
            </a:r>
            <a:r>
              <a:rPr 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สมัยการปฏิวัติอุสาหกรรม ได้เห็นการบริหารการดำเนินงานของโรงงานมีข้อบกพร่อง  หลายประการ อาทิเช่น ฝ่ายจัดการไม่มีแนวคิดชัดเจนเกี่ยวกับการรับผิดชอบ       ระหว่างคนงานกับฝ่ายจัดการ จึงได้เสนอให้มีการประยุกต์การจัดการที่เป็นวิทยาศาสตร์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2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2. </a:t>
            </a:r>
            <a:r>
              <a:rPr lang="th-TH" sz="2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ทฤษฎีองค์การเชิงบริหารของอองรี ฟาโยล </a:t>
            </a:r>
            <a:r>
              <a:rPr lang="en-US" sz="2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en-US" sz="2800" b="1" dirty="0" err="1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fayol</a:t>
            </a:r>
            <a:r>
              <a:rPr lang="en-US" sz="2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สำนักวิทยาศาสตร์การจัดการจะเน้นในระดับการปฏิบัติการ  </a:t>
            </a:r>
            <a:r>
              <a:rPr lang="en-US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(shop floor) </a:t>
            </a:r>
            <a:r>
              <a:rPr 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         โดยไม่ได้คำนึงถึงเรื่องการออกแบบองค์การ                                                    กลุ่มทฤษฎีการบริหารได้มุ่งศึกษาเรื่องใหม่ๆเกี่ยวกับองค์การ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2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3. </a:t>
            </a:r>
            <a:r>
              <a:rPr lang="th-TH" sz="2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ทฤษฎีองค์การระบบราชการของแม๊กซ์ เวเบอร์ </a:t>
            </a:r>
            <a:r>
              <a:rPr lang="en-US" sz="2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(max weber) </a:t>
            </a:r>
            <a:endParaRPr lang="th-TH" sz="2800" b="1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เวเบอร์ </a:t>
            </a:r>
            <a:r>
              <a:rPr lang="en-US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(weber)</a:t>
            </a:r>
            <a:r>
              <a:rPr 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เป็นบุคคลแรกที่ได้เสนอแนวคิดเกี่ยวกับโครงสร้างขององค์การในรูปแบบเชิงอุดมคติ </a:t>
            </a:r>
            <a:r>
              <a:rPr lang="en-US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(ideal form of organization) </a:t>
            </a:r>
            <a:endParaRPr lang="th-TH" sz="2800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               หรือที่รู้จักกันว่าระบบราชการ </a:t>
            </a:r>
            <a:r>
              <a:rPr lang="en-US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(bureaucracy)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C7509-8D30-463E-8391-C0A85F076F88}" type="slidenum">
              <a:rPr lang="th-TH" smtClean="0">
                <a:solidFill>
                  <a:prstClr val="black"/>
                </a:solidFill>
              </a:rPr>
              <a:pPr/>
              <a:t>12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3972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C7509-8D30-463E-8391-C0A85F076F88}" type="slidenum">
              <a:rPr lang="th-TH" smtClean="0">
                <a:solidFill>
                  <a:prstClr val="black"/>
                </a:solidFill>
              </a:rPr>
              <a:pPr/>
              <a:t>13</a:t>
            </a:fld>
            <a:endParaRPr lang="th-TH">
              <a:solidFill>
                <a:prstClr val="black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0" r="5498"/>
          <a:stretch/>
        </p:blipFill>
        <p:spPr bwMode="auto">
          <a:xfrm>
            <a:off x="179512" y="404664"/>
            <a:ext cx="8964488" cy="504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8652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9769" y="260538"/>
            <a:ext cx="748883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200" b="1" dirty="0" smtClean="0">
                <a:solidFill>
                  <a:schemeClr val="tx2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แนวคิด</a:t>
            </a:r>
            <a:r>
              <a:rPr lang="th-TH" sz="3200" b="1" dirty="0">
                <a:solidFill>
                  <a:schemeClr val="tx2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การจัดการแบบวิทยาศาสตร์</a:t>
            </a:r>
            <a:r>
              <a:rPr lang="th-TH" sz="3200" b="1" i="0" u="none" strike="noStrike" baseline="0" dirty="0" smtClean="0">
                <a:solidFill>
                  <a:schemeClr val="tx2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en-US" sz="3200" b="1" i="0" u="none" strike="noStrike" baseline="0" dirty="0" smtClean="0">
                <a:solidFill>
                  <a:schemeClr val="tx2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Scientific Management)</a:t>
            </a:r>
          </a:p>
          <a:p>
            <a:r>
              <a:rPr lang="en-US" i="0" u="none" strike="noStrike" baseline="0" dirty="0" smtClean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  <a:cs typeface="TH SarabunPSK" panose="020B0500040200020003" pitchFamily="34" charset="-34"/>
              </a:rPr>
              <a:t>Frederick Winslow Taylor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5172" y="-29206"/>
            <a:ext cx="1440631" cy="19733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707194" y="1412786"/>
            <a:ext cx="818528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200" b="1" dirty="0" smtClean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“บิดาของการบริหารจัดการแบบวิทยาศาสตร์”</a:t>
            </a:r>
          </a:p>
          <a:p>
            <a:endParaRPr lang="th-TH" sz="800" b="1" dirty="0" smtClean="0">
              <a:solidFill>
                <a:srgbClr val="00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3200" b="1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3000" b="1" i="0" u="none" strike="noStrike" baseline="0" dirty="0" smtClean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เทย์เลอร์ </a:t>
            </a:r>
            <a:r>
              <a:rPr lang="th-TH" sz="3000" b="0" i="0" u="none" strike="noStrike" baseline="0" dirty="0" smtClean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ได้เสนอแนวความคิดทางการจัดการเชิงวิทยาศาสตร์  </a:t>
            </a:r>
            <a:r>
              <a:rPr lang="th-TH" sz="300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ได้ศึกษาหาวิธีเพิ่มประสิทธิภาพการ</a:t>
            </a:r>
            <a:r>
              <a:rPr lang="th-TH" sz="3000" dirty="0" smtClean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ทำงาน</a:t>
            </a:r>
            <a:r>
              <a:rPr lang="th-TH" sz="300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ของคนงานในโรงงาน</a:t>
            </a:r>
            <a:r>
              <a:rPr lang="th-TH" sz="3000" dirty="0" smtClean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อุตสาหกรรมโดย </a:t>
            </a:r>
            <a:r>
              <a:rPr lang="en-US" sz="300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Taylor </a:t>
            </a:r>
            <a:r>
              <a:rPr lang="th-TH" sz="300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ได้เข้า</a:t>
            </a:r>
            <a:r>
              <a:rPr lang="th-TH" sz="3000" dirty="0" smtClean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ทำงานในโรงงานเมื่อ</a:t>
            </a:r>
            <a:r>
              <a:rPr lang="th-TH" sz="300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ปี ค.ศ.1878 ซึ่งเป็นช่วงที่เศรษฐกิจ</a:t>
            </a:r>
            <a:r>
              <a:rPr lang="th-TH" sz="3000" dirty="0" smtClean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ตกต่ำมาก       การ</a:t>
            </a:r>
            <a:r>
              <a:rPr lang="th-TH" sz="300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บริหารงานขาดประสิทธิภาพ ไม่มีมาตรฐานในการประเมินผลงานของคนงาน การแบ่งงานไม่เหมาะสม </a:t>
            </a:r>
            <a:r>
              <a:rPr lang="th-TH" sz="3000" dirty="0" smtClean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การตัดสินใจ</a:t>
            </a:r>
            <a:r>
              <a:rPr lang="th-TH" sz="300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ขาดหลักการและ</a:t>
            </a:r>
            <a:r>
              <a:rPr lang="th-TH" sz="3000" dirty="0" smtClean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เหตุผล</a:t>
            </a:r>
          </a:p>
          <a:p>
            <a:r>
              <a:rPr lang="th-TH" sz="300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en-US" sz="300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Taylor </a:t>
            </a:r>
            <a:r>
              <a:rPr lang="th-TH" sz="300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จึงได้ศึกษาและ</a:t>
            </a:r>
            <a:r>
              <a:rPr lang="th-TH" sz="3000" dirty="0" smtClean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วิเคราะห์เวลา</a:t>
            </a:r>
            <a:r>
              <a:rPr lang="th-TH" sz="300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การเคลื่อนไหวในขณะ</a:t>
            </a:r>
            <a:r>
              <a:rPr lang="th-TH" sz="3000" dirty="0" smtClean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ทำงาน      ( </a:t>
            </a:r>
            <a:r>
              <a:rPr lang="en-US" sz="300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Time and Motion ) </a:t>
            </a:r>
            <a:r>
              <a:rPr lang="th-TH" sz="300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เพื่อดูการ</a:t>
            </a:r>
            <a:r>
              <a:rPr lang="th-TH" sz="3000" dirty="0" smtClean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ทำงาน</a:t>
            </a:r>
            <a:r>
              <a:rPr lang="th-TH" sz="300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และการเคลื่อนไหวของคนงาน</a:t>
            </a:r>
          </a:p>
          <a:p>
            <a:r>
              <a:rPr lang="th-TH" sz="300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ในขณะ</a:t>
            </a:r>
            <a:r>
              <a:rPr lang="th-TH" sz="3000" dirty="0" smtClean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ทำงาน </a:t>
            </a:r>
            <a:r>
              <a:rPr lang="th-TH" sz="300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โดยได้คิดค้นและ</a:t>
            </a:r>
            <a:r>
              <a:rPr lang="th-TH" sz="3000" dirty="0" smtClean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กำหนด วิธีการท</a:t>
            </a:r>
            <a:r>
              <a:rPr lang="th-TH" sz="300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ำ</a:t>
            </a:r>
            <a:r>
              <a:rPr lang="th-TH" sz="3000" dirty="0" smtClean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งาน</a:t>
            </a:r>
            <a:r>
              <a:rPr lang="th-TH" sz="300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ที่ดีที่สุด (</a:t>
            </a:r>
            <a:r>
              <a:rPr lang="en-US" sz="300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One Best Way) </a:t>
            </a:r>
            <a:r>
              <a:rPr lang="th-TH" sz="3000" dirty="0" smtClean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สำหรับ</a:t>
            </a:r>
            <a:r>
              <a:rPr lang="th-TH" sz="300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งานแต่ละอย่างที่</a:t>
            </a:r>
            <a:r>
              <a:rPr lang="th-TH" sz="3000" dirty="0" smtClean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ได้มอบหมาย</a:t>
            </a:r>
            <a:r>
              <a:rPr lang="th-TH" sz="300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ให้คนงาน</a:t>
            </a:r>
            <a:r>
              <a:rPr lang="th-TH" sz="3000" dirty="0" smtClean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ทำ</a:t>
            </a:r>
            <a:endParaRPr lang="th-TH" sz="30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EC7509-8D30-463E-8391-C0A85F076F88}" type="slidenum">
              <a:rPr lang="th-TH" smtClean="0">
                <a:solidFill>
                  <a:srgbClr val="B13F9A">
                    <a:lumMod val="60000"/>
                    <a:lumOff val="40000"/>
                  </a:srgbClr>
                </a:solidFill>
              </a:rPr>
              <a:pPr/>
              <a:t>14</a:t>
            </a:fld>
            <a:endParaRPr lang="th-TH">
              <a:solidFill>
                <a:srgbClr val="B13F9A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1694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795341"/>
            <a:ext cx="9134475" cy="526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C7509-8D30-463E-8391-C0A85F076F88}" type="slidenum">
              <a:rPr lang="th-TH" smtClean="0">
                <a:solidFill>
                  <a:prstClr val="black"/>
                </a:solidFill>
              </a:rPr>
              <a:pPr/>
              <a:t>15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3045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34642" y="6165304"/>
            <a:ext cx="77768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http://adisony.blogspot.com/2012/10/henry-l-gantt.html</a:t>
            </a: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110602" y="260648"/>
            <a:ext cx="2805576" cy="52322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none">
            <a:spAutoFit/>
          </a:bodyPr>
          <a:lstStyle/>
          <a:p>
            <a:r>
              <a:rPr lang="en-US" b="1" u="sng" dirty="0" smtClean="0">
                <a:effectLst/>
                <a:hlinkClick r:id="rId2"/>
              </a:rPr>
              <a:t>Henry L. Gantt</a:t>
            </a:r>
            <a:r>
              <a:rPr lang="en-US" b="1" dirty="0" smtClean="0">
                <a:effectLst/>
              </a:rPr>
              <a:t> </a:t>
            </a:r>
            <a:endParaRPr lang="th-TH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 rot="10800000" flipV="1">
            <a:off x="389065" y="783868"/>
            <a:ext cx="8712968" cy="5170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495144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altLang="th-TH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Henry Laurence Gantt (1861-1919) เคยเป็นผู้ช่วย </a:t>
            </a:r>
            <a:r>
              <a:rPr kumimoji="0" lang="en-US" altLang="th-TH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Taylor </a:t>
            </a:r>
            <a:r>
              <a:rPr kumimoji="0" lang="th-TH" altLang="th-TH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ในโรงงานเหล็กเบ็ทเลเฮ็ม ต่อมาภายหลังเขาได้แยกมาทำงานส่วนตัว และได้พัฒนาเทคนิคพิเศษขึ้นมา 2 ประการ เพื่อปรับปรุงงานของฝ่ายผลิต ได้แก่ </a:t>
            </a:r>
            <a:endParaRPr kumimoji="0" lang="en-US" altLang="th-TH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altLang="th-TH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1) นำเอากราฟ "</a:t>
            </a:r>
            <a:r>
              <a:rPr kumimoji="0" lang="en-US" altLang="th-TH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Gantt Chart</a:t>
            </a:r>
            <a:r>
              <a:rPr kumimoji="0" lang="th-TH" altLang="th-TH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" มาเป็นสื่อในการอธิบายแผน การวางแผน การจัดการ และการควบคุมองค์กรที่มีความสลับซับซ้อน เพื่อให้ผู้รับฟังเกิดมิติในการรับรู้มากยิ่งขึ้น </a:t>
            </a:r>
            <a:endParaRPr kumimoji="0" lang="en-US" altLang="th-TH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altLang="th-TH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2) เขายังได้คิดวิธีจ่ายค่าตอบแทนในการทำงานแบบใหม่ โดยใช้วิธีให้สิ่งจูงใจ ระบบที่ </a:t>
            </a:r>
            <a:r>
              <a:rPr kumimoji="0" lang="en-US" altLang="th-TH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Gantt </a:t>
            </a:r>
            <a:r>
              <a:rPr kumimoji="0" lang="th-TH" altLang="th-TH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พัฒนาขึ้นเป็นการประกันค่าจ้างต่ำสุดที่คนงานจะได้รับไม่ว่าเขาจะทำงานถึงมาตรฐานหรือไม่ก็ตาม แต่คนที่ทำงานได้ผลผลิตมากกว่าจุดต่ำสุดที่โรงงานกำหนด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altLang="th-TH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เขาจะได้รับเงินแถมหรือโบนัส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h-TH" altLang="th-TH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en-US" dirty="0" err="1" smtClean="0">
                <a:solidFill>
                  <a:srgbClr val="222222"/>
                </a:solidFill>
                <a:effectLst/>
                <a:latin typeface="TH SarabunPSK" panose="020B0500040200020003" pitchFamily="34" charset="-34"/>
                <a:ea typeface="Times New Roman"/>
                <a:cs typeface="TH SarabunPSK" panose="020B0500040200020003" pitchFamily="34" charset="-34"/>
              </a:rPr>
              <a:t>gantt</a:t>
            </a:r>
            <a:r>
              <a:rPr lang="en-US" dirty="0" smtClean="0">
                <a:solidFill>
                  <a:srgbClr val="222222"/>
                </a:solidFill>
                <a:effectLst/>
                <a:latin typeface="TH SarabunPSK" panose="020B0500040200020003" pitchFamily="34" charset="-34"/>
                <a:ea typeface="Times New Roman"/>
                <a:cs typeface="TH SarabunPSK" panose="020B0500040200020003" pitchFamily="34" charset="-34"/>
              </a:rPr>
              <a:t> chart </a:t>
            </a:r>
            <a:r>
              <a:rPr lang="th-TH" dirty="0" smtClean="0">
                <a:solidFill>
                  <a:srgbClr val="222222"/>
                </a:solidFill>
                <a:effectLst/>
                <a:latin typeface="TH SarabunPSK" panose="020B0500040200020003" pitchFamily="34" charset="-34"/>
                <a:ea typeface="Times New Roman"/>
                <a:cs typeface="TH SarabunPSK" panose="020B0500040200020003" pitchFamily="34" charset="-34"/>
              </a:rPr>
              <a:t>ใช้ในการวางแผนระยะเวลาที่ใช้ของงานแต่ละงานของโครงการ เราจะเห็นรายละเอียดว่าโครงการนี้มีงานย่อยๆอะไรบ้าง และแต่ละงานใช้เวลาเท่าไหร่ งานไหนมาก่อนมาหลัง</a:t>
            </a:r>
            <a:r>
              <a:rPr kumimoji="0" lang="th-TH" altLang="th-TH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endParaRPr kumimoji="0" lang="th-TH" altLang="th-TH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C7509-8D30-463E-8391-C0A85F076F88}" type="slidenum">
              <a:rPr lang="th-TH" smtClean="0">
                <a:solidFill>
                  <a:prstClr val="black"/>
                </a:solidFill>
              </a:rPr>
              <a:pPr/>
              <a:t>16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5903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1.1 แนวคิดการจัดการเชิงวิทยาศาสตร์ (Scientific Management)    Henry Gantt (เฮนรี่     แกนท์ ) ซึงสร้ างผลงานที่มีชื่อเสียง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99"/>
          <a:stretch/>
        </p:blipFill>
        <p:spPr bwMode="auto">
          <a:xfrm>
            <a:off x="179512" y="404664"/>
            <a:ext cx="8316416" cy="5202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C7509-8D30-463E-8391-C0A85F076F88}" type="slidenum">
              <a:rPr lang="th-TH" smtClean="0">
                <a:solidFill>
                  <a:prstClr val="black"/>
                </a:solidFill>
              </a:rPr>
              <a:pPr/>
              <a:t>17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6034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0247" y="5752"/>
            <a:ext cx="2163763" cy="181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5" t="2355" r="1855"/>
          <a:stretch/>
        </p:blipFill>
        <p:spPr bwMode="auto">
          <a:xfrm>
            <a:off x="10531" y="1412776"/>
            <a:ext cx="9144001" cy="4761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C7509-8D30-463E-8391-C0A85F076F88}" type="slidenum">
              <a:rPr lang="th-TH" smtClean="0">
                <a:solidFill>
                  <a:prstClr val="black"/>
                </a:solidFill>
              </a:rPr>
              <a:pPr/>
              <a:t>18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2223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39752" y="327645"/>
            <a:ext cx="3624710" cy="707886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txBody>
          <a:bodyPr wrap="none">
            <a:spAutoFit/>
          </a:bodyPr>
          <a:lstStyle/>
          <a:p>
            <a:pPr lvl="0"/>
            <a:r>
              <a:rPr lang="th-TH" sz="40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ทฤษฎีองค์การเชิงบริหาร</a:t>
            </a:r>
            <a:endParaRPr lang="th-TH" sz="4000" dirty="0">
              <a:solidFill>
                <a:prstClr val="black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9551" y="1628810"/>
            <a:ext cx="849694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Comic Sans MS" panose="030F0702030302020204" pitchFamily="66" charset="0"/>
                <a:cs typeface="TH SarabunPSK" panose="020B0500040200020003" pitchFamily="34" charset="-34"/>
              </a:rPr>
              <a:t>Henri Fayol(1841-1925)</a:t>
            </a:r>
          </a:p>
          <a:p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เป็น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วิศวกรชาวฝรั่งเศสทำงานในบริษัทเหมืองแร่ 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และเป็นผู้จัดการบริษัท        </a:t>
            </a:r>
            <a:r>
              <a:rPr lang="th-TH" dirty="0" smtClean="0">
                <a:solidFill>
                  <a:srgbClr val="000000"/>
                </a:solidFill>
                <a:latin typeface="Angsana New"/>
                <a:cs typeface="Angsana New"/>
              </a:rPr>
              <a:t>เป็น</a:t>
            </a:r>
            <a:r>
              <a:rPr lang="th-TH" dirty="0">
                <a:solidFill>
                  <a:srgbClr val="000000"/>
                </a:solidFill>
                <a:latin typeface="Angsana New"/>
                <a:cs typeface="Angsana New"/>
              </a:rPr>
              <a:t>ผู้ที่ได้รับการ</a:t>
            </a:r>
            <a:r>
              <a:rPr lang="th-TH" dirty="0" smtClean="0">
                <a:solidFill>
                  <a:srgbClr val="000000"/>
                </a:solidFill>
                <a:latin typeface="Angsana New"/>
                <a:cs typeface="Angsana New"/>
              </a:rPr>
              <a:t>ยอมรับใน</a:t>
            </a:r>
            <a:r>
              <a:rPr lang="th-TH" dirty="0">
                <a:solidFill>
                  <a:srgbClr val="000000"/>
                </a:solidFill>
                <a:latin typeface="Angsana New"/>
                <a:cs typeface="Angsana New"/>
              </a:rPr>
              <a:t>ด้านการจัดการ โดยท่านให้ความสนใจศึกษาถึงหน้าที่ของผู้บริหาร </a:t>
            </a:r>
            <a:r>
              <a:rPr lang="th-TH" dirty="0" smtClean="0">
                <a:solidFill>
                  <a:srgbClr val="000000"/>
                </a:solidFill>
                <a:latin typeface="Angsana New"/>
                <a:cs typeface="Angsana New"/>
              </a:rPr>
              <a:t>ซึ่งต้อง</a:t>
            </a:r>
            <a:r>
              <a:rPr lang="th-TH" dirty="0">
                <a:solidFill>
                  <a:srgbClr val="000000"/>
                </a:solidFill>
                <a:latin typeface="Angsana New"/>
                <a:cs typeface="Angsana New"/>
              </a:rPr>
              <a:t>ปฏิบัติหน้าที่เพื่อให้เกิด</a:t>
            </a:r>
            <a:r>
              <a:rPr lang="th-TH" dirty="0" smtClean="0">
                <a:solidFill>
                  <a:srgbClr val="000000"/>
                </a:solidFill>
                <a:latin typeface="Angsana New"/>
                <a:cs typeface="Angsana New"/>
              </a:rPr>
              <a:t>ประสิทธิภาพและ</a:t>
            </a:r>
            <a:r>
              <a:rPr lang="th-TH" dirty="0">
                <a:solidFill>
                  <a:srgbClr val="000000"/>
                </a:solidFill>
                <a:latin typeface="Angsana New"/>
                <a:cs typeface="Angsana New"/>
              </a:rPr>
              <a:t>ประสิทธิผลของทั้งผู้ร่วมงานและผลจากการ</a:t>
            </a:r>
            <a:r>
              <a:rPr lang="th-TH" dirty="0" smtClean="0">
                <a:solidFill>
                  <a:srgbClr val="000000"/>
                </a:solidFill>
                <a:latin typeface="Angsana New"/>
                <a:cs typeface="Angsana New"/>
              </a:rPr>
              <a:t>ปฏิบัติงาน ผลงาน</a:t>
            </a:r>
            <a:r>
              <a:rPr lang="th-TH" dirty="0">
                <a:solidFill>
                  <a:srgbClr val="000000"/>
                </a:solidFill>
                <a:latin typeface="Angsana New"/>
                <a:cs typeface="Angsana New"/>
              </a:rPr>
              <a:t>ของฟาโยล์ได้รับการ</a:t>
            </a:r>
            <a:r>
              <a:rPr lang="th-TH" dirty="0" smtClean="0">
                <a:solidFill>
                  <a:srgbClr val="000000"/>
                </a:solidFill>
                <a:latin typeface="Angsana New"/>
                <a:cs typeface="Angsana New"/>
              </a:rPr>
              <a:t>ยอมรับว่า</a:t>
            </a:r>
            <a:r>
              <a:rPr lang="th-TH" dirty="0">
                <a:solidFill>
                  <a:srgbClr val="000000"/>
                </a:solidFill>
                <a:latin typeface="Angsana New"/>
                <a:cs typeface="Angsana New"/>
              </a:rPr>
              <a:t>เป็นผลงานที่เข้ามาเสริมแนวความคิดของเทย์เลอร์ให้สมบูรณ์ยิ่งขึ้น กล่าวคือ แนวความคิดของเทย์เลอร์ จะให้ความสำคัญกับการจัดการในระดับปฏิบัติการ ส่วนฟาโยล์จะเน้นการจัดการในระดับสูง </a:t>
            </a:r>
            <a:r>
              <a:rPr lang="th-TH" dirty="0" smtClean="0">
                <a:solidFill>
                  <a:srgbClr val="000000"/>
                </a:solidFill>
                <a:latin typeface="Angsana New"/>
                <a:cs typeface="Angsana New"/>
              </a:rPr>
              <a:t>จึงถือว่าเป็น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“เป็นบิดาแห่งการบริหารจัดการยุคใหม่”</a:t>
            </a: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07217"/>
            <a:ext cx="1656184" cy="1856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C7509-8D30-463E-8391-C0A85F076F88}" type="slidenum">
              <a:rPr lang="th-TH" smtClean="0">
                <a:solidFill>
                  <a:prstClr val="black"/>
                </a:solidFill>
              </a:rPr>
              <a:pPr/>
              <a:t>19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5875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650163" y="404702"/>
            <a:ext cx="8424936" cy="5343239"/>
          </a:xfrm>
          <a:prstGeom prst="rect">
            <a:avLst/>
          </a:prstGeom>
        </p:spPr>
        <p:txBody>
          <a:bodyPr tIns="0">
            <a:noAutofit/>
          </a:bodyPr>
          <a:lstStyle>
            <a:lvl1pPr marL="27432" indent="0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2600" kern="1200">
                <a:solidFill>
                  <a:schemeClr val="tx2">
                    <a:shade val="30000"/>
                    <a:satMod val="1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None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endParaRPr lang="th-TH" sz="3200" b="1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4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ทฤษฎี (</a:t>
            </a:r>
            <a:r>
              <a:rPr lang="en-US" sz="4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theory) 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คือ สมมติฐานที่ได้รับการตรวจสอบและทดลองหลายครั้งหลายหนจนสามารถอธิบายข้อเท็จจริงสามารถคาดคะเนทำนายเหตุการณ์ทั่วๆไป ที่เกี่ยวข้องกับปรากฏการณ์นั้นอย่างถูกต้อง และมีเหตุผลเป็นที่ยอมรับของคนทั่วไป จึงเป็นผลให้สมมติฐานกลายเป็นทฤษฎี</a:t>
            </a:r>
          </a:p>
          <a:p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	ความรู้ที่เกิดมาจากการรวบรวมแนวความคิดและหลักการต่างๆ      ให้เป็นกลุ่มและสร้างเป็นทฤษฎีขึ้นมา ทฤษฎีใดๆก็ตามที่ตั้งขึ้นมานั้น จะมีขอบเขตกว้างกว่าจะคลุมถึงการจัดจำแนกหลักการและแนวคิดประเภทเดียวกันเป็นหมวดหมู่นั้นเอง</a:t>
            </a:r>
          </a:p>
          <a:p>
            <a:pPr algn="r"/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ความหมาย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จากวิกิพีเดีย สารานุกรมเสรี</a:t>
            </a:r>
          </a:p>
          <a:p>
            <a:endParaRPr lang="th-TH" sz="3200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endParaRPr lang="th-TH" sz="3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C7509-8D30-463E-8391-C0A85F076F88}" type="slidenum">
              <a:rPr lang="th-TH" smtClean="0">
                <a:solidFill>
                  <a:srgbClr val="3E3D2D">
                    <a:lumMod val="60000"/>
                    <a:lumOff val="40000"/>
                  </a:srgbClr>
                </a:solidFill>
              </a:rPr>
              <a:pPr/>
              <a:t>2</a:t>
            </a:fld>
            <a:endParaRPr lang="th-TH">
              <a:solidFill>
                <a:srgbClr val="3E3D2D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1420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7544" y="620698"/>
            <a:ext cx="867645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Henri Fayol </a:t>
            </a:r>
            <a:r>
              <a:rPr lang="th-TH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เชื่อว่าหลักการบริหารจัดการนั้นสามารถนำไปใช้ได้เป็นการทั่วไป ไม่ว่าจะเป็นงานบริหารจัดการของเอกชนหรือของรัฐ โดยมีหน้าที่หลักของฝ่ายการจัดการคือ </a:t>
            </a:r>
            <a:r>
              <a:rPr lang="en-US" b="1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POCCC </a:t>
            </a:r>
            <a:endParaRPr lang="en-US" dirty="0">
              <a:solidFill>
                <a:srgbClr val="00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b="1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• การวางแผน (</a:t>
            </a:r>
            <a:r>
              <a:rPr lang="en-US" b="1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Planning) </a:t>
            </a:r>
            <a:r>
              <a:rPr lang="th-TH" dirty="0">
                <a:latin typeface="TH SarabunPSK"/>
                <a:cs typeface="TH SarabunPSK"/>
              </a:rPr>
              <a:t>การที่ผู้บริหารจะต้องเตรียมการวาง</a:t>
            </a:r>
            <a:r>
              <a:rPr lang="th-TH" dirty="0" smtClean="0">
                <a:latin typeface="TH SarabunPSK"/>
                <a:cs typeface="TH SarabunPSK"/>
              </a:rPr>
              <a:t>แผนการทำงานขององค์การ</a:t>
            </a:r>
            <a:r>
              <a:rPr lang="th-TH" dirty="0">
                <a:latin typeface="TH SarabunPSK"/>
                <a:cs typeface="TH SarabunPSK"/>
              </a:rPr>
              <a:t>ไว้ล่วงหน้า</a:t>
            </a:r>
            <a:endParaRPr lang="en-US" dirty="0">
              <a:solidFill>
                <a:srgbClr val="00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b="1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• การจัดองค์การ (</a:t>
            </a:r>
            <a:r>
              <a:rPr lang="en-US" b="1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Organizing) </a:t>
            </a:r>
            <a:r>
              <a:rPr lang="th-TH" dirty="0">
                <a:latin typeface="TH SarabunPSK"/>
                <a:cs typeface="TH SarabunPSK"/>
              </a:rPr>
              <a:t>การที่ผู้บริหารจะต้องเตรียม</a:t>
            </a:r>
            <a:r>
              <a:rPr lang="th-TH" dirty="0" smtClean="0">
                <a:latin typeface="TH SarabunPSK"/>
                <a:cs typeface="TH SarabunPSK"/>
              </a:rPr>
              <a:t>จัดโครงสร้าง</a:t>
            </a:r>
            <a:r>
              <a:rPr lang="th-TH" dirty="0">
                <a:latin typeface="TH SarabunPSK"/>
                <a:cs typeface="TH SarabunPSK"/>
              </a:rPr>
              <a:t>ขององค์การให้เหมาะสมกับทรัพยากรทางการบริหาร</a:t>
            </a:r>
            <a:endParaRPr lang="en-US" dirty="0">
              <a:solidFill>
                <a:srgbClr val="00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b="1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• การบังคับบัญชา(</a:t>
            </a:r>
            <a:r>
              <a:rPr lang="en-US" b="1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Commanding) </a:t>
            </a:r>
            <a:r>
              <a:rPr lang="th-TH" dirty="0">
                <a:latin typeface="TH SarabunPSK"/>
                <a:cs typeface="TH SarabunPSK"/>
              </a:rPr>
              <a:t>การที่ผู้บริหารจะต้องมีการวินิจฉัย</a:t>
            </a:r>
            <a:r>
              <a:rPr lang="th-TH" dirty="0" smtClean="0">
                <a:latin typeface="TH SarabunPSK"/>
                <a:cs typeface="TH SarabunPSK"/>
              </a:rPr>
              <a:t>สั่งการ</a:t>
            </a:r>
            <a:r>
              <a:rPr lang="th-TH" dirty="0">
                <a:latin typeface="TH SarabunPSK"/>
                <a:cs typeface="TH SarabunPSK"/>
              </a:rPr>
              <a:t>ที่ดี เพื่อให้</a:t>
            </a:r>
            <a:r>
              <a:rPr lang="th-TH" dirty="0" smtClean="0">
                <a:latin typeface="TH SarabunPSK"/>
                <a:cs typeface="TH SarabunPSK"/>
              </a:rPr>
              <a:t>การดำเนินงาน</a:t>
            </a:r>
            <a:r>
              <a:rPr lang="th-TH" dirty="0">
                <a:latin typeface="TH SarabunPSK"/>
                <a:cs typeface="TH SarabunPSK"/>
              </a:rPr>
              <a:t>ของ</a:t>
            </a:r>
            <a:r>
              <a:rPr lang="th-TH" dirty="0" smtClean="0">
                <a:latin typeface="TH SarabunPSK"/>
                <a:cs typeface="TH SarabunPSK"/>
              </a:rPr>
              <a:t>องค์การดำเนินการ</a:t>
            </a:r>
            <a:r>
              <a:rPr lang="th-TH" dirty="0">
                <a:latin typeface="TH SarabunPSK"/>
                <a:cs typeface="TH SarabunPSK"/>
              </a:rPr>
              <a:t>ไปตามเป้าหมาย</a:t>
            </a:r>
            <a:endParaRPr lang="en-US" dirty="0">
              <a:solidFill>
                <a:srgbClr val="00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b="1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• การประสานงาน (</a:t>
            </a:r>
            <a:r>
              <a:rPr lang="en-US" b="1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Coordinating</a:t>
            </a:r>
            <a:r>
              <a:rPr lang="en-US" b="1" dirty="0" smtClean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  <a:r>
              <a:rPr lang="th-TH" b="1" dirty="0">
                <a:latin typeface="TH SarabunPSK"/>
                <a:cs typeface="TH SarabunPSK"/>
              </a:rPr>
              <a:t> </a:t>
            </a:r>
            <a:r>
              <a:rPr lang="th-TH" dirty="0">
                <a:latin typeface="TH SarabunPSK"/>
                <a:cs typeface="TH SarabunPSK"/>
              </a:rPr>
              <a:t>การที่มีผู้บริหารมีหน้าที่เชื่อมโยงต่าง ๆ ของ</a:t>
            </a:r>
          </a:p>
          <a:p>
            <a:r>
              <a:rPr lang="th-TH" dirty="0">
                <a:latin typeface="TH SarabunPSK"/>
                <a:cs typeface="TH SarabunPSK"/>
              </a:rPr>
              <a:t>องค์การ</a:t>
            </a:r>
            <a:r>
              <a:rPr lang="th-TH" dirty="0" smtClean="0">
                <a:latin typeface="TH SarabunPSK"/>
                <a:cs typeface="TH SarabunPSK"/>
              </a:rPr>
              <a:t>ให้ดำเนิน</a:t>
            </a:r>
            <a:r>
              <a:rPr lang="th-TH" dirty="0">
                <a:latin typeface="TH SarabunPSK"/>
                <a:cs typeface="TH SarabunPSK"/>
              </a:rPr>
              <a:t>ไปอย่างสอดคล้องต้องกัน</a:t>
            </a:r>
            <a:r>
              <a:rPr lang="en-US" dirty="0" smtClean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endParaRPr lang="en-US" dirty="0">
              <a:solidFill>
                <a:srgbClr val="00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b="1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• การควบคุมงาน (</a:t>
            </a:r>
            <a:r>
              <a:rPr lang="en-US" b="1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Controlling) </a:t>
            </a:r>
            <a:r>
              <a:rPr lang="th-TH" dirty="0">
                <a:latin typeface="TH SarabunPSK"/>
                <a:cs typeface="TH SarabunPSK"/>
              </a:rPr>
              <a:t>การที่ผู้บริหารคอยควบคุมและ</a:t>
            </a:r>
            <a:r>
              <a:rPr lang="th-TH" dirty="0" smtClean="0">
                <a:latin typeface="TH SarabunPSK"/>
                <a:cs typeface="TH SarabunPSK"/>
              </a:rPr>
              <a:t>กำกับ</a:t>
            </a:r>
            <a:r>
              <a:rPr lang="th-TH" dirty="0">
                <a:latin typeface="TH SarabunPSK"/>
                <a:cs typeface="TH SarabunPSK"/>
              </a:rPr>
              <a:t>กิจกรรมต่าง ๆ</a:t>
            </a:r>
          </a:p>
          <a:p>
            <a:r>
              <a:rPr lang="th-TH" dirty="0">
                <a:latin typeface="TH SarabunPSK"/>
                <a:cs typeface="TH SarabunPSK"/>
              </a:rPr>
              <a:t>ภายในองค์การ</a:t>
            </a:r>
            <a:r>
              <a:rPr lang="th-TH" dirty="0" smtClean="0">
                <a:latin typeface="TH SarabunPSK"/>
                <a:cs typeface="TH SarabunPSK"/>
              </a:rPr>
              <a:t>ให้ดำเนิน</a:t>
            </a:r>
            <a:r>
              <a:rPr lang="th-TH" dirty="0">
                <a:latin typeface="TH SarabunPSK"/>
                <a:cs typeface="TH SarabunPSK"/>
              </a:rPr>
              <a:t>ไปตามแผนที่วางไว้</a:t>
            </a:r>
            <a:endParaRPr lang="en-US" dirty="0">
              <a:solidFill>
                <a:srgbClr val="00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C7509-8D30-463E-8391-C0A85F076F88}" type="slidenum">
              <a:rPr lang="th-TH" smtClean="0">
                <a:solidFill>
                  <a:prstClr val="black"/>
                </a:solidFill>
              </a:rPr>
              <a:pPr/>
              <a:t>20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4225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67544" y="0"/>
            <a:ext cx="8424936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th-TH" sz="320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นอกจากหลักเกณฑ์ข้างต้นแล้ว ฟา</a:t>
            </a:r>
            <a:r>
              <a:rPr lang="th-TH" sz="3200" dirty="0" smtClean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โยลได้</a:t>
            </a:r>
            <a:r>
              <a:rPr lang="th-TH" sz="320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ให้เสนอแนวทางและหลักเกณฑ์ของ การบริหารงานที่สำคัญไว้ 14 ข้อ (</a:t>
            </a:r>
            <a:r>
              <a:rPr lang="en-US" sz="320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Gatewood &amp; Others, 1995, pp.40-41) </a:t>
            </a:r>
            <a:r>
              <a:rPr lang="th-TH" sz="320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ดังนี้ </a:t>
            </a:r>
            <a:endParaRPr lang="th-TH" sz="3200" dirty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3200" dirty="0" smtClean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</a:t>
            </a:r>
            <a:r>
              <a:rPr lang="th-TH" sz="320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 ควรจะมีการแบ่งงานกันทำตามความรู้ความสามารถ (</a:t>
            </a:r>
            <a:r>
              <a:rPr lang="en-US" sz="320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Division of Work) </a:t>
            </a:r>
          </a:p>
          <a:p>
            <a:r>
              <a:rPr lang="th-TH" sz="320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2. อำนาจและความรับผิดชอบของคนงานควรจะได้สัดส่วนกัน (</a:t>
            </a:r>
            <a:r>
              <a:rPr lang="en-US" sz="320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Authority and Responsibility) </a:t>
            </a:r>
          </a:p>
          <a:p>
            <a:r>
              <a:rPr lang="th-TH" sz="320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3. คนงานควรจะรักษาระเบียบวินัยอย่างเคร่งครัด (</a:t>
            </a:r>
            <a:r>
              <a:rPr lang="en-US" sz="320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Discipline) </a:t>
            </a:r>
          </a:p>
          <a:p>
            <a:r>
              <a:rPr lang="th-TH" sz="320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4. คนงานจะต้องมีผู้บังคับบัญชาเพียงคนเดียว (</a:t>
            </a:r>
            <a:r>
              <a:rPr lang="en-US" sz="320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Unity of Command) </a:t>
            </a:r>
          </a:p>
          <a:p>
            <a:r>
              <a:rPr lang="th-TH" sz="320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5. หน่วยงานจะต้องกำหนดนโยบายในการปฏิบัติงานให้แน่นอน (</a:t>
            </a:r>
            <a:r>
              <a:rPr lang="en-US" sz="320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Unity of Direction) </a:t>
            </a:r>
            <a:endParaRPr lang="th-TH" sz="3200" dirty="0">
              <a:solidFill>
                <a:srgbClr val="00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lvl="0"/>
            <a:r>
              <a:rPr lang="th-TH" sz="320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6. คนงานควรจะเสียสละผลประโยชน์ส่วนตัวเพื่อผลประโยชน์ขององค์การ (</a:t>
            </a:r>
            <a:r>
              <a:rPr lang="en-US" sz="320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Subordination of Individual General Interest</a:t>
            </a:r>
            <a:r>
              <a:rPr lang="en-US" sz="3200" dirty="0" smtClean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</a:p>
          <a:p>
            <a:pPr lvl="0"/>
            <a:r>
              <a:rPr lang="en-US" sz="3200" dirty="0" smtClean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20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7. การกำหนดอัตราค่าจ้าง ผลตอบแทน ควรจะพิจารณาตามเนื้องาน (</a:t>
            </a:r>
            <a:r>
              <a:rPr lang="en-US" sz="320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Remuneration)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C7509-8D30-463E-8391-C0A85F076F88}" type="slidenum">
              <a:rPr lang="th-TH" smtClean="0">
                <a:solidFill>
                  <a:prstClr val="black"/>
                </a:solidFill>
              </a:rPr>
              <a:pPr/>
              <a:t>21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6393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23529" y="836732"/>
            <a:ext cx="835292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algn="just"/>
            <a:r>
              <a:rPr lang="th-TH" sz="3200" dirty="0" smtClean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8</a:t>
            </a:r>
            <a:r>
              <a:rPr lang="th-TH" sz="320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 การบริหารงานที่ดีจะต้องมีลักษณะเป็นการรวมอำนาจ (</a:t>
            </a:r>
            <a:r>
              <a:rPr lang="en-US" sz="320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Centralization) </a:t>
            </a:r>
          </a:p>
          <a:p>
            <a:pPr marR="0" algn="just"/>
            <a:r>
              <a:rPr lang="th-TH" sz="320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9. จะต้องกำหนดสายงานการบังคับบัญชาไว้อย่างแน่นอน (</a:t>
            </a:r>
            <a:r>
              <a:rPr lang="en-US" sz="320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Scalar Chain) </a:t>
            </a:r>
          </a:p>
          <a:p>
            <a:pPr marR="0" algn="just"/>
            <a:r>
              <a:rPr lang="th-TH" sz="3200" dirty="0" smtClean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10.ควร</a:t>
            </a:r>
            <a:r>
              <a:rPr lang="th-TH" sz="320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กำหนดระเบียบการบริหารไว้อย่างชัดเจน (</a:t>
            </a:r>
            <a:r>
              <a:rPr lang="en-US" sz="320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Order) </a:t>
            </a:r>
          </a:p>
          <a:p>
            <a:pPr marR="0" algn="just"/>
            <a:r>
              <a:rPr lang="th-TH" sz="3200" dirty="0" smtClean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11.ควร</a:t>
            </a:r>
            <a:r>
              <a:rPr lang="th-TH" sz="320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จะต้องให้ความยุติธรรมแก่คนงานโดยเสมอภาคกัน (</a:t>
            </a:r>
            <a:r>
              <a:rPr lang="en-US" sz="320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Equity) </a:t>
            </a:r>
          </a:p>
          <a:p>
            <a:pPr marR="0"/>
            <a:r>
              <a:rPr lang="th-TH" sz="3200" dirty="0" smtClean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12.คนงาน</a:t>
            </a:r>
            <a:r>
              <a:rPr lang="th-TH" sz="320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จะต้องมีความมั่นคง และได้รับหลักประกันในงานที่กำลังทำอยู่ (</a:t>
            </a:r>
            <a:r>
              <a:rPr lang="en-US" sz="320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Stability of Tenure of Personnel) </a:t>
            </a:r>
          </a:p>
          <a:p>
            <a:pPr marR="0" algn="just"/>
            <a:r>
              <a:rPr lang="th-TH" sz="3200" dirty="0" smtClean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13.ควร</a:t>
            </a:r>
            <a:r>
              <a:rPr lang="th-TH" sz="320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มีความคิดริเริ่มและการวางแผนไว้ล่วงหน้าสำหรับการบริหาร (</a:t>
            </a:r>
            <a:r>
              <a:rPr lang="en-US" sz="320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Initiative) </a:t>
            </a:r>
          </a:p>
          <a:p>
            <a:pPr marR="0" algn="just"/>
            <a:r>
              <a:rPr lang="th-TH" sz="3200" dirty="0" smtClean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14.คนงาน</a:t>
            </a:r>
            <a:r>
              <a:rPr lang="th-TH" sz="320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ควรจะทำงานเป็น</a:t>
            </a:r>
            <a:r>
              <a:rPr lang="th-TH" sz="3200" dirty="0" smtClean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ทีมและ</a:t>
            </a:r>
            <a:r>
              <a:rPr lang="th-TH" sz="320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เป็นน้ำหนึ่งใจเดียวกัน (</a:t>
            </a:r>
            <a:r>
              <a:rPr lang="en-US" sz="320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Esprit de Corps)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C7509-8D30-463E-8391-C0A85F076F88}" type="slidenum">
              <a:rPr lang="th-TH" smtClean="0">
                <a:solidFill>
                  <a:prstClr val="black"/>
                </a:solidFill>
              </a:rPr>
              <a:pPr/>
              <a:t>22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8417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C7509-8D30-463E-8391-C0A85F076F88}" type="slidenum">
              <a:rPr lang="th-TH" smtClean="0">
                <a:solidFill>
                  <a:prstClr val="black"/>
                </a:solidFill>
              </a:rPr>
              <a:pPr/>
              <a:t>23</a:t>
            </a:fld>
            <a:endParaRPr lang="th-TH">
              <a:solidFill>
                <a:prstClr val="black"/>
              </a:solidFill>
            </a:endParaRPr>
          </a:p>
        </p:txBody>
      </p:sp>
      <p:pic>
        <p:nvPicPr>
          <p:cNvPr id="1026" name="Picture 2" descr="http://image.slidesharecdn.com/2-151014124520-lva1-app6892/95/chapter-2-organization-theory-2-15-1024.jpg?cb=146384263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1" t="33132" r="25755" b="2952"/>
          <a:stretch/>
        </p:blipFill>
        <p:spPr bwMode="auto">
          <a:xfrm>
            <a:off x="877017" y="188640"/>
            <a:ext cx="7151367" cy="3506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1475656" y="2924944"/>
            <a:ext cx="6860303" cy="3933056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0" vert="horz" wrap="square" lIns="49530" tIns="49530" rIns="49530" bIns="49530" numCol="1" spcCol="1270" anchor="ctr" anchorCtr="0">
            <a:noAutofit/>
          </a:bodyPr>
          <a:lstStyle/>
          <a:p>
            <a:pPr marL="0" marR="0" lvl="0" indent="0" algn="ctr" defTabSz="57785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th-TH" sz="3200" b="1" i="0" u="none" strike="noStrike" kern="0" cap="none" spc="0" normalizeH="0" baseline="0" noProof="0" dirty="0" smtClean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marL="0" marR="0" lvl="0" indent="0" algn="ctr" defTabSz="57785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th-TH" sz="3200" b="1" i="0" u="none" strike="noStrike" kern="0" cap="none" spc="0" normalizeH="0" baseline="0" noProof="0" dirty="0" smtClean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lvl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kumimoji="0" lang="th-TH" sz="3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H Niramit AS" panose="02000506000000020004" pitchFamily="2" charset="-34"/>
                <a:cs typeface="TH Niramit AS" panose="02000506000000020004" pitchFamily="2" charset="-34"/>
              </a:rPr>
              <a:t>หลักการทำงาน 5 ประการ คือ “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H Niramit AS" panose="02000506000000020004" pitchFamily="2" charset="-34"/>
                <a:cs typeface="TH Niramit AS" panose="02000506000000020004" pitchFamily="2" charset="-34"/>
              </a:rPr>
              <a:t>OSCAR</a:t>
            </a:r>
            <a:r>
              <a:rPr kumimoji="0" lang="th-TH" sz="3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H Niramit AS" panose="02000506000000020004" pitchFamily="2" charset="-34"/>
                <a:cs typeface="TH Niramit AS" panose="02000506000000020004" pitchFamily="2" charset="-34"/>
              </a:rPr>
              <a:t>”</a:t>
            </a:r>
          </a:p>
          <a:p>
            <a:pPr marL="0" marR="0" lvl="0" indent="0" algn="ctr" defTabSz="57785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H Niramit AS" panose="02000506000000020004" pitchFamily="2" charset="-34"/>
                <a:cs typeface="TH Niramit AS" panose="02000506000000020004" pitchFamily="2" charset="-34"/>
              </a:rPr>
              <a:t>วัตถุประสงค์ 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H Niramit AS" panose="02000506000000020004" pitchFamily="2" charset="-34"/>
                <a:cs typeface="TH Niramit AS" panose="02000506000000020004" pitchFamily="2" charset="-34"/>
              </a:rPr>
              <a:t>(Objective)</a:t>
            </a:r>
            <a:endParaRPr kumimoji="0" lang="th-TH" sz="3200" b="1" i="0" u="none" strike="noStrike" kern="0" cap="none" spc="0" normalizeH="0" baseline="0" noProof="0" dirty="0" smtClean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marL="0" marR="0" lvl="0" indent="0" algn="ctr" defTabSz="57785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H Niramit AS" panose="02000506000000020004" pitchFamily="2" charset="-34"/>
                <a:cs typeface="TH Niramit AS" panose="02000506000000020004" pitchFamily="2" charset="-34"/>
              </a:rPr>
              <a:t>ความเชี่ยวชาญเฉพาะด้าน 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H Niramit AS" panose="02000506000000020004" pitchFamily="2" charset="-34"/>
                <a:cs typeface="TH Niramit AS" panose="02000506000000020004" pitchFamily="2" charset="-34"/>
              </a:rPr>
              <a:t> (Specialization)</a:t>
            </a:r>
            <a:endParaRPr kumimoji="0" lang="th-TH" sz="3200" b="1" i="0" u="none" strike="noStrike" kern="0" cap="none" spc="0" normalizeH="0" baseline="0" noProof="0" dirty="0" smtClean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marL="0" marR="0" lvl="0" indent="0" algn="ctr" defTabSz="57785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H Niramit AS" panose="02000506000000020004" pitchFamily="2" charset="-34"/>
                <a:cs typeface="TH Niramit AS" panose="02000506000000020004" pitchFamily="2" charset="-34"/>
              </a:rPr>
              <a:t>การประสานงาน 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H Niramit AS" panose="02000506000000020004" pitchFamily="2" charset="-34"/>
                <a:cs typeface="TH Niramit AS" panose="02000506000000020004" pitchFamily="2" charset="-34"/>
              </a:rPr>
              <a:t>(Coordination)</a:t>
            </a:r>
            <a:endParaRPr kumimoji="0" lang="th-TH" sz="3200" b="1" i="0" u="none" strike="noStrike" kern="0" cap="none" spc="0" normalizeH="0" baseline="0" noProof="0" dirty="0" smtClean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marL="0" marR="0" lvl="0" indent="0" algn="ctr" defTabSz="57785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H Niramit AS" panose="02000506000000020004" pitchFamily="2" charset="-34"/>
                <a:cs typeface="TH Niramit AS" panose="02000506000000020004" pitchFamily="2" charset="-34"/>
              </a:rPr>
              <a:t>อำนาจหน้าที่ (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H Niramit AS" panose="02000506000000020004" pitchFamily="2" charset="-34"/>
                <a:cs typeface="TH Niramit AS" panose="02000506000000020004" pitchFamily="2" charset="-34"/>
              </a:rPr>
              <a:t>Authority)</a:t>
            </a:r>
            <a:endParaRPr kumimoji="0" lang="th-TH" sz="3200" b="1" i="0" u="none" strike="noStrike" kern="0" cap="none" spc="0" normalizeH="0" baseline="0" noProof="0" dirty="0" smtClean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marL="0" marR="0" lvl="0" indent="0" algn="ctr" defTabSz="57785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H Niramit AS" panose="02000506000000020004" pitchFamily="2" charset="-34"/>
                <a:cs typeface="TH Niramit AS" panose="02000506000000020004" pitchFamily="2" charset="-34"/>
              </a:rPr>
              <a:t>ความรับผิดชอบ (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H Niramit AS" panose="02000506000000020004" pitchFamily="2" charset="-34"/>
                <a:cs typeface="TH Niramit AS" panose="02000506000000020004" pitchFamily="2" charset="-34"/>
              </a:rPr>
              <a:t>Responsibility)</a:t>
            </a:r>
            <a:endParaRPr kumimoji="0" lang="th-TH" sz="3200" b="1" i="0" u="none" strike="noStrike" kern="0" cap="none" spc="0" normalizeH="0" baseline="0" noProof="0" dirty="0" smtClean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marL="0" marR="0" lvl="0" indent="0" algn="ctr" defTabSz="57785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th-TH" sz="3200" b="1" i="0" u="none" strike="noStrike" kern="0" cap="none" spc="0" normalizeH="0" baseline="0" noProof="0" dirty="0" smtClean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marL="0" marR="0" lvl="0" indent="0" algn="ctr" defTabSz="57785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th-TH" sz="3200" b="1" i="0" u="none" strike="noStrike" kern="0" cap="none" spc="0" normalizeH="0" baseline="0" noProof="0" dirty="0" smtClean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209968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C7509-8D30-463E-8391-C0A85F076F88}" type="slidenum">
              <a:rPr lang="th-TH" smtClean="0">
                <a:solidFill>
                  <a:prstClr val="black"/>
                </a:solidFill>
              </a:rPr>
              <a:pPr/>
              <a:t>24</a:t>
            </a:fld>
            <a:endParaRPr lang="th-TH">
              <a:solidFill>
                <a:prstClr val="black"/>
              </a:solidFill>
            </a:endParaRPr>
          </a:p>
        </p:txBody>
      </p:sp>
      <p:pic>
        <p:nvPicPr>
          <p:cNvPr id="2050" name="Picture 2" descr="http://image.slidesharecdn.com/2-151014124520-lva1-app6892/95/chapter-2-organization-theory-2-16-1024.jpg?cb=146384263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7" t="35278" r="19944" b="4780"/>
          <a:stretch/>
        </p:blipFill>
        <p:spPr bwMode="auto">
          <a:xfrm>
            <a:off x="611560" y="260648"/>
            <a:ext cx="7382436" cy="328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image.slidesharecdn.com/2-151014124520-lva1-app6892/95/chapter-2-organization-theory-2-17-1024.jpg?cb=146384263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6" t="44131" r="21770" b="3418"/>
          <a:stretch/>
        </p:blipFill>
        <p:spPr bwMode="auto">
          <a:xfrm>
            <a:off x="634135" y="3549288"/>
            <a:ext cx="7359861" cy="2877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3745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C7509-8D30-463E-8391-C0A85F076F88}" type="slidenum">
              <a:rPr lang="th-TH" smtClean="0">
                <a:solidFill>
                  <a:prstClr val="black"/>
                </a:solidFill>
              </a:rPr>
              <a:pPr/>
              <a:t>25</a:t>
            </a:fld>
            <a:endParaRPr lang="th-TH">
              <a:solidFill>
                <a:prstClr val="black"/>
              </a:solidFill>
            </a:endParaRPr>
          </a:p>
        </p:txBody>
      </p:sp>
      <p:pic>
        <p:nvPicPr>
          <p:cNvPr id="3074" name="Picture 2" descr="http://image.slidesharecdn.com/2-151014124520-lva1-app6892/95/chapter-2-organization-theory-2-18-1024.jpg?cb=146384263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7" t="43716" r="22333" b="3635"/>
          <a:stretch/>
        </p:blipFill>
        <p:spPr bwMode="auto">
          <a:xfrm>
            <a:off x="646120" y="0"/>
            <a:ext cx="7059707" cy="2888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image.slidesharecdn.com/2-151014124520-lva1-app6892/95/chapter-2-organization-theory-2-19-1024.jpg?cb=146384263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4" t="44774" r="20973" b="17196"/>
          <a:stretch/>
        </p:blipFill>
        <p:spPr bwMode="auto">
          <a:xfrm>
            <a:off x="421595" y="2888541"/>
            <a:ext cx="7560804" cy="2086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image.slidesharecdn.com/2-151014124520-lva1-app6892/95/chapter-2-organization-theory-2-21-1024.jpg?cb=146384263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2" t="67822" r="21871"/>
          <a:stretch/>
        </p:blipFill>
        <p:spPr bwMode="auto">
          <a:xfrm>
            <a:off x="355584" y="5005864"/>
            <a:ext cx="7610374" cy="1765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2641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4841"/>
            <a:ext cx="9144000" cy="564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h-TH">
              <a:solidFill>
                <a:prstClr val="black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C7509-8D30-463E-8391-C0A85F076F88}" type="slidenum">
              <a:rPr lang="th-TH" smtClean="0">
                <a:solidFill>
                  <a:prstClr val="black"/>
                </a:solidFill>
              </a:rPr>
              <a:pPr/>
              <a:t>26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4793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27584" y="476682"/>
            <a:ext cx="784887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20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จากหลักการของฟา</a:t>
            </a:r>
            <a:r>
              <a:rPr lang="th-TH" sz="3200" dirty="0" smtClean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โยล </a:t>
            </a:r>
            <a:r>
              <a:rPr lang="th-TH" sz="320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พบว่า หลักการส่วนใหญ่จะมุ่งเน้นให้ความสำคัญเกี่ยวกับ การรวมอำนาจและการแบ่งหน้าที่ตามความชำนาญเฉพาะด้าน รวมทั้งการปฏิบัติงานโดยใช้ที่ดีที่สุด ซึ่งเป็นหลักการและแนวทางที่มีความเหมาะสมกับสถานการณ์จากในอดีตจนถึงปัจจุบัน </a:t>
            </a:r>
            <a:endParaRPr lang="th-TH" sz="3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875" y="2998562"/>
            <a:ext cx="7781925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C7509-8D30-463E-8391-C0A85F076F88}" type="slidenum">
              <a:rPr lang="th-TH" smtClean="0">
                <a:solidFill>
                  <a:prstClr val="black"/>
                </a:solidFill>
              </a:rPr>
              <a:pPr/>
              <a:t>27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3577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5808" y="0"/>
            <a:ext cx="1728192" cy="2276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2339767" y="188640"/>
            <a:ext cx="4073551" cy="707886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txBody>
          <a:bodyPr wrap="none">
            <a:spAutoFit/>
          </a:bodyPr>
          <a:lstStyle/>
          <a:p>
            <a:r>
              <a:rPr lang="th-TH" sz="40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ทฤษฎีองค์การระบบราชการ</a:t>
            </a:r>
            <a:endParaRPr lang="th-TH" sz="4000" b="1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7" r="977" b="7351"/>
          <a:stretch/>
        </p:blipFill>
        <p:spPr bwMode="auto">
          <a:xfrm>
            <a:off x="10" y="1484784"/>
            <a:ext cx="8948527" cy="1279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370948" y="2887682"/>
            <a:ext cx="876901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Weber </a:t>
            </a:r>
            <a:r>
              <a:rPr lang="th-TH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เห็นว่าถ้าองค์การใดนำหลักการนี้ไปใช้ในการบริหารจะประสบความสำเร็จแน่นอน </a:t>
            </a:r>
          </a:p>
          <a:p>
            <a:pPr marR="0" algn="just"/>
            <a:r>
              <a:rPr lang="th-TH" b="1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ความคิดในอุดมคติของระบบราชการของ </a:t>
            </a:r>
            <a:r>
              <a:rPr lang="en-US" b="1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Weber </a:t>
            </a:r>
            <a:endParaRPr lang="en-US" dirty="0">
              <a:solidFill>
                <a:srgbClr val="00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R="0" algn="just"/>
            <a:r>
              <a:rPr lang="th-TH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1. มีการแบ่งงาน และกำหนดงานที่ชัดเจน (</a:t>
            </a:r>
            <a:r>
              <a:rPr lang="en-US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Division of </a:t>
            </a:r>
            <a:r>
              <a:rPr lang="en-US" dirty="0" err="1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Labour</a:t>
            </a:r>
            <a:r>
              <a:rPr lang="en-US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 </a:t>
            </a:r>
          </a:p>
          <a:p>
            <a:pPr marR="0" algn="just"/>
            <a:r>
              <a:rPr lang="th-TH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2. กำหนดสายงานที่เป็นลำดับชั้นที่ชัดเจน (</a:t>
            </a:r>
            <a:r>
              <a:rPr lang="en-US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Authority Hierarchy) </a:t>
            </a:r>
          </a:p>
          <a:p>
            <a:pPr marR="0" algn="just"/>
            <a:r>
              <a:rPr lang="th-TH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3. เลือกใช้งานคนตามความรู้ความสามารถ (</a:t>
            </a:r>
            <a:r>
              <a:rPr lang="en-US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Formal Selection) </a:t>
            </a:r>
          </a:p>
          <a:p>
            <a:pPr marR="0" algn="just"/>
            <a:r>
              <a:rPr lang="th-TH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4. มีกฎและระเบียบที่แน่นอนเป็นทางการ (</a:t>
            </a:r>
            <a:r>
              <a:rPr lang="en-US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Formal Rules and Regulations) </a:t>
            </a:r>
          </a:p>
          <a:p>
            <a:pPr marR="0" algn="just"/>
            <a:r>
              <a:rPr lang="th-TH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5. ไม่เล่นพวก ไม่ยึดหลักความเป็นส่วนตัว (</a:t>
            </a:r>
            <a:r>
              <a:rPr lang="en-US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Impersonality) </a:t>
            </a:r>
          </a:p>
          <a:p>
            <a:r>
              <a:rPr lang="th-TH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6. เน้นการเป็นมืออาชีพในการบริหาร มีทิศทางการทำงานโดยผู้บริหารที่มีความชำนาญในงานนั้นๆ มีเงินเดือนที่แน่นอนตามที่องค์การกำหนด (</a:t>
            </a:r>
            <a:r>
              <a:rPr lang="en-US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Career Orientation)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C7509-8D30-463E-8391-C0A85F076F88}" type="slidenum">
              <a:rPr lang="th-TH" smtClean="0">
                <a:solidFill>
                  <a:prstClr val="black"/>
                </a:solidFill>
              </a:rPr>
              <a:pPr/>
              <a:t>28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7800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C7509-8D30-463E-8391-C0A85F076F88}" type="slidenum">
              <a:rPr lang="th-TH" smtClean="0">
                <a:solidFill>
                  <a:prstClr val="black"/>
                </a:solidFill>
              </a:rPr>
              <a:pPr/>
              <a:t>29</a:t>
            </a:fld>
            <a:endParaRPr lang="th-TH">
              <a:solidFill>
                <a:prstClr val="black"/>
              </a:solidFill>
            </a:endParaRPr>
          </a:p>
        </p:txBody>
      </p:sp>
      <p:pic>
        <p:nvPicPr>
          <p:cNvPr id="4098" name="Picture 2" descr="http://image.slidesharecdn.com/2-151014124520-lva1-app6892/95/chapter-2-organization-theory-2-22-1024.jpg?cb=146384263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1" t="36236" r="18520" b="16460"/>
          <a:stretch/>
        </p:blipFill>
        <p:spPr bwMode="auto">
          <a:xfrm>
            <a:off x="611560" y="121024"/>
            <a:ext cx="7776864" cy="2595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image.slidesharecdn.com/2-151014124520-lva1-app6892/95/chapter-2-organization-theory-2-23-1024.jpg?cb=146384263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5" t="43637" r="16729"/>
          <a:stretch/>
        </p:blipFill>
        <p:spPr bwMode="auto">
          <a:xfrm>
            <a:off x="457199" y="3227294"/>
            <a:ext cx="7931225" cy="3092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5378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993" y="2103165"/>
            <a:ext cx="7704856" cy="4692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605" y="188640"/>
            <a:ext cx="7162800" cy="191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C7509-8D30-463E-8391-C0A85F076F88}" type="slidenum">
              <a:rPr lang="th-TH" smtClean="0">
                <a:solidFill>
                  <a:prstClr val="black"/>
                </a:solidFill>
              </a:rPr>
              <a:pPr/>
              <a:t>3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3703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C7509-8D30-463E-8391-C0A85F076F88}" type="slidenum">
              <a:rPr lang="th-TH" smtClean="0">
                <a:solidFill>
                  <a:prstClr val="black"/>
                </a:solidFill>
              </a:rPr>
              <a:pPr/>
              <a:t>30</a:t>
            </a:fld>
            <a:endParaRPr lang="th-TH">
              <a:solidFill>
                <a:prstClr val="black"/>
              </a:solidFill>
            </a:endParaRPr>
          </a:p>
        </p:txBody>
      </p:sp>
      <p:pic>
        <p:nvPicPr>
          <p:cNvPr id="5122" name="Picture 2" descr="http://image.slidesharecdn.com/2-151014124520-lva1-app6892/95/chapter-2-organization-theory-2-24-1024.jpg?cb=146384263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5" t="41367" r="19129" b="10839"/>
          <a:stretch/>
        </p:blipFill>
        <p:spPr bwMode="auto">
          <a:xfrm>
            <a:off x="611560" y="836712"/>
            <a:ext cx="7704856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image.slidesharecdn.com/2-151014124520-lva1-app6892/95/chapter-2-organization-theory-2-25-1024.jpg?cb=146384263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7" t="42996" r="22086" b="32004"/>
          <a:stretch/>
        </p:blipFill>
        <p:spPr bwMode="auto">
          <a:xfrm>
            <a:off x="683568" y="3645024"/>
            <a:ext cx="7632848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6736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37537" y="0"/>
            <a:ext cx="7210396" cy="90872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h-TH" sz="4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ทฤษฎี</a:t>
            </a:r>
            <a:r>
              <a:rPr lang="th-TH" sz="4800" b="1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เชิงพฤติกรรมศาสตร์ </a:t>
            </a:r>
            <a:endParaRPr lang="th-TH" sz="48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23528" y="814006"/>
            <a:ext cx="8640960" cy="56610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th-TH" sz="1200" dirty="0">
              <a:solidFill>
                <a:srgbClr val="000000"/>
              </a:solidFill>
              <a:latin typeface="Comic Sans MS"/>
            </a:endParaRPr>
          </a:p>
          <a:p>
            <a:pPr marR="33670" algn="ctr"/>
            <a:r>
              <a:rPr lang="en-US" b="1" dirty="0" smtClean="0">
                <a:solidFill>
                  <a:srgbClr val="000000"/>
                </a:solidFill>
                <a:latin typeface="Comic Sans MS"/>
              </a:rPr>
              <a:t>Behavioral Management thought</a:t>
            </a:r>
          </a:p>
          <a:p>
            <a:pPr lvl="0" algn="thaiDist">
              <a:lnSpc>
                <a:spcPct val="90000"/>
              </a:lnSpc>
              <a:spcBef>
                <a:spcPts val="1000"/>
              </a:spcBef>
            </a:pP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ทฤษฎี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องค์การยุคพฤติกรรมศาสตร์ เป็น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แนวความคิดและ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ทฤษฎีการบริหารที่ศึกษาถึงพฤติกรรมของบุคคล หรือการปฏิบัติงานขององค์การ โดยจะมุ่งเน้นทำความเข้าใจเกี่ยวกับเรื่องของคนงานเป็นสำคัญ 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(people cantered)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ซึ่งตรงข้ามกับสมัยดั้งเดิมที่มุ่งทำความเข้าใจในเรื่องงานเป็นสำคัญ 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(work entered)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การศึกษาพฤติกรรมของบุคคลในองค์การมีการใช้ระเบียบวิธีการทางวิทยาศาสตร์ โดยใช้แขนงวิชาการต่างๆ มาประสานรวมกันเรียกว่า 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“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สหวิทยาการ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”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(interdisciplinary</a:t>
            </a:r>
            <a:r>
              <a:rPr lang="en-US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</a:p>
          <a:p>
            <a:pPr lvl="0" algn="thaiDist">
              <a:lnSpc>
                <a:spcPct val="90000"/>
              </a:lnSpc>
              <a:spcBef>
                <a:spcPts val="1000"/>
              </a:spcBef>
            </a:pP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en-US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ภายหลังสงครามโลกครั้งที่ 2 ได้เกิดการเปลี่ยนแปลงด้านเทคโนโลยี 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ประชากรและองค์การ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กล่าวคือได้มีการวิจัยและพัฒนาเทคโนโลยีเป็นผลให้มีการผลิต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สินค้าและบริการมาก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ขึ้น ดังนั้นรูปแบบองค์การจึงเปลี่ยนไป ทำให้เกิดแนวคิดด้าน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องค์การและการจัดการขึ้นมา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ใหม่เรียกว่า “กลุ่ม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มนุษยสัมพันธ์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” (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human relation)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และ “กลุ่มพฤติกรรมองค์การสมัยปัจจุบัน” (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contemporary organization theory)</a:t>
            </a:r>
          </a:p>
          <a:p>
            <a:pPr marR="33670" algn="ctr"/>
            <a:r>
              <a:rPr lang="en-US" b="1" dirty="0" smtClean="0">
                <a:solidFill>
                  <a:srgbClr val="000000"/>
                </a:solidFill>
                <a:latin typeface="Comic Sans MS"/>
              </a:rPr>
              <a:t> </a:t>
            </a:r>
            <a:endParaRPr lang="th-TH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C7509-8D30-463E-8391-C0A85F076F88}" type="slidenum">
              <a:rPr lang="th-TH" smtClean="0">
                <a:solidFill>
                  <a:prstClr val="black"/>
                </a:solidFill>
              </a:rPr>
              <a:pPr/>
              <a:t>31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9808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10243" y="753228"/>
            <a:ext cx="7210396" cy="1080938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1. </a:t>
            </a:r>
            <a:r>
              <a:rPr lang="th-TH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กลุ่มมนุษย์สัมพันธ์ </a:t>
            </a: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104775"/>
            <a:ext cx="1771650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 txBox="1">
            <a:spLocks/>
          </p:cNvSpPr>
          <p:nvPr/>
        </p:nvSpPr>
        <p:spPr>
          <a:xfrm>
            <a:off x="510243" y="1700808"/>
            <a:ext cx="8456604" cy="4248472"/>
          </a:xfrm>
          <a:prstGeom prst="rect">
            <a:avLst/>
          </a:prstGeom>
        </p:spPr>
        <p:txBody>
          <a:bodyPr>
            <a:no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 algn="thaiDist">
              <a:buFont typeface="Wingdings 3"/>
              <a:buNone/>
            </a:pPr>
            <a:r>
              <a:rPr lang="en-US" sz="3200" b="1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1.1 </a:t>
            </a:r>
            <a:r>
              <a:rPr lang="th-TH" sz="3200" b="1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แนวคิดทฤษฎีองค์การของ เอลตัน มาโย </a:t>
            </a:r>
            <a:r>
              <a:rPr lang="en-US" sz="3200" b="1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(Elton Mayo)</a:t>
            </a:r>
            <a:endParaRPr lang="th-TH" sz="3200" b="1" dirty="0" smtClean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 algn="thaiDist">
              <a:buFont typeface="Wingdings 3"/>
              <a:buNone/>
            </a:pP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en-US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Elton Mayo 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เป็นนักสังคมวิทยาทำงานอยู่ฝ่ายการวิจัยอุตสาหกรรมของฮาร์วาร์ด (</a:t>
            </a:r>
            <a:r>
              <a:rPr lang="en-US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The Department of Industrial Research at Harvard) 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เขาได้ชื่อว่าเป็น “บิดาของการจัดการแบบมนุษยสัมพันธ์ หรือ การจัดการแบบเน้นพฤติกรรมศาสตร์” เขาและเพื่อนร่วมคณะวิจัย ได้แก่ </a:t>
            </a:r>
            <a:r>
              <a:rPr lang="en-US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John Dewey, Kurt Lewin, F.J. </a:t>
            </a:r>
            <a:r>
              <a:rPr lang="en-US" sz="3200" dirty="0" err="1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Roethlisber</a:t>
            </a:r>
            <a:r>
              <a:rPr lang="en-US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และ </a:t>
            </a:r>
            <a:r>
              <a:rPr lang="en-US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W.J. Dickson 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ได้ทำการศึกษาทัศนคติและปฏิกิริยาทางจิตวิทยาของคนงานการทำงานตามสถานการณ์ที่ต่างกันตามที่ผู้วิจัยกำหนดขึ้นที่ </a:t>
            </a:r>
            <a:r>
              <a:rPr lang="en-US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Western Electric’s Hawthorne Plant (1927 - 1932) 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ในการทดลองของเขาและคณะได้แบ่งการทดลองเป็นระยะต่อเนื่องกัน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C7509-8D30-463E-8391-C0A85F076F88}" type="slidenum">
              <a:rPr lang="th-TH" smtClean="0">
                <a:solidFill>
                  <a:prstClr val="black"/>
                </a:solidFill>
              </a:rPr>
              <a:pPr/>
              <a:t>32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2351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615" y="1348"/>
            <a:ext cx="9145016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</a:pPr>
            <a:r>
              <a:rPr lang="th-TH" altLang="th-TH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Hawthorne Studies เป็นการทดลองวิจัยในโรงงาน</a:t>
            </a:r>
            <a:r>
              <a:rPr lang="en-US" altLang="th-TH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Western Electric Company </a:t>
            </a:r>
            <a:r>
              <a:rPr lang="th-TH" altLang="th-TH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ในปี ค.ศ. </a:t>
            </a:r>
            <a:r>
              <a:rPr lang="en-US" altLang="th-TH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1927-1932</a:t>
            </a:r>
            <a:r>
              <a:rPr lang="th-TH" altLang="th-TH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โดยทีมงาน </a:t>
            </a:r>
            <a:r>
              <a:rPr lang="en-US" altLang="th-TH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Hawthorne </a:t>
            </a:r>
            <a:r>
              <a:rPr lang="th-TH" altLang="th-TH" dirty="0" smtClean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ภายใต้</a:t>
            </a:r>
            <a:r>
              <a:rPr lang="th-TH" altLang="th-TH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การนำของ </a:t>
            </a:r>
            <a:r>
              <a:rPr lang="en-US" altLang="th-TH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Mayo</a:t>
            </a:r>
            <a:r>
              <a:rPr lang="th-TH" altLang="th-TH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ประกอบด้วยการวิจัยทดลอง </a:t>
            </a:r>
            <a:r>
              <a:rPr lang="en-US" altLang="th-TH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</a:t>
            </a:r>
            <a:r>
              <a:rPr lang="th-TH" altLang="th-TH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เรื่องใหญ่ </a:t>
            </a:r>
            <a:r>
              <a:rPr lang="fr-FR" altLang="th-TH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: 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คือ</a:t>
            </a: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1. การศึกษาทดลองภายในห้อง (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Room Studies)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ได้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ทำการ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ทดลองเกี่ยวกับการเปลี่ยนแปลงของ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แสงสว่าง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ภายในห้อง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ทำงาน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เพื่อสังเกตประสิทธิของการ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ทำงาน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ว่าเปลี่ยนแปลงไปอย่างไร</a:t>
            </a:r>
          </a:p>
          <a:p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2. การศึกษาโดยการสัมภาษณ์ ( 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Interviewing Studies )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การทดลองนี้ก็เพื่อค้นหาความ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เปลี่ยนแปลงใน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ทำงาน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เกี่ยวกับสภาวะแวดล้อมของ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การทำงาน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และการบังคับบัญชา</a:t>
            </a:r>
          </a:p>
          <a:p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3. การศึกษาโดยการสังเกต ( 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Observation Studies )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เป็นการสังเกตการ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ทำงาน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ของคนและ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ปัจจัยอื่นๆ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จากการทดลองนี้ได้ประโยชน์หลายประการคือ</a:t>
            </a:r>
          </a:p>
          <a:p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3.1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คนมิใช่วัตถุสิ่งของ คนมีชีวิตจิตใจ จะซื้อด้วยเงินอย่างเดียวมิได้</a:t>
            </a:r>
          </a:p>
          <a:p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3.2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การแบ่งงานกัน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ทำตาม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ลักษณะเฉพาะตัว มิใช่มีประสิทธิภาพสูงสุดเสมอ</a:t>
            </a:r>
          </a:p>
          <a:p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3.3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เจ้าหน้าที่ระดับสูง การจูงใจด้วยจิตใจมี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ความสำคัญ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และมีความหมายมากกว่า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	จูงใจด้วย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เงินตรา</a:t>
            </a:r>
          </a:p>
          <a:p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3.4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ประสิทธิภาพการ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ทำงาน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หาได้ขึ้นอยู่กับ สภาพแวดล้อมเพียงอย่างเดียวไม่ยัง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ขึ้นอยู่		กับความสัมพันธ์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ภายในองค์การด้วย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C7509-8D30-463E-8391-C0A85F076F88}" type="slidenum">
              <a:rPr lang="th-TH" smtClean="0">
                <a:solidFill>
                  <a:prstClr val="black"/>
                </a:solidFill>
              </a:rPr>
              <a:pPr/>
              <a:t>33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8882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6581" y="24474"/>
            <a:ext cx="14859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 txBox="1">
            <a:spLocks/>
          </p:cNvSpPr>
          <p:nvPr/>
        </p:nvSpPr>
        <p:spPr>
          <a:xfrm>
            <a:off x="529956" y="332656"/>
            <a:ext cx="7210396" cy="1080938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th-TH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2. กลุ่มพฤติกรรมองค์การสมัยปัจจุบัน </a:t>
            </a: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323529" y="1052736"/>
            <a:ext cx="8568952" cy="5616624"/>
          </a:xfrm>
          <a:prstGeom prst="rect">
            <a:avLst/>
          </a:prstGeom>
        </p:spPr>
        <p:txBody>
          <a:bodyPr>
            <a:no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>
              <a:buFont typeface="Wingdings 3"/>
              <a:buNone/>
            </a:pPr>
            <a:r>
              <a:rPr lang="en-US" sz="3200" b="1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2.1</a:t>
            </a:r>
            <a:r>
              <a:rPr lang="th-TH" sz="3200" b="1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ทฤษฎีการจัดองค์การตามแนวคิดของเชสเตอร์ ไอ  บาร์นาร์ด </a:t>
            </a:r>
            <a:endParaRPr lang="en-US" sz="3200" b="1" dirty="0" smtClean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 algn="ctr">
              <a:buFont typeface="Wingdings 3"/>
              <a:buNone/>
            </a:pPr>
            <a:r>
              <a:rPr lang="en-US" sz="3200" b="1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en-US" sz="3200" b="1" dirty="0" err="1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chester</a:t>
            </a:r>
            <a:r>
              <a:rPr lang="en-US" sz="3200" b="1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I.barnard</a:t>
            </a:r>
            <a:r>
              <a:rPr lang="en-US" sz="3200" b="1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 </a:t>
            </a:r>
          </a:p>
          <a:p>
            <a:pPr marL="0" indent="0">
              <a:buFont typeface="Wingdings 3"/>
              <a:buNone/>
            </a:pPr>
            <a:r>
              <a:rPr lang="th-TH" sz="2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บาร์นาร์ด ผู้บริหารด้านธุรกิจซึ่งมีความสามารถทางวิชาการได้พิมพ์หนังสือชื่อ</a:t>
            </a:r>
            <a:r>
              <a:rPr lang="en-US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“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หน้าที่ของผู้บริหาร</a:t>
            </a:r>
            <a:r>
              <a:rPr lang="en-US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” 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มองว่าองค์การเป็นระบบของสังคมที่เปลี่ยนแปลง ให้องค์การมีลักษณะเป็นระบบเปิดคือติดต่อและสนใจสภาวะแวดล้อมภายนอกองค์การ  มีการประสานความร่วมมือกันภายในองค์การมากขึ้น  รวมทั้งการติดต่อสัมพันธ์ระหว่างคนในองค์การอย่างไม่เป็นทางการ ได้ลำดับขั้นของแนวความคิดซึ่งสรุปได้ดังนี้ </a:t>
            </a:r>
          </a:p>
          <a:p>
            <a:pPr marL="0" indent="0">
              <a:buFont typeface="Wingdings 3"/>
              <a:buNone/>
            </a:pP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1. ก่อให้เกิดระบบการทำงานเป็นกลุ่ม</a:t>
            </a:r>
            <a:endParaRPr lang="en-US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Font typeface="Wingdings 3"/>
              <a:buNone/>
            </a:pPr>
            <a:r>
              <a:rPr lang="en-US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2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. มีการแบ่งประเภทขององค์การออกเป็น องค์การที่มีรูปแบบและองค์การไร้รูปแบบ </a:t>
            </a:r>
            <a:endParaRPr lang="en-US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Font typeface="Wingdings 3"/>
              <a:buNone/>
            </a:pPr>
            <a:r>
              <a:rPr lang="en-US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3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. ฝ่ายบริหารมีบทบาทสำคัญในองค์การที่มีรูปแบบ</a:t>
            </a:r>
          </a:p>
          <a:p>
            <a:pPr marL="0" indent="0">
              <a:buFont typeface="Wingdings 3"/>
              <a:buNone/>
            </a:pP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en-US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4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. ก่อให้เกิดภาวะผู้นำที่มีประสิทธิภาพด้านการบริหารจัดการ</a:t>
            </a:r>
            <a:r>
              <a:rPr lang="en-US" sz="2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endParaRPr lang="th-TH" sz="20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C7509-8D30-463E-8391-C0A85F076F88}" type="slidenum">
              <a:rPr lang="th-TH" smtClean="0">
                <a:solidFill>
                  <a:prstClr val="black"/>
                </a:solidFill>
              </a:rPr>
              <a:pPr/>
              <a:t>34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0568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C7509-8D30-463E-8391-C0A85F076F88}" type="slidenum">
              <a:rPr lang="th-TH" smtClean="0">
                <a:solidFill>
                  <a:prstClr val="black"/>
                </a:solidFill>
              </a:rPr>
              <a:pPr/>
              <a:t>35</a:t>
            </a:fld>
            <a:endParaRPr lang="th-TH">
              <a:solidFill>
                <a:prstClr val="black"/>
              </a:solidFill>
            </a:endParaRPr>
          </a:p>
        </p:txBody>
      </p:sp>
      <p:pic>
        <p:nvPicPr>
          <p:cNvPr id="4" name="Picture 2" descr="แนวความคิดเกี่ยวกับ&#10;ทฤษฎีองค์การ (ต่อ)&#10;2. การปฎิบัติงานขึ้นอยู่กับหมุดเชื่อมโยง&#10;หมายถึงผู้บังคับบัญชาสูงขึ้นไป&#10;3. หลักการส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562" y="1484784"/>
            <a:ext cx="7416824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539554" y="404665"/>
            <a:ext cx="7200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32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2.2 ทฤษฎีองค์การ “</a:t>
            </a:r>
            <a:r>
              <a:rPr lang="th-TH" sz="3200" b="1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หมุดเชื่อมโยง</a:t>
            </a:r>
            <a:r>
              <a:rPr lang="th-TH" sz="32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” ของเรนซิส ไลเคิร์ต </a:t>
            </a:r>
            <a:endParaRPr lang="th-TH" sz="3200" b="1" dirty="0" smtClean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/>
            <a:r>
              <a:rPr lang="th-TH" sz="3200" b="1" dirty="0" smtClean="0">
                <a:solidFill>
                  <a:srgbClr val="002060"/>
                </a:solidFill>
                <a:latin typeface="Comic Sans MS" panose="030F0702030302020204" pitchFamily="66" charset="0"/>
                <a:cs typeface="TH SarabunPSK" panose="020B0500040200020003" pitchFamily="34" charset="-34"/>
              </a:rPr>
              <a:t>(</a:t>
            </a:r>
            <a:r>
              <a:rPr lang="en-US" sz="3200" b="1" dirty="0" err="1">
                <a:solidFill>
                  <a:srgbClr val="002060"/>
                </a:solidFill>
                <a:latin typeface="Comic Sans MS" panose="030F0702030302020204" pitchFamily="66" charset="0"/>
                <a:cs typeface="TH SarabunPSK" panose="020B0500040200020003" pitchFamily="34" charset="-34"/>
              </a:rPr>
              <a:t>rensis</a:t>
            </a:r>
            <a:r>
              <a:rPr lang="en-US" sz="3200" b="1" dirty="0">
                <a:solidFill>
                  <a:srgbClr val="002060"/>
                </a:solidFill>
                <a:latin typeface="Comic Sans MS" panose="030F0702030302020204" pitchFamily="66" charset="0"/>
                <a:cs typeface="TH SarabunPSK" panose="020B0500040200020003" pitchFamily="34" charset="-34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Comic Sans MS" panose="030F0702030302020204" pitchFamily="66" charset="0"/>
                <a:cs typeface="TH SarabunPSK" panose="020B0500040200020003" pitchFamily="34" charset="-34"/>
              </a:rPr>
              <a:t>likert</a:t>
            </a:r>
            <a:r>
              <a:rPr lang="th-TH" sz="3200" b="1" dirty="0" smtClean="0">
                <a:solidFill>
                  <a:srgbClr val="002060"/>
                </a:solidFill>
                <a:latin typeface="Comic Sans MS" panose="030F0702030302020204" pitchFamily="66" charset="0"/>
                <a:cs typeface="TH SarabunPSK" panose="020B0500040200020003" pitchFamily="34" charset="-34"/>
              </a:rPr>
              <a:t>)</a:t>
            </a:r>
            <a:endParaRPr lang="th-TH" sz="3200" b="1" dirty="0">
              <a:solidFill>
                <a:srgbClr val="002060"/>
              </a:solidFill>
              <a:latin typeface="Comic Sans MS" panose="030F0702030302020204" pitchFamily="66" charset="0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091342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C7509-8D30-463E-8391-C0A85F076F88}" type="slidenum">
              <a:rPr lang="th-TH" smtClean="0">
                <a:solidFill>
                  <a:prstClr val="black"/>
                </a:solidFill>
              </a:rPr>
              <a:pPr/>
              <a:t>36</a:t>
            </a:fld>
            <a:endParaRPr lang="th-TH">
              <a:solidFill>
                <a:prstClr val="black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31640" y="476675"/>
            <a:ext cx="590465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2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2.3 ทฤษฎีองค์การตามแนวคิดของคริส อาร์กีริส </a:t>
            </a:r>
            <a:endParaRPr lang="th-TH" sz="3200" b="1" dirty="0" smtClean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/>
            <a:r>
              <a:rPr lang="th-TH" sz="3200" dirty="0" smtClean="0">
                <a:solidFill>
                  <a:srgbClr val="002060"/>
                </a:solidFill>
                <a:latin typeface="Comic Sans MS" panose="030F0702030302020204" pitchFamily="66" charset="0"/>
                <a:cs typeface="TH SarabunPSK" panose="020B0500040200020003" pitchFamily="34" charset="-34"/>
              </a:rPr>
              <a:t>(</a:t>
            </a:r>
            <a:r>
              <a:rPr lang="en-US" sz="3200" dirty="0" err="1">
                <a:solidFill>
                  <a:srgbClr val="002060"/>
                </a:solidFill>
                <a:latin typeface="Comic Sans MS" panose="030F0702030302020204" pitchFamily="66" charset="0"/>
                <a:cs typeface="TH SarabunPSK" panose="020B0500040200020003" pitchFamily="34" charset="-34"/>
              </a:rPr>
              <a:t>chris</a:t>
            </a:r>
            <a:r>
              <a:rPr lang="en-US" sz="3200" dirty="0">
                <a:solidFill>
                  <a:srgbClr val="002060"/>
                </a:solidFill>
                <a:latin typeface="Comic Sans MS" panose="030F0702030302020204" pitchFamily="66" charset="0"/>
                <a:cs typeface="TH SarabunPSK" panose="020B0500040200020003" pitchFamily="34" charset="-34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omic Sans MS" panose="030F0702030302020204" pitchFamily="66" charset="0"/>
                <a:cs typeface="TH SarabunPSK" panose="020B0500040200020003" pitchFamily="34" charset="-34"/>
              </a:rPr>
              <a:t>argyris</a:t>
            </a:r>
            <a:r>
              <a:rPr lang="en-US" sz="3200" dirty="0">
                <a:solidFill>
                  <a:srgbClr val="002060"/>
                </a:solidFill>
                <a:latin typeface="Comic Sans MS" panose="030F0702030302020204" pitchFamily="66" charset="0"/>
                <a:cs typeface="TH SarabunPSK" panose="020B0500040200020003" pitchFamily="34" charset="-34"/>
              </a:rPr>
              <a:t>) </a:t>
            </a:r>
          </a:p>
        </p:txBody>
      </p:sp>
      <p:sp>
        <p:nvSpPr>
          <p:cNvPr id="5" name="Rectangle 4"/>
          <p:cNvSpPr/>
          <p:nvPr/>
        </p:nvSpPr>
        <p:spPr>
          <a:xfrm>
            <a:off x="611562" y="1874736"/>
            <a:ext cx="770485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อาร์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กีริส ได้เสนอทฤษฎีพัฒนาการด้านบุคลิกลักษณะของมนุษย์ขึ้น โดยกล่าวว่า 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ขณะที่มนุษย์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เติบโตจากเด็กจนเป็นผู้ใหญ่นั้น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จะ มี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พัฒนาการ 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ดังนั้น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จึงต้องพยายามชักจูงให้บุคคลหันมาร่วมแรงร่วมใจกันทำงาน จึงทำการกำหนดโครงสร้างองค์การที่เหมาะสมขึ้นมาในภายหลังจึงสามารถจูงใจให้คนทำงานดีขึ้นและมีขวัญกำลังใจเพิ่มขึ้นนอกจากนี้จะต้องมีการใช้สิ่งจูงใจทั้งที่เป็นตัวเงินและไม่ใช่ตัวเงินในการสร้างการยอมรับให้เกิดขึ้น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0"/>
            <a:ext cx="1744842" cy="1930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4500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3.bp.blogspot.com/-8YVhlGR7rcc/VbiWfOgNdLI/AAAAAAAAACs/CKIeSyXe2sQ/s1600/%25E0%25B8%2597%25E0%25B8%25A4%25E0%25B8%25A9%25E0%25B8%258E%25E0%25B8%25B5%2BMaslow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856" y="1556792"/>
            <a:ext cx="8904288" cy="5018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51520" y="188654"/>
            <a:ext cx="87726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ทฤษฎีแรงจูงใจตามลำดับขั้นของ</a:t>
            </a:r>
            <a:r>
              <a:rPr lang="th-TH" sz="24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มาสโลว์ 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กล่าวว่า มนุษย์มีความต้องการ ความปรารถนา และได้รับสิ่งที่มีความหมายต่อตนเอง ความต้องการเหล่านี้จะเรียงลำดับขั้นของความต้องการ ตั้งแต่ขั้นแรกไปสู่ความต้องการขั้นสูงขึ้นไปเป็นลำดับ ซึ่งมีอยู่ 5 ขั้น ดังนี้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C7509-8D30-463E-8391-C0A85F076F88}" type="slidenum">
              <a:rPr lang="th-TH" smtClean="0">
                <a:solidFill>
                  <a:prstClr val="black"/>
                </a:solidFill>
              </a:rPr>
              <a:pPr/>
              <a:t>37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8882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0" y="14"/>
            <a:ext cx="2000250" cy="292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23529" y="1916846"/>
            <a:ext cx="882047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วัตถุประสงค์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ของแนวคิดของ “</a:t>
            </a:r>
            <a:r>
              <a:rPr 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Follett” 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ด้านการ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ประสานงาน</a:t>
            </a:r>
          </a:p>
          <a:p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เพื่อ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ความเข้าใจซึ่งกันและกันระหว่างคนงานและฝ่ายจัดการ เพื่อ </a:t>
            </a:r>
            <a:endParaRPr lang="th-TH" sz="3200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514350" indent="-514350">
              <a:buAutoNum type="arabicParenR"/>
            </a:pP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กระตุ้น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ศักยภาพของแต่ละบุคคลบนพื้นฐานของความเป็นจริงและสถานการณ์ </a:t>
            </a:r>
            <a:endParaRPr lang="th-TH" sz="3200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514350" indent="-514350">
              <a:buAutoNum type="arabicParenR"/>
            </a:pP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พิจารณา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แนวคิดของแต่ละคนและพยายามทำความเข้าใจเขามากขึ้น </a:t>
            </a:r>
            <a:endParaRPr lang="th-TH" sz="3200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514350" indent="-514350">
              <a:buAutoNum type="arabicParenR"/>
            </a:pP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ผสมผสาน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แนวคิดต่างๆ ดังกล่าวเข้าด้วยกันและนำมาใช้เป็นจุดหมายร่วมกัน</a:t>
            </a:r>
          </a:p>
        </p:txBody>
      </p:sp>
      <p:sp>
        <p:nvSpPr>
          <p:cNvPr id="3" name="Rectangle 2"/>
          <p:cNvSpPr/>
          <p:nvPr/>
        </p:nvSpPr>
        <p:spPr>
          <a:xfrm>
            <a:off x="1739126" y="71640"/>
            <a:ext cx="475252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b="1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แมรี่ ปาร์คเกอร์ ฟอล</a:t>
            </a:r>
            <a:r>
              <a:rPr lang="th-TH" b="1" dirty="0" smtClean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เล็ต</a:t>
            </a:r>
          </a:p>
          <a:p>
            <a:pPr algn="ctr"/>
            <a:r>
              <a:rPr lang="th-TH" b="1" dirty="0" smtClean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dirty="0">
                <a:solidFill>
                  <a:srgbClr val="000000"/>
                </a:solidFill>
                <a:latin typeface="Comic Sans MS" panose="030F0702030302020204" pitchFamily="66" charset="0"/>
                <a:cs typeface="TH SarabunPSK" panose="020B0500040200020003" pitchFamily="34" charset="-34"/>
              </a:rPr>
              <a:t>(</a:t>
            </a:r>
            <a:r>
              <a:rPr lang="en-US" dirty="0">
                <a:solidFill>
                  <a:srgbClr val="000000"/>
                </a:solidFill>
                <a:latin typeface="Comic Sans MS" panose="030F0702030302020204" pitchFamily="66" charset="0"/>
                <a:cs typeface="TH SarabunPSK" panose="020B0500040200020003" pitchFamily="34" charset="-34"/>
              </a:rPr>
              <a:t>Mary P. Follett)</a:t>
            </a:r>
            <a:r>
              <a:rPr lang="th-TH" dirty="0">
                <a:solidFill>
                  <a:srgbClr val="000000"/>
                </a:solidFill>
                <a:latin typeface="Comic Sans MS" panose="030F0702030302020204" pitchFamily="66" charset="0"/>
                <a:cs typeface="TH SarabunPSK" panose="020B0500040200020003" pitchFamily="34" charset="-34"/>
              </a:rPr>
              <a:t> </a:t>
            </a:r>
            <a:endParaRPr lang="th-TH" dirty="0">
              <a:latin typeface="Comic Sans MS" panose="030F0702030302020204" pitchFamily="66" charset="0"/>
              <a:cs typeface="TH SarabunPSK" panose="020B0500040200020003" pitchFamily="34" charset="-34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C7509-8D30-463E-8391-C0A85F076F88}" type="slidenum">
              <a:rPr lang="th-TH" smtClean="0">
                <a:solidFill>
                  <a:prstClr val="black"/>
                </a:solidFill>
              </a:rPr>
              <a:pPr/>
              <a:t>38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9162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5536" y="764718"/>
            <a:ext cx="8208912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Comic Sans MS" panose="030F0702030302020204" pitchFamily="66" charset="0"/>
                <a:cs typeface="TH SarabunPSK" panose="020B0500040200020003" pitchFamily="34" charset="-34"/>
              </a:rPr>
              <a:t>Douglas </a:t>
            </a:r>
            <a:r>
              <a:rPr lang="en-US" b="1" dirty="0">
                <a:latin typeface="Comic Sans MS" panose="030F0702030302020204" pitchFamily="66" charset="0"/>
                <a:cs typeface="TH SarabunPSK" panose="020B0500040200020003" pitchFamily="34" charset="-34"/>
              </a:rPr>
              <a:t>McGregor(1906-1964</a:t>
            </a:r>
            <a:r>
              <a:rPr lang="en-US" sz="3200" b="1" dirty="0" smtClean="0">
                <a:latin typeface="Comic Sans MS" panose="030F0702030302020204" pitchFamily="66" charset="0"/>
                <a:cs typeface="TH SarabunPSK" panose="020B0500040200020003" pitchFamily="34" charset="-34"/>
              </a:rPr>
              <a:t>)</a:t>
            </a:r>
          </a:p>
          <a:p>
            <a:pPr algn="ctr"/>
            <a:endParaRPr lang="th-TH" sz="3200" b="1" dirty="0" smtClean="0">
              <a:latin typeface="Comic Sans MS" panose="030F0702030302020204" pitchFamily="66" charset="0"/>
              <a:cs typeface="TH SarabunPSK" panose="020B0500040200020003" pitchFamily="34" charset="-34"/>
            </a:endParaRPr>
          </a:p>
          <a:p>
            <a:r>
              <a:rPr lang="th-TH" sz="3200" b="1" dirty="0" smtClean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ดักกราส </a:t>
            </a:r>
            <a:r>
              <a:rPr lang="th-TH" sz="3200" b="1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แมคเกรเกอร์ (</a:t>
            </a:r>
            <a:r>
              <a:rPr lang="en-US" sz="3200" b="1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Douglas McGregor :1906-1964) </a:t>
            </a:r>
            <a:endParaRPr lang="en-US" sz="3200" dirty="0">
              <a:solidFill>
                <a:srgbClr val="00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320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แมคเกรเกอร์เป็น</a:t>
            </a:r>
            <a:r>
              <a:rPr lang="th-TH" sz="3200" dirty="0" smtClean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ผู้เชี่ยวชาญทางด้านจิตวิทยาและ</a:t>
            </a:r>
            <a:r>
              <a:rPr lang="th-TH" sz="320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ได้</a:t>
            </a:r>
            <a:r>
              <a:rPr lang="th-TH" sz="3200" dirty="0" smtClean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ศึกษาหลักเกณฑ์</a:t>
            </a:r>
          </a:p>
          <a:p>
            <a:r>
              <a:rPr lang="th-TH" sz="3200" dirty="0" smtClean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การจัดการทางด้าน</a:t>
            </a:r>
            <a:r>
              <a:rPr lang="th-TH" sz="320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สังคม </a:t>
            </a:r>
            <a:r>
              <a:rPr lang="th-TH" sz="3200" dirty="0" smtClean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ผลงานข</a:t>
            </a:r>
            <a:r>
              <a:rPr lang="th-TH" sz="320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อง</a:t>
            </a:r>
            <a:r>
              <a:rPr lang="th-TH" sz="3200" dirty="0" smtClean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เขามี</a:t>
            </a:r>
            <a:r>
              <a:rPr lang="th-TH" sz="320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ลักษณะพิเศษคือ </a:t>
            </a:r>
            <a:r>
              <a:rPr lang="th-TH" sz="3200" dirty="0" smtClean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ได้พัฒนาแนวความคิด</a:t>
            </a:r>
            <a:r>
              <a:rPr lang="th-TH" sz="320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ที่เป็นแนว</a:t>
            </a:r>
            <a:r>
              <a:rPr lang="th-TH" sz="3200" dirty="0" smtClean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ตรงข้าม</a:t>
            </a:r>
            <a:r>
              <a:rPr lang="th-TH" sz="320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กันในเรื่อง</a:t>
            </a:r>
            <a:r>
              <a:rPr lang="th-TH" sz="3200" dirty="0" smtClean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ความสัมพันธ์</a:t>
            </a:r>
            <a:r>
              <a:rPr lang="th-TH" sz="320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ของ </a:t>
            </a:r>
            <a:r>
              <a:rPr lang="th-TH" sz="3200" dirty="0" smtClean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ผู้บริหาร</a:t>
            </a:r>
            <a:r>
              <a:rPr lang="th-TH" sz="320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กับ</a:t>
            </a:r>
            <a:r>
              <a:rPr lang="th-TH" sz="3200" dirty="0" smtClean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บุคลากร </a:t>
            </a:r>
            <a:r>
              <a:rPr lang="th-TH" sz="320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และ</a:t>
            </a:r>
            <a:r>
              <a:rPr lang="th-TH" sz="3200" dirty="0" smtClean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ได้สร้างมุม</a:t>
            </a:r>
            <a:r>
              <a:rPr lang="th-TH" sz="320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มองของมนุษย์ออกเป็นสอง</a:t>
            </a:r>
            <a:r>
              <a:rPr lang="th-TH" sz="3200" dirty="0" smtClean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ด้าน </a:t>
            </a:r>
            <a:r>
              <a:rPr lang="th-TH" sz="320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คือ มนุษย์</a:t>
            </a:r>
            <a:r>
              <a:rPr lang="th-TH" sz="3200" dirty="0" smtClean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มี</a:t>
            </a:r>
          </a:p>
          <a:p>
            <a:r>
              <a:rPr lang="th-TH" sz="3200" dirty="0" smtClean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ทั้งด้าน</a:t>
            </a:r>
            <a:r>
              <a:rPr lang="th-TH" sz="320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ลบ และ</a:t>
            </a:r>
            <a:r>
              <a:rPr lang="th-TH" sz="3200" dirty="0" smtClean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ด้าน</a:t>
            </a:r>
            <a:r>
              <a:rPr lang="th-TH" sz="320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บวก โดยใช้สัญลักษณ์ของ</a:t>
            </a:r>
            <a:r>
              <a:rPr lang="th-TH" sz="3200" b="1" dirty="0" smtClean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ทฤษฎีว่า </a:t>
            </a:r>
            <a:r>
              <a:rPr lang="en-US" sz="3200" b="1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X </a:t>
            </a:r>
            <a:r>
              <a:rPr lang="th-TH" sz="3200" b="1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และ </a:t>
            </a:r>
            <a:r>
              <a:rPr lang="en-US" sz="3200" b="1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Y</a:t>
            </a:r>
            <a:endParaRPr lang="th-TH" sz="3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470"/>
          <a:stretch/>
        </p:blipFill>
        <p:spPr bwMode="auto">
          <a:xfrm>
            <a:off x="7490504" y="-20239"/>
            <a:ext cx="1666875" cy="2075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C7509-8D30-463E-8391-C0A85F076F88}" type="slidenum">
              <a:rPr lang="th-TH" smtClean="0">
                <a:solidFill>
                  <a:prstClr val="black"/>
                </a:solidFill>
              </a:rPr>
              <a:pPr/>
              <a:t>39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0097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23528" y="116632"/>
            <a:ext cx="8820472" cy="6048672"/>
          </a:xfrm>
        </p:spPr>
        <p:txBody>
          <a:bodyPr>
            <a:normAutofit lnSpcReduction="10000"/>
          </a:bodyPr>
          <a:lstStyle/>
          <a:p>
            <a:pPr marL="109728" indent="0" algn="ctr">
              <a:buNone/>
            </a:pPr>
            <a:endParaRPr lang="th-TH" sz="4400" b="1" dirty="0" smtClean="0"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marL="109728" indent="0" algn="ctr">
              <a:buNone/>
            </a:pPr>
            <a:r>
              <a:rPr lang="th-TH" sz="4400" b="1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องค์ประกอบ</a:t>
            </a:r>
            <a:r>
              <a:rPr lang="th-TH" sz="4400" b="1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ของทฤษฎี</a:t>
            </a:r>
          </a:p>
          <a:p>
            <a:pPr marL="109728" indent="0" algn="ctr">
              <a:buNone/>
            </a:pPr>
            <a:endParaRPr lang="th-TH" sz="1800" b="1" dirty="0" smtClean="0"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marL="109728" indent="0">
              <a:buNone/>
            </a:pPr>
            <a:r>
              <a:rPr lang="en-US" sz="3600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1</a:t>
            </a:r>
            <a:r>
              <a:rPr lang="en-US" sz="3600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.</a:t>
            </a:r>
            <a:r>
              <a:rPr lang="th-TH" sz="3600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 ทฤษฎี</a:t>
            </a:r>
            <a:r>
              <a:rPr lang="th-TH" sz="36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จะต้องเป็นข้อสรุปหรือแนวคิดร่วมของปรากฏการณ์ต่างๆที่เกิดขึ้นในอดีต ซึ่งเป็นสิ่งที่ยอมรับกันโดยทั่วไป และเป็นข้อสรุปที่สามารถนำไปอธิบายปรากฏการณ์ทั่วไปที่เกิดขึ้นในสังคมได้(</a:t>
            </a:r>
            <a:r>
              <a:rPr lang="en-US" sz="3600" dirty="0">
                <a:latin typeface="TH Niramit AS" panose="02000506000000020004" pitchFamily="2" charset="-34"/>
                <a:cs typeface="TH Niramit AS" panose="02000506000000020004" pitchFamily="2" charset="-34"/>
              </a:rPr>
              <a:t>generalization</a:t>
            </a:r>
            <a:r>
              <a:rPr lang="en-US" sz="3600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)</a:t>
            </a:r>
          </a:p>
          <a:p>
            <a:pPr marL="109728" indent="0">
              <a:buNone/>
            </a:pPr>
            <a:endParaRPr lang="en-US" sz="1800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marL="109728" indent="0">
              <a:buNone/>
            </a:pPr>
            <a:r>
              <a:rPr lang="en-US" sz="3600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2. </a:t>
            </a:r>
            <a:r>
              <a:rPr lang="th-TH" sz="3600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ทฤษฎี</a:t>
            </a:r>
            <a:r>
              <a:rPr lang="th-TH" sz="36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จะต้องสามารถยืนยันในเชิงประจักษ์ได้(</a:t>
            </a:r>
            <a:r>
              <a:rPr lang="en-US" sz="3600" dirty="0">
                <a:latin typeface="TH Niramit AS" panose="02000506000000020004" pitchFamily="2" charset="-34"/>
                <a:cs typeface="TH Niramit AS" panose="02000506000000020004" pitchFamily="2" charset="-34"/>
              </a:rPr>
              <a:t>empirically testable)</a:t>
            </a:r>
            <a:r>
              <a:rPr lang="th-TH" sz="36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คือสามารถนำเนื้อหาในทฤษฎีไปทดสอบยืนยันถึงความถูกต้องกับเหตุการณ์ที่เป็นจริงที่พบเห็นได้</a:t>
            </a:r>
            <a:r>
              <a:rPr lang="th-TH" sz="3600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โดยทั่วไป</a:t>
            </a:r>
          </a:p>
          <a:p>
            <a:pPr marL="109728" indent="0">
              <a:buNone/>
            </a:pPr>
            <a:endParaRPr lang="th-TH" sz="3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C7509-8D30-463E-8391-C0A85F076F88}" type="slidenum">
              <a:rPr lang="th-TH" smtClean="0">
                <a:solidFill>
                  <a:prstClr val="black"/>
                </a:solidFill>
              </a:rPr>
              <a:pPr/>
              <a:t>4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4291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6"/>
          <a:stretch/>
        </p:blipFill>
        <p:spPr bwMode="auto">
          <a:xfrm>
            <a:off x="259309" y="332656"/>
            <a:ext cx="8709992" cy="575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C7509-8D30-463E-8391-C0A85F076F88}" type="slidenum">
              <a:rPr lang="th-TH" smtClean="0">
                <a:solidFill>
                  <a:prstClr val="black"/>
                </a:solidFill>
              </a:rPr>
              <a:pPr/>
              <a:t>40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1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395536" y="332656"/>
            <a:ext cx="8686800" cy="65253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˃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&gt;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th-TH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- </a:t>
            </a:r>
            <a:r>
              <a:rPr kumimoji="0" lang="th-TH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ทฤษฎี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X </a:t>
            </a:r>
            <a:r>
              <a:rPr kumimoji="0" lang="th-TH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คือการมองพนักงานในเชิงลบ </a:t>
            </a:r>
            <a:r>
              <a:rPr kumimoji="0" lang="th-TH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เช่น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˃"/>
              <a:tabLst/>
              <a:defRPr/>
            </a:pPr>
            <a:r>
              <a:rPr kumimoji="0" lang="th-TH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คนเกียจคร้านไม่ชอบทำงาน</a:t>
            </a: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˃"/>
              <a:tabLst/>
              <a:defRPr/>
            </a:pPr>
            <a:r>
              <a:rPr kumimoji="0" lang="th-TH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มีความทะเยอทะยานต่ำ</a:t>
            </a: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˃"/>
              <a:tabLst/>
              <a:defRPr/>
            </a:pPr>
            <a:r>
              <a:rPr kumimoji="0" lang="th-TH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ชอบให้บังคับ สั่งให้ทำงาน</a:t>
            </a: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˃"/>
              <a:tabLst/>
              <a:defRPr/>
            </a:pPr>
            <a:r>
              <a:rPr kumimoji="0" lang="th-TH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ใช้ปัจจัยพื้นฐาน เช่น เงิน เป็นเครื่องมือจูงใจ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th-TH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- </a:t>
            </a:r>
            <a:r>
              <a:rPr kumimoji="0" lang="th-TH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ทฤษฎี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Y </a:t>
            </a:r>
            <a:r>
              <a:rPr kumimoji="0" lang="th-TH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คือการมองพนักงานในแง่ดี </a:t>
            </a:r>
            <a:r>
              <a:rPr kumimoji="0" lang="th-TH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เช่น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˃"/>
              <a:tabLst/>
              <a:defRPr/>
            </a:pPr>
            <a:r>
              <a:rPr kumimoji="0" lang="th-TH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 มีความรับผิดชอบ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˃"/>
              <a:tabLst/>
              <a:defRPr/>
            </a:pPr>
            <a:r>
              <a:rPr kumimoji="0" lang="th-TH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 คิดอย่างสร้างสรรค์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˃"/>
              <a:tabLst/>
              <a:defRPr/>
            </a:pPr>
            <a:r>
              <a:rPr kumimoji="0" lang="th-TH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 ควบคุมตนเองได้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˃"/>
              <a:tabLst/>
              <a:defRPr/>
            </a:pPr>
            <a:r>
              <a:rPr kumimoji="0" lang="th-TH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 กระตือรือร้น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˃"/>
              <a:tabLst/>
              <a:defRPr/>
            </a:pPr>
            <a:r>
              <a:rPr kumimoji="0" lang="th-TH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 ใช้ความสำเร็จ ความท้าทาย ในการจูงใจ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˃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C7509-8D30-463E-8391-C0A85F076F88}" type="slidenum">
              <a:rPr lang="th-TH" smtClean="0">
                <a:solidFill>
                  <a:prstClr val="black"/>
                </a:solidFill>
              </a:rPr>
              <a:pPr/>
              <a:t>41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1913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944823" y="93548"/>
            <a:ext cx="7210396" cy="1103217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lnSpc>
                <a:spcPct val="100000"/>
              </a:lnSpc>
              <a:spcBef>
                <a:spcPts val="0"/>
              </a:spcBef>
            </a:pPr>
            <a:r>
              <a:rPr lang="th-TH" sz="4800" b="1" dirty="0">
                <a:solidFill>
                  <a:srgbClr val="000000"/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ทฤษฎีองค์การสมัยใหม่ </a:t>
            </a:r>
            <a:endParaRPr lang="th-TH" sz="4800" b="1" dirty="0" smtClean="0">
              <a:solidFill>
                <a:srgbClr val="000000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  <a:p>
            <a:pPr lvl="0" algn="ctr">
              <a:lnSpc>
                <a:spcPct val="100000"/>
              </a:lnSpc>
              <a:spcBef>
                <a:spcPts val="0"/>
              </a:spcBef>
            </a:pPr>
            <a:r>
              <a:rPr lang="th-TH" sz="2400" b="1" dirty="0" smtClean="0">
                <a:solidFill>
                  <a:srgbClr val="000000"/>
                </a:solidFill>
                <a:latin typeface="Comic Sans MS" panose="030F0702030302020204" pitchFamily="66" charset="0"/>
                <a:ea typeface="+mn-ea"/>
                <a:cs typeface="TH SarabunPSK" panose="020B0500040200020003" pitchFamily="34" charset="-34"/>
              </a:rPr>
              <a:t>(</a:t>
            </a:r>
            <a:r>
              <a:rPr lang="en-US" sz="2400" b="1" dirty="0">
                <a:solidFill>
                  <a:srgbClr val="000000"/>
                </a:solidFill>
                <a:latin typeface="Comic Sans MS" panose="030F0702030302020204" pitchFamily="66" charset="0"/>
                <a:ea typeface="+mn-ea"/>
                <a:cs typeface="TH SarabunPSK" panose="020B0500040200020003" pitchFamily="34" charset="-34"/>
              </a:rPr>
              <a:t>Neo-Classical Theory of Organization)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C7509-8D30-463E-8391-C0A85F076F88}" type="slidenum">
              <a:rPr lang="th-TH" smtClean="0">
                <a:solidFill>
                  <a:prstClr val="black"/>
                </a:solidFill>
              </a:rPr>
              <a:pPr/>
              <a:t>42</a:t>
            </a:fld>
            <a:endParaRPr lang="th-TH">
              <a:solidFill>
                <a:prstClr val="black"/>
              </a:solidFill>
            </a:endParaRPr>
          </a:p>
        </p:txBody>
      </p:sp>
      <p:sp>
        <p:nvSpPr>
          <p:cNvPr id="27" name="AutoShape 42"/>
          <p:cNvSpPr>
            <a:spLocks noChangeAspect="1" noChangeArrowheads="1"/>
          </p:cNvSpPr>
          <p:nvPr/>
        </p:nvSpPr>
        <p:spPr bwMode="auto">
          <a:xfrm>
            <a:off x="152400" y="152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28" name="AutoShape 43"/>
          <p:cNvSpPr>
            <a:spLocks noChangeAspect="1" noChangeArrowheads="1"/>
          </p:cNvSpPr>
          <p:nvPr/>
        </p:nvSpPr>
        <p:spPr bwMode="auto">
          <a:xfrm>
            <a:off x="152400" y="152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29" name="AutoShape 44"/>
          <p:cNvSpPr>
            <a:spLocks noChangeAspect="1" noChangeArrowheads="1"/>
          </p:cNvSpPr>
          <p:nvPr/>
        </p:nvSpPr>
        <p:spPr bwMode="auto">
          <a:xfrm>
            <a:off x="152400" y="152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30" name="AutoShape 45"/>
          <p:cNvSpPr>
            <a:spLocks noChangeAspect="1" noChangeArrowheads="1"/>
          </p:cNvSpPr>
          <p:nvPr/>
        </p:nvSpPr>
        <p:spPr bwMode="auto">
          <a:xfrm>
            <a:off x="152400" y="152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31" name="AutoShape 46"/>
          <p:cNvSpPr>
            <a:spLocks noChangeAspect="1" noChangeArrowheads="1"/>
          </p:cNvSpPr>
          <p:nvPr/>
        </p:nvSpPr>
        <p:spPr bwMode="auto">
          <a:xfrm>
            <a:off x="152400" y="152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32" name="AutoShape 47"/>
          <p:cNvSpPr>
            <a:spLocks noChangeAspect="1" noChangeArrowheads="1"/>
          </p:cNvSpPr>
          <p:nvPr/>
        </p:nvSpPr>
        <p:spPr bwMode="auto">
          <a:xfrm>
            <a:off x="152400" y="152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33" name="AutoShape 48"/>
          <p:cNvSpPr>
            <a:spLocks noChangeAspect="1" noChangeArrowheads="1"/>
          </p:cNvSpPr>
          <p:nvPr/>
        </p:nvSpPr>
        <p:spPr bwMode="auto">
          <a:xfrm>
            <a:off x="152400" y="152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34" name="AutoShape 49"/>
          <p:cNvSpPr>
            <a:spLocks noChangeAspect="1" noChangeArrowheads="1"/>
          </p:cNvSpPr>
          <p:nvPr/>
        </p:nvSpPr>
        <p:spPr bwMode="auto">
          <a:xfrm>
            <a:off x="152400" y="152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35" name="AutoShape 50"/>
          <p:cNvSpPr>
            <a:spLocks noChangeAspect="1" noChangeArrowheads="1"/>
          </p:cNvSpPr>
          <p:nvPr/>
        </p:nvSpPr>
        <p:spPr bwMode="auto">
          <a:xfrm>
            <a:off x="152400" y="152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36" name="AutoShape 51"/>
          <p:cNvSpPr>
            <a:spLocks noChangeAspect="1" noChangeArrowheads="1"/>
          </p:cNvSpPr>
          <p:nvPr/>
        </p:nvSpPr>
        <p:spPr bwMode="auto">
          <a:xfrm>
            <a:off x="152400" y="152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37" name="AutoShape 52"/>
          <p:cNvSpPr>
            <a:spLocks noChangeAspect="1" noChangeArrowheads="1"/>
          </p:cNvSpPr>
          <p:nvPr/>
        </p:nvSpPr>
        <p:spPr bwMode="auto">
          <a:xfrm>
            <a:off x="152400" y="152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38" name="AutoShape 53"/>
          <p:cNvSpPr>
            <a:spLocks noChangeAspect="1" noChangeArrowheads="1"/>
          </p:cNvSpPr>
          <p:nvPr/>
        </p:nvSpPr>
        <p:spPr bwMode="auto">
          <a:xfrm>
            <a:off x="152400" y="152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39" name="AutoShape 54"/>
          <p:cNvSpPr>
            <a:spLocks noChangeAspect="1" noChangeArrowheads="1"/>
          </p:cNvSpPr>
          <p:nvPr/>
        </p:nvSpPr>
        <p:spPr bwMode="auto">
          <a:xfrm>
            <a:off x="152400" y="152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40" name="AutoShape 55"/>
          <p:cNvSpPr>
            <a:spLocks noChangeAspect="1" noChangeArrowheads="1"/>
          </p:cNvSpPr>
          <p:nvPr/>
        </p:nvSpPr>
        <p:spPr bwMode="auto">
          <a:xfrm>
            <a:off x="152400" y="152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41" name="AutoShape 56"/>
          <p:cNvSpPr>
            <a:spLocks noChangeAspect="1" noChangeArrowheads="1"/>
          </p:cNvSpPr>
          <p:nvPr/>
        </p:nvSpPr>
        <p:spPr bwMode="auto">
          <a:xfrm>
            <a:off x="152400" y="152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42" name="AutoShape 57"/>
          <p:cNvSpPr>
            <a:spLocks noChangeAspect="1" noChangeArrowheads="1"/>
          </p:cNvSpPr>
          <p:nvPr/>
        </p:nvSpPr>
        <p:spPr bwMode="auto">
          <a:xfrm>
            <a:off x="152400" y="152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43" name="AutoShape 58"/>
          <p:cNvSpPr>
            <a:spLocks noChangeAspect="1" noChangeArrowheads="1"/>
          </p:cNvSpPr>
          <p:nvPr/>
        </p:nvSpPr>
        <p:spPr bwMode="auto">
          <a:xfrm>
            <a:off x="152400" y="152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44" name="AutoShape 59"/>
          <p:cNvSpPr>
            <a:spLocks noChangeAspect="1" noChangeArrowheads="1"/>
          </p:cNvSpPr>
          <p:nvPr/>
        </p:nvSpPr>
        <p:spPr bwMode="auto">
          <a:xfrm>
            <a:off x="152400" y="152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45" name="AutoShape 60"/>
          <p:cNvSpPr>
            <a:spLocks noChangeAspect="1" noChangeArrowheads="1"/>
          </p:cNvSpPr>
          <p:nvPr/>
        </p:nvSpPr>
        <p:spPr bwMode="auto">
          <a:xfrm>
            <a:off x="152400" y="152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46" name="AutoShape 61"/>
          <p:cNvSpPr>
            <a:spLocks noChangeAspect="1" noChangeArrowheads="1"/>
          </p:cNvSpPr>
          <p:nvPr/>
        </p:nvSpPr>
        <p:spPr bwMode="auto">
          <a:xfrm>
            <a:off x="152400" y="152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47" name="AutoShape 62"/>
          <p:cNvSpPr>
            <a:spLocks noChangeAspect="1" noChangeArrowheads="1"/>
          </p:cNvSpPr>
          <p:nvPr/>
        </p:nvSpPr>
        <p:spPr bwMode="auto">
          <a:xfrm>
            <a:off x="152400" y="152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1087" name="Picture 6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93" t="28030" r="28337" b="11765"/>
          <a:stretch/>
        </p:blipFill>
        <p:spPr bwMode="auto">
          <a:xfrm>
            <a:off x="457200" y="1556792"/>
            <a:ext cx="7841673" cy="4404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81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4" y="980728"/>
            <a:ext cx="8716385" cy="547260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1.</a:t>
            </a:r>
            <a:r>
              <a:rPr lang="th-TH" sz="3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แนวคิดที่มุ่งเน้นโครงสร้างองค์การในเชิงระบบ </a:t>
            </a:r>
          </a:p>
          <a:p>
            <a:pPr marL="0" indent="0">
              <a:buNone/>
            </a:pP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</a:p>
          <a:p>
            <a:pPr marL="0" indent="0">
              <a:buNone/>
            </a:pP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แนวคิดที่มุ่งเน้นโครงสร้างองค์การในเชิงระบบ โดยแบ่งระบบออกเป็นระบบปิด และระบบเปิด </a:t>
            </a:r>
            <a:endParaRPr lang="th-TH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r>
              <a:rPr lang="en-US" sz="2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1.1</a:t>
            </a:r>
            <a:r>
              <a:rPr lang="th-TH" sz="2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ทฤษฎีองค์การตามแนวคิดของเบอร์ทัลแลนฟ์ไฟ </a:t>
            </a:r>
            <a:r>
              <a:rPr lang="en-US" sz="2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en-US" sz="2800" b="1" dirty="0" err="1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bertalenffy</a:t>
            </a:r>
            <a:r>
              <a:rPr lang="en-US" sz="2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) </a:t>
            </a:r>
          </a:p>
          <a:p>
            <a:pPr marL="0" indent="0">
              <a:buNone/>
            </a:pPr>
            <a:r>
              <a:rPr 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- ได้รับ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ยกย่องว่าเป็นพื้นฐานด้านปรัชญาทางทฤษฎีสมัยปัจจุบัน  </a:t>
            </a:r>
          </a:p>
          <a:p>
            <a:pPr marL="0" indent="0">
              <a:buNone/>
            </a:pPr>
            <a:r>
              <a:rPr 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- องค์การ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เป็นระบบของสังคมที่เปลี่ยนแปลงได้ มีความเกี่ยวพันกันหลาย</a:t>
            </a:r>
            <a:r>
              <a:rPr 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ด้าน	และ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มีหลายระดับ โดยส่วนต่างๆขององค์การมีความสำคัญเท่าเทียมกัน	ระบบเป็นกลุ่มของส่วนต่างๆที่มีความเกี่ยวพันกัน</a:t>
            </a:r>
          </a:p>
          <a:p>
            <a:pPr marL="0" indent="0">
              <a:buNone/>
            </a:pPr>
            <a:r>
              <a:rPr 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องค์การ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คือ ระบบหนึ่งที่รวมระบบย่อยหลายระบบไว้ด้วยกัน และมีความสัมพันธ์ซึ่งกันและกัน หากมีการเปลี่ยนแปลงในระบบย่อยใดจะกระทบถึงระบบย่อยอื่นๆด้วย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43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9446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1033" y="332656"/>
            <a:ext cx="77768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1.2 </a:t>
            </a: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ทฤษฎีองค์การ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ตามแนวคิดของวีเนอร์ (</a:t>
            </a:r>
            <a:r>
              <a:rPr lang="en-US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weiner</a:t>
            </a:r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) </a:t>
            </a:r>
          </a:p>
        </p:txBody>
      </p:sp>
      <p:pic>
        <p:nvPicPr>
          <p:cNvPr id="6146" name="Picture 2" descr="แนวความคิดเกี่ยวกับทฤษฎีองค์การ (ต่อ)&#10; ทฤษฎีองค์การสมัยปัจจุบัน (Modern Theory of Organization) (ต่อ)&#10;ทฤษฎีองค์การของวีเน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162" b="35527"/>
          <a:stretch/>
        </p:blipFill>
        <p:spPr bwMode="auto">
          <a:xfrm>
            <a:off x="622979" y="980728"/>
            <a:ext cx="7292975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6" name="Picture 22" descr="แนวความคิดเกี่ยวกับทฤษฎีองค์การ (ต่อ)&#10; ทฤษฎีองค์การสมัยปัจจุบัน (Modern Theory of Organization) (ต่อ)&#10;ทฤษฎีองค์การของวีเน..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902"/>
          <a:stretch/>
        </p:blipFill>
        <p:spPr bwMode="auto">
          <a:xfrm>
            <a:off x="632858" y="2456604"/>
            <a:ext cx="7292975" cy="3780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44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0168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75298" y="476680"/>
            <a:ext cx="835292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>
              <a:buAutoNum type="arabicPeriod"/>
            </a:pPr>
            <a:r>
              <a:rPr lang="th-TH" sz="36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ปัจจัยนำเข้า </a:t>
            </a:r>
            <a:r>
              <a:rPr lang="th-TH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เช่น วัตถุดิบ แรงงาน ทุน เป็นต้น </a:t>
            </a:r>
            <a:endParaRPr lang="th-TH" sz="3600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742950" indent="-742950">
              <a:buAutoNum type="arabicPeriod"/>
            </a:pPr>
            <a:r>
              <a:rPr lang="th-TH" sz="36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กระบวนการ </a:t>
            </a:r>
            <a:r>
              <a:rPr lang="th-TH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เป็นกระบวนการผลิตซึ่งเปลี่ยน</a:t>
            </a:r>
            <a:r>
              <a:rPr lang="th-TH" sz="36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วัตถุดิบ           เป็น</a:t>
            </a:r>
            <a:r>
              <a:rPr lang="th-TH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สินค้าและบริการ </a:t>
            </a:r>
            <a:endParaRPr lang="th-TH" sz="3600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742950" indent="-742950">
              <a:buAutoNum type="arabicPeriod"/>
            </a:pPr>
            <a:r>
              <a:rPr lang="th-TH" sz="36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ผลผลิต </a:t>
            </a:r>
            <a:r>
              <a:rPr lang="th-TH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ได้แก่ สินค้าและบริการของ</a:t>
            </a:r>
            <a:r>
              <a:rPr lang="th-TH" sz="36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องค์การ</a:t>
            </a:r>
          </a:p>
          <a:p>
            <a:pPr marL="742950" indent="-742950">
              <a:buAutoNum type="arabicPeriod"/>
            </a:pPr>
            <a:r>
              <a:rPr lang="th-TH" sz="36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ข้อมูลย้อนกลับ </a:t>
            </a:r>
            <a:r>
              <a:rPr lang="th-TH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จากภายในองค์การ เช่น ข้อมูลพนักงานเกี่ยวกับผู้บริหาร เครื่องจักรล้าสมัย สภาพภายในโรงงานไม่ดี เป็นต้น รวมทั้งข้อมูลภายนอก องค์การที่วิจารณ์ผลผลิตขององค์การว่าดีหรือไม่ดีด้วย </a:t>
            </a:r>
            <a:endParaRPr lang="th-TH" sz="3600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742950" indent="-742950">
              <a:buAutoNum type="arabicPeriod"/>
            </a:pPr>
            <a:r>
              <a:rPr lang="th-TH" sz="36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สิ่งแวดล้อม </a:t>
            </a:r>
            <a:r>
              <a:rPr lang="th-TH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ภายนอกองค์การ ได้แก่ ผู้บริโภค สภาพเศรษฐกิจ การเมือง กฎหมาย สังคม ประเพณี และค่านิยมต่างๆ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45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75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3530" y="515444"/>
            <a:ext cx="8064896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1.3 ทฤษฎีองค์การตามแนวคิดของแคทซ์ และคาห์น (</a:t>
            </a:r>
            <a:r>
              <a:rPr lang="en-US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katz</a:t>
            </a:r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&amp; </a:t>
            </a:r>
            <a:r>
              <a:rPr lang="en-US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kahn</a:t>
            </a:r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</a:p>
          <a:p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เป็นผู้พัฒนาแนวคิดทฤษฎีองค์การในระบบเปิด โดยได้เขียนไว้ในหนังสือเรื่อง จิตวิทยา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สังคมขององค์การ สรุปได้ดังนี้</a:t>
            </a:r>
          </a:p>
          <a:p>
            <a:r>
              <a:rPr lang="en-US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-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องค์การ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ต้องมีความสัมพันธ์กับสิ่งแวดล้อมภายนอก</a:t>
            </a:r>
          </a:p>
          <a:p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-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องค์การ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เป็นระบบที่มีปัจจัยนำเข้า กระบวนการ และผลผลิตซึ่งสอดคล้องกับแนวคิดเรื่องระบบเปิดของเบอร์ทัลแลนฟ์ไฟ</a:t>
            </a:r>
          </a:p>
          <a:p>
            <a:r>
              <a:rPr lang="en-US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-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ภายใน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ระบบมีการทำกิจกรรมที่มีลักษณะทำซ้ำเป็นวงจรต่อเนื่อง</a:t>
            </a:r>
          </a:p>
          <a:p>
            <a:r>
              <a:rPr lang="en-US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-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มี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ความพยายามในการรักษาระบบไม่ให้เสื่อมสลาย</a:t>
            </a:r>
          </a:p>
          <a:p>
            <a:r>
              <a:rPr lang="en-US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-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องค์การ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ระบบเปิดมีความแตกต่างกันมากทั้งในด้านความชำนาญเฉพาะด้านเพิ่มมากขึ้นตลอดจนความสลับซับซ้อนและความหลากหลายของหน้าที่มีมากขึ้น</a:t>
            </a:r>
          </a:p>
          <a:p>
            <a:r>
              <a:rPr lang="en-US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-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มี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ข้อมูลย้อนกลับจะช่วยให้ระบบสามารถแก้ไขปัญหาการทำงานซึ่งแตกต่างกัน</a:t>
            </a:r>
          </a:p>
          <a:p>
            <a:r>
              <a:rPr lang="en-US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-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ระบบ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เปิดปัจจัยต่างๆมีความผันแปร ระบบสามารถบรรลุวัตถุประสงค์ได้หลายวิธีการ</a:t>
            </a:r>
          </a:p>
          <a:p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46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6377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323530" y="620696"/>
            <a:ext cx="8712968" cy="558350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th-TH" sz="3600" b="1" dirty="0" smtClean="0">
                <a:solidFill>
                  <a:prstClr val="whit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2. แนวคิดที่มุ่งเน้นโครงสร้างองค์การตามสถานการณ์</a:t>
            </a:r>
          </a:p>
          <a:p>
            <a:pPr marL="0" indent="0">
              <a:buNone/>
            </a:pPr>
            <a:r>
              <a:rPr lang="th-TH" sz="2800" dirty="0" smtClean="0">
                <a:solidFill>
                  <a:prstClr val="whit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dirty="0" smtClean="0">
                <a:solidFill>
                  <a:prstClr val="whit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เป็น</a:t>
            </a:r>
            <a:r>
              <a:rPr lang="th-TH" dirty="0">
                <a:solidFill>
                  <a:prstClr val="whit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การศึกษาความสัมพันธ์ระหว่างโครงสร้างองค์การกับ</a:t>
            </a:r>
            <a:r>
              <a:rPr lang="th-TH" dirty="0" smtClean="0">
                <a:solidFill>
                  <a:prstClr val="whit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สิ่งแวดล้อมเชื่อ</a:t>
            </a:r>
            <a:r>
              <a:rPr lang="th-TH" dirty="0">
                <a:solidFill>
                  <a:prstClr val="whit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ว่า</a:t>
            </a:r>
            <a:r>
              <a:rPr lang="th-TH" dirty="0" smtClean="0">
                <a:solidFill>
                  <a:prstClr val="whit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องค์การ                 ที่</a:t>
            </a:r>
            <a:r>
              <a:rPr lang="th-TH" dirty="0">
                <a:solidFill>
                  <a:prstClr val="whit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มีส่วนประกอบภายในสอดคล้องกับความต้องการสิ่งแวดล้อมจะสามารถปรับตัวได้ดีที่สุด </a:t>
            </a:r>
            <a:endParaRPr lang="th-TH" dirty="0" smtClean="0">
              <a:solidFill>
                <a:prstClr val="white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r>
              <a:rPr lang="en-US" sz="2800" b="1" dirty="0" smtClean="0">
                <a:solidFill>
                  <a:prstClr val="whit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2.1 </a:t>
            </a:r>
            <a:r>
              <a:rPr lang="th-TH" sz="2800" b="1" dirty="0" smtClean="0">
                <a:solidFill>
                  <a:prstClr val="whit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แนวคิดของเบิร์นและสตอล์เกอร์ </a:t>
            </a:r>
            <a:r>
              <a:rPr lang="en-US" sz="2800" b="1" dirty="0" smtClean="0">
                <a:solidFill>
                  <a:prstClr val="whit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(burn &amp; stalker) </a:t>
            </a:r>
          </a:p>
          <a:p>
            <a:pPr marL="0" indent="0">
              <a:buNone/>
            </a:pPr>
            <a:r>
              <a:rPr lang="th-TH" dirty="0">
                <a:solidFill>
                  <a:prstClr val="whit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dirty="0" smtClean="0">
                <a:solidFill>
                  <a:prstClr val="whit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นักสังคมวิทยาจากอังกฤษได้ศึกษาความ</a:t>
            </a:r>
            <a:r>
              <a:rPr lang="th-TH" dirty="0">
                <a:solidFill>
                  <a:prstClr val="whit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ศึกษาความสัมพันธ์ระหว่างโครงสร้างองค์การกับสิ่งแวดล้อม พบว่า การจัดการขององค์การจะเปลี่ยนแปลงตามอัตราการเปลี่ยนแปลง องค์การใดอยู่ในสิ่งแวดล้อมที่คงที่และมีกระบวนการทำงานอย่างต่อเนื่อง การตัดสินใจในทุกระดับสามารถกำหนดล่วงหน้าได้ และองค์การที่ตั้งใหม่มีสิ่งแวดล้อมไม่แน่นอนไม่มีแผนภูมิโครงสร้างองค์การที่ชัดเจนผู้บริหารประสบกับความท้าทายในการ</a:t>
            </a:r>
            <a:r>
              <a:rPr lang="th-TH" dirty="0" smtClean="0">
                <a:solidFill>
                  <a:prstClr val="whit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บริหาร เบิร์น</a:t>
            </a:r>
            <a:r>
              <a:rPr lang="th-TH" dirty="0">
                <a:solidFill>
                  <a:prstClr val="whit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และสตอล์เกอร์ </a:t>
            </a:r>
            <a:r>
              <a:rPr lang="th-TH" dirty="0" smtClean="0">
                <a:solidFill>
                  <a:prstClr val="whit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แบ่งองค์การเป็น 2 </a:t>
            </a:r>
            <a:r>
              <a:rPr lang="th-TH" dirty="0">
                <a:solidFill>
                  <a:prstClr val="whit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ประเภท </a:t>
            </a:r>
          </a:p>
          <a:p>
            <a:pPr marL="0" indent="0">
              <a:buNone/>
            </a:pPr>
            <a:r>
              <a:rPr lang="en-US" b="1" dirty="0" smtClean="0">
                <a:solidFill>
                  <a:prstClr val="whit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- </a:t>
            </a:r>
            <a:r>
              <a:rPr lang="th-TH" b="1" dirty="0" smtClean="0">
                <a:solidFill>
                  <a:prstClr val="whit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องค์การ</a:t>
            </a:r>
            <a:r>
              <a:rPr lang="th-TH" b="1" dirty="0">
                <a:solidFill>
                  <a:prstClr val="whit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แบบเครื่องจักร </a:t>
            </a:r>
            <a:r>
              <a:rPr lang="th-TH" dirty="0">
                <a:solidFill>
                  <a:prstClr val="whit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คือรูปแบบองค์การที่มีลักษณะตายตัว จะเป็นองค์การที่นิ่ง มีลำดับชั้น กฎระเบียบ โครงสร้างการตัดสินใจมาจากเบื้องบนมาสู่เบื้องล่าง</a:t>
            </a:r>
          </a:p>
          <a:p>
            <a:pPr marL="0" indent="0">
              <a:buNone/>
            </a:pPr>
            <a:r>
              <a:rPr lang="en-US" b="1" dirty="0" smtClean="0">
                <a:solidFill>
                  <a:prstClr val="whit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-</a:t>
            </a:r>
            <a:r>
              <a:rPr lang="th-TH" b="1" dirty="0" smtClean="0">
                <a:solidFill>
                  <a:prstClr val="whit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องค์การ</a:t>
            </a:r>
            <a:r>
              <a:rPr lang="th-TH" b="1" dirty="0">
                <a:solidFill>
                  <a:prstClr val="whit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ที่มีรูปแบบสิ่งมีชีวิต </a:t>
            </a:r>
            <a:r>
              <a:rPr lang="th-TH" dirty="0">
                <a:solidFill>
                  <a:prstClr val="whit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จะไม่อยู่นิ่ง มีการเคลื่อนไหวเปลี่ยนแปลงบ่อย ให้โอกาสคนในองค์การมีส่วนร่วมในการคิดริเริ่มการทำงานในองค์การมากขึ้น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47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6035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 bwMode="auto">
          <a:xfrm>
            <a:off x="196608" y="1124745"/>
            <a:ext cx="8961437" cy="4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Blip>
                <a:blip r:embed="rId3"/>
              </a:buBlip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Blip>
                <a:blip r:embed="rId4"/>
              </a:buBlip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 eaLnBrk="1" fontAlgn="auto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 smtClean="0">
                <a:solidFill>
                  <a:prstClr val="whit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2.2 </a:t>
            </a:r>
            <a:r>
              <a:rPr lang="th-TH" sz="2800" b="1" dirty="0">
                <a:solidFill>
                  <a:prstClr val="whit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แนวคิดของลอเรนซ์ และ ลอร์ช </a:t>
            </a:r>
            <a:r>
              <a:rPr lang="en-US" sz="2800" b="1" dirty="0">
                <a:solidFill>
                  <a:prstClr val="whit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(Lawrence &amp; </a:t>
            </a:r>
            <a:r>
              <a:rPr lang="en-US" sz="2800" b="1" dirty="0" err="1">
                <a:solidFill>
                  <a:prstClr val="whit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Lorsch</a:t>
            </a:r>
            <a:r>
              <a:rPr lang="en-US" sz="2800" b="1" dirty="0">
                <a:solidFill>
                  <a:prstClr val="whit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 </a:t>
            </a:r>
            <a:endParaRPr lang="en-US" sz="2800" b="1" dirty="0" smtClean="0">
              <a:solidFill>
                <a:prstClr val="white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lvl="0" indent="0" eaLnBrk="1" fontAlgn="auto" hangingPunct="1">
              <a:spcBef>
                <a:spcPts val="0"/>
              </a:spcBef>
              <a:spcAft>
                <a:spcPts val="0"/>
              </a:spcAft>
              <a:buNone/>
            </a:pPr>
            <a:endParaRPr lang="th-TH" sz="2800" b="1" dirty="0">
              <a:solidFill>
                <a:prstClr val="white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th-TH" sz="2800" dirty="0" smtClean="0">
                <a:solidFill>
                  <a:prstClr val="whit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ศึกษา</a:t>
            </a:r>
            <a:r>
              <a:rPr lang="th-TH" sz="2800" dirty="0">
                <a:solidFill>
                  <a:prstClr val="whit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ถึงแนวคิดเกี่ยวกับอิทธิพลของสภาพแวดล้อมต่อ</a:t>
            </a:r>
            <a:r>
              <a:rPr lang="th-TH" sz="2800" dirty="0" smtClean="0">
                <a:solidFill>
                  <a:prstClr val="whit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โครงสร้างขององค์การ </a:t>
            </a:r>
          </a:p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th-TH" sz="2800" dirty="0" smtClean="0">
                <a:solidFill>
                  <a:prstClr val="whit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แผนกงานต่างๆ จะมี “ลักษณะ</a:t>
            </a:r>
            <a:r>
              <a:rPr lang="th-TH" sz="2800" dirty="0">
                <a:solidFill>
                  <a:prstClr val="whit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ที่มีความ</a:t>
            </a:r>
            <a:r>
              <a:rPr lang="th-TH" sz="2800" dirty="0" smtClean="0">
                <a:solidFill>
                  <a:prstClr val="whit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แตกต่าง”(</a:t>
            </a:r>
            <a:r>
              <a:rPr lang="en-US" sz="2800" dirty="0" smtClean="0">
                <a:solidFill>
                  <a:prstClr val="whit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differentiation</a:t>
            </a:r>
            <a:r>
              <a:rPr lang="th-TH" sz="2800" dirty="0" smtClean="0">
                <a:solidFill>
                  <a:prstClr val="whit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)มีวิธีการ</a:t>
            </a:r>
            <a:r>
              <a:rPr lang="th-TH" sz="2800" dirty="0">
                <a:solidFill>
                  <a:prstClr val="whit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รับมือกับสภาพแวดล้อมไม่</a:t>
            </a:r>
            <a:r>
              <a:rPr lang="th-TH" sz="2800" dirty="0" smtClean="0">
                <a:solidFill>
                  <a:prstClr val="whit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แน่นอนต่างกัน ขึ้นอยู่กับความชำนาญ เทคนิค เป้าหมาย และองค์ประกอบอื่นๆเกี่ยวกับงาน</a:t>
            </a:r>
          </a:p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th-TH" sz="2800" dirty="0" smtClean="0">
                <a:solidFill>
                  <a:prstClr val="whit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เรียกลักษณะของการประสานงานและความร่วมมือร่วมใจระหว่างหน่วยงาน ว่า </a:t>
            </a:r>
          </a:p>
          <a:p>
            <a:pPr marL="0" lvl="0" indent="0" eaLnBrk="1" fontAlgn="auto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800" dirty="0" smtClean="0">
                <a:solidFill>
                  <a:prstClr val="whit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“การบูรณาการ”(</a:t>
            </a:r>
            <a:r>
              <a:rPr lang="en-US" sz="2800" dirty="0" smtClean="0">
                <a:solidFill>
                  <a:prstClr val="whit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integration</a:t>
            </a:r>
            <a:r>
              <a:rPr lang="th-TH" sz="2800" dirty="0" smtClean="0">
                <a:solidFill>
                  <a:prstClr val="whit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 หาก</a:t>
            </a:r>
            <a:r>
              <a:rPr lang="th-TH" sz="2800" dirty="0">
                <a:solidFill>
                  <a:prstClr val="whit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องค์การใดสามารถสร้างสมดุลระหว่างหลักการทั้งสองได้ ถือว่า องค์การนั้นมีประสิทธิภาพมากที่สุด</a:t>
            </a:r>
          </a:p>
          <a:p>
            <a:pPr marL="0" lvl="0" indent="0" eaLnBrk="1" fontAlgn="auto" hangingPunct="1">
              <a:spcBef>
                <a:spcPts val="0"/>
              </a:spcBef>
              <a:spcAft>
                <a:spcPts val="0"/>
              </a:spcAft>
              <a:buNone/>
            </a:pPr>
            <a:endParaRPr lang="th-TH" sz="2800" dirty="0">
              <a:solidFill>
                <a:prstClr val="white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457200" lvl="1" indent="0" eaLnBrk="1" hangingPunct="1">
              <a:buNone/>
              <a:defRPr/>
            </a:pPr>
            <a:r>
              <a:rPr lang="th-TH" kern="0" dirty="0" smtClean="0">
                <a:latin typeface="Cordia New" pitchFamily="34" charset="-34"/>
                <a:cs typeface="Cordia New" pitchFamily="34" charset="-34"/>
              </a:rPr>
              <a:t>	</a:t>
            </a:r>
            <a:endParaRPr lang="en-US" kern="0" dirty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48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6436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3528" y="260652"/>
            <a:ext cx="8820471" cy="5416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th-TH" b="1" dirty="0">
                <a:solidFill>
                  <a:prstClr val="whit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2.3 แนวคิดของมินซ์เบิร์ก </a:t>
            </a:r>
            <a:r>
              <a:rPr lang="th-TH" b="1" dirty="0" smtClean="0">
                <a:solidFill>
                  <a:prstClr val="whit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en-US" b="1" dirty="0" err="1">
                <a:solidFill>
                  <a:prstClr val="whit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M</a:t>
            </a:r>
            <a:r>
              <a:rPr lang="en-US" b="1" dirty="0" err="1" smtClean="0">
                <a:solidFill>
                  <a:prstClr val="whit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intzberg</a:t>
            </a:r>
            <a:r>
              <a:rPr lang="en-US" b="1" dirty="0" smtClean="0">
                <a:solidFill>
                  <a:prstClr val="whit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</a:p>
          <a:p>
            <a:pPr defTabSz="457200"/>
            <a:endParaRPr lang="en-US" b="1" dirty="0">
              <a:solidFill>
                <a:prstClr val="white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defTabSz="457200"/>
            <a:r>
              <a:rPr lang="en-US" dirty="0">
                <a:solidFill>
                  <a:prstClr val="whit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dirty="0" smtClean="0">
                <a:solidFill>
                  <a:prstClr val="whit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ส่วนประกอบ</a:t>
            </a:r>
            <a:r>
              <a:rPr lang="th-TH" dirty="0">
                <a:solidFill>
                  <a:prstClr val="whit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พื้นฐานของโครงสร้างองค์การมี 5 ส่วนที่สำคัญ </a:t>
            </a:r>
            <a:r>
              <a:rPr lang="th-TH" dirty="0" smtClean="0">
                <a:solidFill>
                  <a:prstClr val="whit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คือ</a:t>
            </a:r>
          </a:p>
          <a:p>
            <a:pPr defTabSz="457200"/>
            <a:endParaRPr lang="en-US" dirty="0" smtClean="0">
              <a:solidFill>
                <a:prstClr val="white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defTabSz="457200"/>
            <a:r>
              <a:rPr lang="en-US" sz="2600" dirty="0" smtClean="0">
                <a:solidFill>
                  <a:prstClr val="whit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2.3.1 </a:t>
            </a:r>
            <a:r>
              <a:rPr lang="th-TH" sz="2600" dirty="0" smtClean="0">
                <a:solidFill>
                  <a:prstClr val="whit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ฝ่ายกลยุทธ์ </a:t>
            </a:r>
            <a:r>
              <a:rPr lang="en-US" sz="2600" dirty="0" smtClean="0">
                <a:solidFill>
                  <a:prstClr val="whit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(strategic apex)</a:t>
            </a:r>
            <a:r>
              <a:rPr lang="th-TH" sz="2600" dirty="0" smtClean="0">
                <a:solidFill>
                  <a:prstClr val="whit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คือ ผู้บริหารระดับสูงซึ่งทำหน้าที่รับผิดชอบทั้งหมดขององค์การ</a:t>
            </a:r>
          </a:p>
          <a:p>
            <a:pPr defTabSz="457200"/>
            <a:r>
              <a:rPr lang="en-US" sz="2600" dirty="0" smtClean="0">
                <a:solidFill>
                  <a:prstClr val="whit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2.3.2 </a:t>
            </a:r>
            <a:r>
              <a:rPr lang="th-TH" sz="2600" dirty="0" smtClean="0">
                <a:solidFill>
                  <a:prstClr val="whit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ฝ่ายปฏิบัติการหลัก </a:t>
            </a:r>
            <a:r>
              <a:rPr lang="en-US" sz="2600" dirty="0" smtClean="0">
                <a:solidFill>
                  <a:prstClr val="whit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(operating core)</a:t>
            </a:r>
            <a:r>
              <a:rPr lang="th-TH" sz="2600" dirty="0" smtClean="0">
                <a:solidFill>
                  <a:prstClr val="whit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คือ ผู้ปฏิบัติงานที่เกี่ยวข้องกับการผลิตสินค้าและบริการ	โดยตรง</a:t>
            </a:r>
          </a:p>
          <a:p>
            <a:pPr defTabSz="457200"/>
            <a:r>
              <a:rPr lang="en-US" sz="2600" dirty="0" smtClean="0">
                <a:solidFill>
                  <a:prstClr val="whit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2.3.3 </a:t>
            </a:r>
            <a:r>
              <a:rPr lang="th-TH" sz="2600" dirty="0" smtClean="0">
                <a:solidFill>
                  <a:prstClr val="whit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ฝ่ายผู้บริหารระดับกลาง </a:t>
            </a:r>
            <a:r>
              <a:rPr lang="en-US" sz="2600" dirty="0" smtClean="0">
                <a:solidFill>
                  <a:prstClr val="whit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(middle line) </a:t>
            </a:r>
            <a:r>
              <a:rPr lang="th-TH" sz="2600" dirty="0" smtClean="0">
                <a:solidFill>
                  <a:prstClr val="whit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คือ กลุ่มบุคคลที่เชื่อมโยงระหว่างผู้บริหารระดับสูงกับ	ส่วนปฏิบัติการหลัก</a:t>
            </a:r>
          </a:p>
          <a:p>
            <a:pPr defTabSz="457200"/>
            <a:r>
              <a:rPr lang="en-US" sz="2600" dirty="0" smtClean="0">
                <a:solidFill>
                  <a:prstClr val="whit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2.3.4 </a:t>
            </a:r>
            <a:r>
              <a:rPr lang="th-TH" sz="2600" dirty="0" smtClean="0">
                <a:solidFill>
                  <a:prstClr val="whit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ฝ่ายวิชาการ </a:t>
            </a:r>
            <a:r>
              <a:rPr lang="en-US" sz="2600" dirty="0" smtClean="0">
                <a:solidFill>
                  <a:prstClr val="whit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(techno structure)</a:t>
            </a:r>
            <a:r>
              <a:rPr lang="th-TH" sz="2600" dirty="0" smtClean="0">
                <a:solidFill>
                  <a:prstClr val="whit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คือ นักวิเคราะห์ที่ทำหน้าที่ในการกำหนดมาตรฐานเทคนิค	การทำงานขององค์การ การวางแผนและการควบคุมการทำงาน</a:t>
            </a:r>
          </a:p>
          <a:p>
            <a:pPr defTabSz="457200"/>
            <a:r>
              <a:rPr lang="en-US" sz="2600" dirty="0" smtClean="0">
                <a:solidFill>
                  <a:prstClr val="whit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2.3.5 </a:t>
            </a:r>
            <a:r>
              <a:rPr lang="th-TH" sz="2600" dirty="0" smtClean="0">
                <a:solidFill>
                  <a:prstClr val="whit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ฝ่ายงานสนับสนุน </a:t>
            </a:r>
            <a:r>
              <a:rPr lang="en-US" sz="2600" dirty="0" smtClean="0">
                <a:solidFill>
                  <a:prstClr val="whit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(support staff) </a:t>
            </a:r>
            <a:r>
              <a:rPr lang="th-TH" sz="2600" dirty="0" smtClean="0">
                <a:solidFill>
                  <a:prstClr val="whit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คือ ผู้ที่ทำหน้าที่สนับสนุนทางอ้อมในการบริการต่างแก่	องค์การ</a:t>
            </a:r>
            <a:endParaRPr lang="th-TH" sz="2600" dirty="0">
              <a:solidFill>
                <a:prstClr val="white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49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1974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23528" y="1412776"/>
            <a:ext cx="8229600" cy="4896544"/>
          </a:xfrm>
        </p:spPr>
        <p:txBody>
          <a:bodyPr>
            <a:normAutofit/>
          </a:bodyPr>
          <a:lstStyle/>
          <a:p>
            <a:pPr marL="109728" indent="0" algn="ctr">
              <a:buNone/>
            </a:pPr>
            <a:r>
              <a:rPr lang="th-TH" sz="4400" b="1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ทฤษฎี</a:t>
            </a:r>
            <a:r>
              <a:rPr lang="th-TH" sz="44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องค์การ </a:t>
            </a:r>
            <a:r>
              <a:rPr lang="en-US" sz="44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(Organization Theory</a:t>
            </a:r>
            <a:r>
              <a:rPr lang="en-US" sz="4400" b="1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)</a:t>
            </a:r>
          </a:p>
          <a:p>
            <a:pPr marL="109728" indent="0" algn="ctr">
              <a:buNone/>
            </a:pPr>
            <a:endParaRPr lang="th-TH" sz="1800" b="1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marL="109728" indent="0" algn="ctr">
              <a:buNone/>
            </a:pPr>
            <a:r>
              <a:rPr lang="th-TH" sz="3600" dirty="0">
                <a:latin typeface="TH Niramit AS" panose="02000506000000020004" pitchFamily="2" charset="-34"/>
                <a:cs typeface="TH Niramit AS" panose="02000506000000020004" pitchFamily="2" charset="-34"/>
              </a:rPr>
              <a:t>	</a:t>
            </a:r>
            <a:r>
              <a:rPr lang="th-TH" sz="3600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ข้อสรุป</a:t>
            </a:r>
            <a:r>
              <a:rPr lang="th-TH" sz="36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หรือแนวคิดที่เป็นที่ยอมรับ</a:t>
            </a:r>
            <a:r>
              <a:rPr lang="th-TH" sz="3600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โดยทั่วไป</a:t>
            </a:r>
          </a:p>
          <a:p>
            <a:pPr marL="109728" indent="0" algn="ctr">
              <a:buNone/>
            </a:pPr>
            <a:r>
              <a:rPr lang="th-TH" sz="3600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ใน</a:t>
            </a:r>
            <a:r>
              <a:rPr lang="th-TH" sz="3600" dirty="0">
                <a:latin typeface="TH Niramit AS" panose="02000506000000020004" pitchFamily="2" charset="-34"/>
                <a:cs typeface="TH Niramit AS" panose="02000506000000020004" pitchFamily="2" charset="-34"/>
              </a:rPr>
              <a:t>เรื่อง</a:t>
            </a:r>
            <a:r>
              <a:rPr lang="th-TH" sz="3600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ต่างๆ เกี่ยวกับ</a:t>
            </a:r>
            <a:r>
              <a:rPr lang="th-TH" sz="3600" dirty="0">
                <a:latin typeface="TH Niramit AS" panose="02000506000000020004" pitchFamily="2" charset="-34"/>
                <a:cs typeface="TH Niramit AS" panose="02000506000000020004" pitchFamily="2" charset="-34"/>
              </a:rPr>
              <a:t>โครงสร้าง กระบวนวิธีการปฏิบัติงาน อำนาจหน้าที่ </a:t>
            </a:r>
            <a:r>
              <a:rPr lang="th-TH" sz="3600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  พฤติกรรม</a:t>
            </a:r>
            <a:r>
              <a:rPr lang="th-TH" sz="36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ระหว่างบุคคล และกลุ่ม</a:t>
            </a:r>
            <a:r>
              <a:rPr lang="th-TH" sz="3600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ต่างๆ       ใน</a:t>
            </a:r>
            <a:r>
              <a:rPr lang="th-TH" sz="36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องค์การอย่างเป็นระบบ  </a:t>
            </a:r>
            <a:r>
              <a:rPr lang="th-TH" sz="3600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  รวมถึงกิจกรรม</a:t>
            </a:r>
          </a:p>
          <a:p>
            <a:pPr marL="109728" indent="0" algn="ctr">
              <a:buNone/>
            </a:pPr>
            <a:r>
              <a:rPr lang="th-TH" sz="3600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และ</a:t>
            </a:r>
            <a:r>
              <a:rPr lang="th-TH" sz="36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ความสัมพันธ์ระหว่างองค์ประกอบต่างๆในองค์การ</a:t>
            </a:r>
          </a:p>
          <a:p>
            <a:pPr marL="109728" indent="0">
              <a:buNone/>
            </a:pPr>
            <a:endParaRPr lang="th-TH" sz="3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C7509-8D30-463E-8391-C0A85F076F88}" type="slidenum">
              <a:rPr lang="th-TH" smtClean="0">
                <a:solidFill>
                  <a:prstClr val="black"/>
                </a:solidFill>
              </a:rPr>
              <a:pPr/>
              <a:t>5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7648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955693" y="332656"/>
            <a:ext cx="7210396" cy="1103217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th-TH" sz="4800" b="1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ทฤษฎีองค์การหลังยุค</a:t>
            </a:r>
            <a:r>
              <a:rPr lang="th-TH" sz="4800" b="1" dirty="0" smtClean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สมัยใหม่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th-TH" sz="2800" dirty="0" smtClean="0">
                <a:solidFill>
                  <a:srgbClr val="000000"/>
                </a:solidFill>
                <a:latin typeface="Comic Sans MS" panose="030F0702030302020204" pitchFamily="66" charset="0"/>
                <a:cs typeface="TH SarabunPSK" panose="020B0500040200020003" pitchFamily="34" charset="-34"/>
              </a:rPr>
              <a:t>(</a:t>
            </a:r>
            <a:r>
              <a:rPr lang="en-US" sz="2800" dirty="0" smtClean="0">
                <a:solidFill>
                  <a:srgbClr val="000000"/>
                </a:solidFill>
                <a:latin typeface="Comic Sans MS" panose="030F0702030302020204" pitchFamily="66" charset="0"/>
                <a:cs typeface="TH SarabunPSK" panose="020B0500040200020003" pitchFamily="34" charset="-34"/>
              </a:rPr>
              <a:t>Post Modern Theory)</a:t>
            </a:r>
            <a:endParaRPr lang="en-US" sz="2800" dirty="0">
              <a:solidFill>
                <a:srgbClr val="000000"/>
              </a:solidFill>
              <a:latin typeface="Comic Sans MS" panose="030F0702030302020204" pitchFamily="66" charset="0"/>
              <a:cs typeface="TH SarabunPSK" panose="020B0500040200020003" pitchFamily="34" charset="-34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23528" y="1628800"/>
            <a:ext cx="799288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3200" dirty="0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องค์การจะมีสภาวะที่สลับซับซ้อนไม่สามารถทำนายคาดการณ์ล่วงหน้าได้ ทำให้ไม่หาถึงความสัมพันธ์เชิงเหตุและผล</a:t>
            </a:r>
          </a:p>
          <a:p>
            <a:pPr algn="ctr"/>
            <a:r>
              <a:rPr lang="th-TH" sz="3200" dirty="0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</a:t>
            </a:r>
            <a:r>
              <a:rPr lang="th-TH" sz="320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พัฒนาเพิ่มขึ้นอย่างรวดเร็วของเทคโนโลยี</a:t>
            </a:r>
            <a:r>
              <a:rPr lang="th-TH" sz="3200" dirty="0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สารสนเทศ (</a:t>
            </a:r>
            <a:r>
              <a:rPr lang="en-US" sz="3200" dirty="0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information technology</a:t>
            </a:r>
            <a:r>
              <a:rPr lang="th-TH" sz="3200" dirty="0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 </a:t>
            </a:r>
            <a:r>
              <a:rPr lang="th-TH" sz="320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ที่สามารถนำมาเป็นเครื่องมือและข้อมูลในการปฏิบัติงานและพัฒนา</a:t>
            </a:r>
            <a:r>
              <a:rPr lang="th-TH" sz="3200" dirty="0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องค์การ โครงสร้างองค์การ และตัวพนักงานต้องมีการปรับตัว ให้เข้ากับสิ่งแวดล้อมใหม่ๆที่เปลี่ยนแปลง</a:t>
            </a:r>
            <a:endParaRPr lang="th-TH" sz="3200" dirty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C7509-8D30-463E-8391-C0A85F076F88}" type="slidenum">
              <a:rPr lang="th-TH" smtClean="0">
                <a:solidFill>
                  <a:prstClr val="black"/>
                </a:solidFill>
              </a:rPr>
              <a:pPr/>
              <a:t>50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2389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179512" y="116632"/>
            <a:ext cx="8496944" cy="65527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1.  </a:t>
            </a:r>
            <a:r>
              <a:rPr lang="th-TH" sz="2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แนวคิดของเบอร์กิสต์  </a:t>
            </a:r>
            <a:r>
              <a:rPr lang="en-US" sz="2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en-US" sz="2800" b="1" dirty="0" err="1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bergquist</a:t>
            </a:r>
            <a:r>
              <a:rPr lang="en-US" sz="2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</a:p>
          <a:p>
            <a:pPr marL="0" indent="0">
              <a:buNone/>
            </a:pPr>
            <a:r>
              <a:rPr lang="en-US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- </a:t>
            </a:r>
            <a:r>
              <a:rPr 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แนวคิด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ว่าทุกสิ่งทุกอย่าง</a:t>
            </a:r>
            <a:r>
              <a:rPr 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จะมี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การเคลื่อนไหวอยู่ตลอดเวลา โดยเฉพาะองค์ความรู้ของมนุษย์เป็นสิ่งที่ไม่มีรูปแบบ ไม่หยุดนิ่ง มีการเปลี่ยนแปลงตลอดเวลา </a:t>
            </a:r>
          </a:p>
          <a:p>
            <a:pPr marL="0" indent="0">
              <a:buNone/>
            </a:pPr>
            <a:r>
              <a:rPr lang="en-US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- </a:t>
            </a:r>
            <a:r>
              <a:rPr 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โลก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จะเป็นแบบไร้พรมแดนด้วยเครือข่ายของการสื่อสาร ทำให้มนุษย์รู้จักและเป็นอันหนึ่งอันเดียวกัน  ขณะเดียวกันก็แบ่งแยกเป็นส่วนๆในทางสังคม </a:t>
            </a:r>
            <a:r>
              <a:rPr 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จึงทำให้เกิดความ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วุ่นวายและความขัดแย้ง</a:t>
            </a:r>
          </a:p>
          <a:p>
            <a:pPr marL="0" indent="0">
              <a:buNone/>
            </a:pPr>
            <a:r>
              <a:rPr lang="en-US" sz="2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2.</a:t>
            </a:r>
            <a:r>
              <a:rPr lang="th-TH" sz="2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แนวคิดของแฮมเมอร์ และแชมพี </a:t>
            </a:r>
            <a:r>
              <a:rPr lang="en-US" sz="2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(hammer &amp; </a:t>
            </a:r>
            <a:r>
              <a:rPr lang="en-US" sz="2800" b="1" dirty="0" err="1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champy</a:t>
            </a:r>
            <a:r>
              <a:rPr lang="en-US" sz="2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endParaRPr lang="th-TH" sz="2800" b="1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ผู้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มีแนวคิดกับการ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Re-Engineering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กล่าวคือวงการธุรกิจในอเมริกา กำลังตกอยู่ในภาวะวิกฤตที่ต้องแสวงหาวิธีการใหม่ ที่พลิกฟื้นสถานการณ์โดยเร็วที่สุด ซึ่งมีพลังผลักดัน 3 </a:t>
            </a:r>
            <a:r>
              <a:rPr 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ประการ คือ  (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1) ลูกค้า (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Customer) </a:t>
            </a:r>
            <a:r>
              <a:rPr lang="en-US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2)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การแข่งขัน (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Competitions)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และ (3) การเปลี่ยนแปลง (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Change)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ทำ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ให้มีการเปลี่ยนแปลงแบบถอนรากถอนโคนในหมู่นักบริหารปัจจุบัน ตลอดจนได้มีการเปลี่ยนกรอบเค้าโครงของความคิด (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Paradigm )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จากที่เคยเฉื่อยชา ต้องเคลื่อนไหวไม่หยุดนิ่งทันต่อการเปลี่ยนแปลงของสังคมและโลกในยุคโลกาภิวัฒน์ </a:t>
            </a:r>
            <a:r>
              <a:rPr 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(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Globalization </a:t>
            </a:r>
            <a:r>
              <a:rPr lang="en-US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) </a:t>
            </a:r>
            <a:r>
              <a:rPr 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โดยเขียนไว้ในหนังสือชื่อ </a:t>
            </a:r>
            <a:r>
              <a:rPr lang="en-US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“</a:t>
            </a:r>
            <a:r>
              <a:rPr 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การรื้อปรับระบบ</a:t>
            </a:r>
            <a:r>
              <a:rPr lang="en-US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”</a:t>
            </a:r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C7509-8D30-463E-8391-C0A85F076F88}" type="slidenum">
              <a:rPr lang="th-TH" smtClean="0">
                <a:solidFill>
                  <a:prstClr val="black"/>
                </a:solidFill>
              </a:rPr>
              <a:pPr/>
              <a:t>51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2123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5"/>
          <p:cNvSpPr txBox="1">
            <a:spLocks noChangeArrowheads="1"/>
          </p:cNvSpPr>
          <p:nvPr/>
        </p:nvSpPr>
        <p:spPr bwMode="auto">
          <a:xfrm>
            <a:off x="98425" y="234950"/>
            <a:ext cx="8893175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90000"/>
              </a:lnSpc>
            </a:pPr>
            <a:r>
              <a:rPr lang="th-TH" sz="5400" b="1" dirty="0">
                <a:solidFill>
                  <a:schemeClr val="bg1"/>
                </a:solidFill>
                <a:latin typeface="Freesia News" pitchFamily="34" charset="-34"/>
              </a:rPr>
              <a:t>การปรับรื้อระบบ </a:t>
            </a:r>
            <a:r>
              <a:rPr lang="en-US" sz="3600" dirty="0">
                <a:solidFill>
                  <a:schemeClr val="bg1"/>
                </a:solidFill>
                <a:latin typeface="Comic Sans MS" pitchFamily="66" charset="0"/>
              </a:rPr>
              <a:t>(reengineering)</a:t>
            </a:r>
            <a:r>
              <a:rPr lang="en-US" dirty="0">
                <a:solidFill>
                  <a:schemeClr val="bg1"/>
                </a:solidFill>
              </a:rPr>
              <a:t> </a:t>
            </a:r>
            <a:endParaRPr lang="th-TH" dirty="0">
              <a:solidFill>
                <a:schemeClr val="bg1"/>
              </a:solidFill>
            </a:endParaRPr>
          </a:p>
        </p:txBody>
      </p:sp>
      <p:pic>
        <p:nvPicPr>
          <p:cNvPr id="2048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89200" y="1419225"/>
            <a:ext cx="1397000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1419225"/>
            <a:ext cx="1428750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5" name="Rectangle 7"/>
          <p:cNvSpPr>
            <a:spLocks noChangeArrowheads="1"/>
          </p:cNvSpPr>
          <p:nvPr/>
        </p:nvSpPr>
        <p:spPr bwMode="auto">
          <a:xfrm>
            <a:off x="2212138" y="3861048"/>
            <a:ext cx="6406400" cy="2262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507840" bIns="0" anchor="ctr">
            <a:spAutoFit/>
          </a:bodyPr>
          <a:lstStyle/>
          <a:p>
            <a:pPr>
              <a:buFontTx/>
              <a:buChar char="•"/>
            </a:pPr>
            <a:r>
              <a:rPr lang="th-TH" altLang="zh-CN" sz="36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การคิดใหม่ </a:t>
            </a:r>
            <a:endParaRPr lang="en-US" altLang="zh-CN" sz="3600" b="1" i="1" dirty="0">
              <a:solidFill>
                <a:srgbClr val="0000CC"/>
              </a:solidFill>
              <a:latin typeface="TH SarabunPSK" panose="020B0500040200020003" pitchFamily="34" charset="-34"/>
              <a:ea typeface="SimSun" pitchFamily="2" charset="-122"/>
              <a:cs typeface="TH SarabunPSK" panose="020B0500040200020003" pitchFamily="34" charset="-34"/>
            </a:endParaRPr>
          </a:p>
          <a:p>
            <a:pPr>
              <a:buFontTx/>
              <a:buChar char="•"/>
            </a:pPr>
            <a:r>
              <a:rPr lang="th-TH" altLang="zh-CN" sz="36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การออกแบบใหม่อย่างถอนรากถอนโคน</a:t>
            </a:r>
            <a:endParaRPr lang="en-US" altLang="zh-CN" sz="3600" b="1" i="1" dirty="0">
              <a:solidFill>
                <a:srgbClr val="0000CC"/>
              </a:solidFill>
              <a:latin typeface="TH SarabunPSK" panose="020B0500040200020003" pitchFamily="34" charset="-34"/>
              <a:ea typeface="SimSun" pitchFamily="2" charset="-122"/>
              <a:cs typeface="TH SarabunPSK" panose="020B0500040200020003" pitchFamily="34" charset="-34"/>
            </a:endParaRPr>
          </a:p>
          <a:p>
            <a:pPr>
              <a:buFontTx/>
              <a:buChar char="•"/>
            </a:pPr>
            <a:r>
              <a:rPr lang="th-TH" altLang="zh-CN" sz="36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เพื่อทำให้เกิดการปรับปรุงการปฏิบัติงาน</a:t>
            </a:r>
            <a:endParaRPr lang="en-US" altLang="zh-CN" sz="3600" b="1" i="1" dirty="0">
              <a:solidFill>
                <a:srgbClr val="0000CC"/>
              </a:solidFill>
              <a:latin typeface="TH SarabunPSK" panose="020B0500040200020003" pitchFamily="34" charset="-34"/>
              <a:ea typeface="SimSun" pitchFamily="2" charset="-122"/>
              <a:cs typeface="TH SarabunPSK" panose="020B0500040200020003" pitchFamily="34" charset="-34"/>
            </a:endParaRPr>
          </a:p>
          <a:p>
            <a:pPr>
              <a:buFontTx/>
              <a:buChar char="•"/>
            </a:pPr>
            <a:r>
              <a:rPr lang="th-TH" altLang="zh-CN" sz="36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ราคา คุณภาพ การบริการ และความรวดเร็ว </a:t>
            </a:r>
            <a:endParaRPr lang="en-US" altLang="zh-CN" sz="3600" b="1" dirty="0">
              <a:solidFill>
                <a:srgbClr val="0000CC"/>
              </a:solidFill>
              <a:latin typeface="TH SarabunPSK" panose="020B0500040200020003" pitchFamily="34" charset="-34"/>
              <a:ea typeface="SimSun" pitchFamily="2" charset="-122"/>
              <a:cs typeface="TH SarabunPSK" panose="020B0500040200020003" pitchFamily="34" charset="-34"/>
            </a:endParaRPr>
          </a:p>
        </p:txBody>
      </p:sp>
      <p:sp>
        <p:nvSpPr>
          <p:cNvPr id="20486" name="Rectangle 8"/>
          <p:cNvSpPr>
            <a:spLocks noChangeArrowheads="1"/>
          </p:cNvSpPr>
          <p:nvPr/>
        </p:nvSpPr>
        <p:spPr bwMode="auto">
          <a:xfrm>
            <a:off x="133350" y="1828800"/>
            <a:ext cx="21526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en-US" sz="2000">
                <a:solidFill>
                  <a:srgbClr val="FF00FF"/>
                </a:solidFill>
                <a:latin typeface="Comic Sans MS" pitchFamily="66" charset="0"/>
              </a:rPr>
              <a:t>Michael Hammer</a:t>
            </a:r>
            <a:endParaRPr lang="th-TH" sz="2000">
              <a:solidFill>
                <a:srgbClr val="FF00FF"/>
              </a:solidFill>
              <a:latin typeface="Comic Sans MS" pitchFamily="66" charset="0"/>
            </a:endParaRPr>
          </a:p>
        </p:txBody>
      </p:sp>
      <p:sp>
        <p:nvSpPr>
          <p:cNvPr id="20487" name="Rectangle 9"/>
          <p:cNvSpPr>
            <a:spLocks noChangeArrowheads="1"/>
          </p:cNvSpPr>
          <p:nvPr/>
        </p:nvSpPr>
        <p:spPr bwMode="auto">
          <a:xfrm>
            <a:off x="6705600" y="1905000"/>
            <a:ext cx="19129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00FF"/>
                </a:solidFill>
                <a:latin typeface="Comic Sans MS" pitchFamily="66" charset="0"/>
              </a:rPr>
              <a:t>James Champy</a:t>
            </a:r>
            <a:endParaRPr lang="th-TH" sz="2000">
              <a:solidFill>
                <a:srgbClr val="FF00FF"/>
              </a:solidFill>
              <a:latin typeface="Comic Sans MS" pitchFamily="66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C7509-8D30-463E-8391-C0A85F076F88}" type="slidenum">
              <a:rPr lang="th-TH" smtClean="0">
                <a:solidFill>
                  <a:prstClr val="black"/>
                </a:solidFill>
              </a:rPr>
              <a:pPr/>
              <a:t>52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914590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5"/>
          <p:cNvSpPr txBox="1">
            <a:spLocks noChangeArrowheads="1"/>
          </p:cNvSpPr>
          <p:nvPr/>
        </p:nvSpPr>
        <p:spPr bwMode="auto">
          <a:xfrm>
            <a:off x="98425" y="234950"/>
            <a:ext cx="8893175" cy="861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90000"/>
              </a:lnSpc>
            </a:pPr>
            <a:r>
              <a:rPr lang="th-TH" sz="5400" b="1" dirty="0">
                <a:latin typeface="Freesia News" pitchFamily="34" charset="-34"/>
              </a:rPr>
              <a:t>การปรับรื้อระบบ </a:t>
            </a:r>
            <a:r>
              <a:rPr lang="en-US" sz="3600" dirty="0">
                <a:latin typeface="Comic Sans MS" pitchFamily="66" charset="0"/>
              </a:rPr>
              <a:t>(reengineering)</a:t>
            </a:r>
            <a:r>
              <a:rPr lang="en-US" dirty="0"/>
              <a:t> </a:t>
            </a:r>
            <a:endParaRPr lang="th-TH" dirty="0"/>
          </a:p>
        </p:txBody>
      </p:sp>
      <p:sp>
        <p:nvSpPr>
          <p:cNvPr id="22531" name="Rectangle 4"/>
          <p:cNvSpPr>
            <a:spLocks noChangeArrowheads="1"/>
          </p:cNvSpPr>
          <p:nvPr/>
        </p:nvSpPr>
        <p:spPr bwMode="auto">
          <a:xfrm>
            <a:off x="1331640" y="1235400"/>
            <a:ext cx="6745757" cy="408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lnSpc>
                <a:spcPct val="90000"/>
              </a:lnSpc>
            </a:pPr>
            <a:r>
              <a:rPr lang="th-TH" sz="3600" b="1" dirty="0">
                <a:solidFill>
                  <a:srgbClr val="FF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ดร.รุ่ง แก้วแดง</a:t>
            </a:r>
            <a:r>
              <a:rPr lang="th-TH" sz="36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endParaRPr lang="en-US" sz="3600" b="1" dirty="0">
              <a:solidFill>
                <a:srgbClr val="0000CC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>
              <a:lnSpc>
                <a:spcPct val="90000"/>
              </a:lnSpc>
              <a:buFontTx/>
              <a:buChar char="•"/>
            </a:pPr>
            <a:r>
              <a:rPr lang="th-TH" sz="36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การพิจารณาทบทวน </a:t>
            </a:r>
            <a:r>
              <a:rPr lang="en-US" sz="36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(rethinking) </a:t>
            </a:r>
          </a:p>
          <a:p>
            <a:pPr>
              <a:lnSpc>
                <a:spcPct val="90000"/>
              </a:lnSpc>
              <a:buFontTx/>
              <a:buChar char="•"/>
            </a:pPr>
            <a:r>
              <a:rPr lang="th-TH" sz="36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การออกแบบใหม่ </a:t>
            </a:r>
            <a:r>
              <a:rPr lang="en-US" sz="36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(redesign) </a:t>
            </a:r>
          </a:p>
          <a:p>
            <a:pPr>
              <a:lnSpc>
                <a:spcPct val="90000"/>
              </a:lnSpc>
              <a:buFontTx/>
              <a:buChar char="•"/>
            </a:pPr>
            <a:r>
              <a:rPr lang="th-TH" sz="36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เริ่มตั้งแต่การกำหนดวิสัยทัศน์ของหน่วยงาน </a:t>
            </a:r>
            <a:endParaRPr lang="en-US" sz="3600" b="1" dirty="0">
              <a:solidFill>
                <a:srgbClr val="0000CC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>
              <a:lnSpc>
                <a:spcPct val="90000"/>
              </a:lnSpc>
              <a:buFontTx/>
              <a:buChar char="•"/>
            </a:pPr>
            <a:r>
              <a:rPr lang="th-TH" sz="36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งานบางอย่างอาจใช้วิธีจ้างเอกชนทำ</a:t>
            </a:r>
            <a:endParaRPr lang="en-US" sz="3600" b="1" dirty="0">
              <a:solidFill>
                <a:srgbClr val="0000CC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>
              <a:lnSpc>
                <a:spcPct val="90000"/>
              </a:lnSpc>
              <a:buFontTx/>
              <a:buChar char="•"/>
            </a:pPr>
            <a:r>
              <a:rPr lang="th-TH" sz="36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ลดขั้นตอนให้สั้นลง/ให้บริการเบ็ดเสร็จ ณ จุดเดียว </a:t>
            </a:r>
            <a:endParaRPr lang="en-US" sz="3600" b="1" dirty="0">
              <a:solidFill>
                <a:srgbClr val="0000CC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>
              <a:lnSpc>
                <a:spcPct val="90000"/>
              </a:lnSpc>
              <a:buFontTx/>
              <a:buChar char="•"/>
            </a:pPr>
            <a:r>
              <a:rPr lang="th-TH" sz="36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มีการเลือกใช้เทคโนโลยีสารสนเทศ</a:t>
            </a:r>
          </a:p>
          <a:p>
            <a:pPr>
              <a:lnSpc>
                <a:spcPct val="90000"/>
              </a:lnSpc>
              <a:buFontTx/>
              <a:buChar char="•"/>
            </a:pPr>
            <a:r>
              <a:rPr lang="th-TH" sz="36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กำหนดตัวชี้วัดผลการปฏิบัติงานให้ชัดเจน </a:t>
            </a:r>
          </a:p>
        </p:txBody>
      </p:sp>
      <p:pic>
        <p:nvPicPr>
          <p:cNvPr id="22532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93000" y="914400"/>
            <a:ext cx="15748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C7509-8D30-463E-8391-C0A85F076F88}" type="slidenum">
              <a:rPr lang="th-TH" smtClean="0">
                <a:solidFill>
                  <a:prstClr val="black"/>
                </a:solidFill>
              </a:rPr>
              <a:pPr/>
              <a:t>53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208215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3" name="Text Box 5"/>
          <p:cNvSpPr txBox="1">
            <a:spLocks noChangeArrowheads="1"/>
          </p:cNvSpPr>
          <p:nvPr/>
        </p:nvSpPr>
        <p:spPr bwMode="auto">
          <a:xfrm>
            <a:off x="0" y="186920"/>
            <a:ext cx="8893175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lnSpc>
                <a:spcPct val="90000"/>
              </a:lnSpc>
              <a:defRPr/>
            </a:pPr>
            <a:r>
              <a:rPr lang="th-TH" sz="5400" b="1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eesia News" pitchFamily="34" charset="-34"/>
              </a:rPr>
              <a:t>เทคนิคการพัฒนาองค์กร</a:t>
            </a:r>
            <a:endParaRPr lang="th-TH" sz="4800" b="1">
              <a:solidFill>
                <a:srgbClr val="FF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9459" name="Rectangle 6"/>
          <p:cNvSpPr>
            <a:spLocks noChangeArrowheads="1"/>
          </p:cNvSpPr>
          <p:nvPr/>
        </p:nvSpPr>
        <p:spPr bwMode="auto">
          <a:xfrm>
            <a:off x="911943" y="1050141"/>
            <a:ext cx="7279557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การปรับรื้อระบบ </a:t>
            </a:r>
            <a:r>
              <a:rPr lang="en-US" dirty="0">
                <a:latin typeface="Comic Sans MS" panose="030F0702030302020204" pitchFamily="66" charset="0"/>
                <a:cs typeface="TH SarabunPSK" panose="020B0500040200020003" pitchFamily="34" charset="-34"/>
              </a:rPr>
              <a:t>(reengineering)</a:t>
            </a:r>
            <a:r>
              <a:rPr lang="en-US" b="1" dirty="0">
                <a:latin typeface="Comic Sans MS" panose="030F0702030302020204" pitchFamily="66" charset="0"/>
                <a:cs typeface="TH SarabunPSK" panose="020B0500040200020003" pitchFamily="34" charset="-34"/>
              </a:rPr>
              <a:t> </a:t>
            </a:r>
          </a:p>
          <a:p>
            <a:pPr>
              <a:buFont typeface="Wingdings" pitchFamily="2" charset="2"/>
              <a:buChar char="§"/>
            </a:pPr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การคิดใหม่ </a:t>
            </a:r>
            <a:r>
              <a:rPr lang="en-US" dirty="0">
                <a:latin typeface="Comic Sans MS" panose="030F0702030302020204" pitchFamily="66" charset="0"/>
                <a:cs typeface="TH SarabunPSK" panose="020B0500040200020003" pitchFamily="34" charset="-34"/>
              </a:rPr>
              <a:t>(rethinking)</a:t>
            </a:r>
            <a:r>
              <a:rPr lang="en-US" b="1" dirty="0">
                <a:latin typeface="Comic Sans MS" panose="030F0702030302020204" pitchFamily="66" charset="0"/>
                <a:cs typeface="TH SarabunPSK" panose="020B0500040200020003" pitchFamily="34" charset="-34"/>
              </a:rPr>
              <a:t> </a:t>
            </a:r>
          </a:p>
          <a:p>
            <a:pPr>
              <a:buFont typeface="Wingdings" pitchFamily="2" charset="2"/>
              <a:buChar char="§"/>
            </a:pPr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การออกแบบใหม่ </a:t>
            </a:r>
            <a:r>
              <a:rPr lang="en-US" dirty="0">
                <a:latin typeface="Comic Sans MS" panose="030F0702030302020204" pitchFamily="66" charset="0"/>
                <a:cs typeface="TH SarabunPSK" panose="020B0500040200020003" pitchFamily="34" charset="-34"/>
              </a:rPr>
              <a:t>(redesign) </a:t>
            </a:r>
          </a:p>
          <a:p>
            <a:pPr>
              <a:buFont typeface="Wingdings" pitchFamily="2" charset="2"/>
              <a:buChar char="§"/>
            </a:pPr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การปรับโครงสร้างองค์กรใหม่ </a:t>
            </a:r>
            <a:r>
              <a:rPr lang="en-US" dirty="0">
                <a:latin typeface="Comic Sans MS" panose="030F0702030302020204" pitchFamily="66" charset="0"/>
                <a:cs typeface="TH SarabunPSK" panose="020B0500040200020003" pitchFamily="34" charset="-34"/>
              </a:rPr>
              <a:t>(reorganization)</a:t>
            </a:r>
            <a:r>
              <a:rPr lang="en-US" b="1" dirty="0">
                <a:latin typeface="Comic Sans MS" panose="030F0702030302020204" pitchFamily="66" charset="0"/>
                <a:cs typeface="TH SarabunPSK" panose="020B0500040200020003" pitchFamily="34" charset="-34"/>
              </a:rPr>
              <a:t>  </a:t>
            </a:r>
          </a:p>
          <a:p>
            <a:pPr>
              <a:buFont typeface="Wingdings" pitchFamily="2" charset="2"/>
              <a:buChar char="§"/>
            </a:pPr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การเทียบเคียงมาตรฐาน </a:t>
            </a:r>
            <a:r>
              <a:rPr lang="th-TH" dirty="0">
                <a:latin typeface="Comic Sans MS" panose="030F0702030302020204" pitchFamily="66" charset="0"/>
                <a:cs typeface="TH SarabunPSK" panose="020B0500040200020003" pitchFamily="34" charset="-34"/>
              </a:rPr>
              <a:t>(</a:t>
            </a:r>
            <a:r>
              <a:rPr lang="en-US" dirty="0">
                <a:latin typeface="Comic Sans MS" panose="030F0702030302020204" pitchFamily="66" charset="0"/>
                <a:cs typeface="TH SarabunPSK" panose="020B0500040200020003" pitchFamily="34" charset="-34"/>
              </a:rPr>
              <a:t>benchmarking</a:t>
            </a:r>
            <a:r>
              <a:rPr lang="th-TH" dirty="0">
                <a:latin typeface="Comic Sans MS" panose="030F0702030302020204" pitchFamily="66" charset="0"/>
                <a:cs typeface="TH SarabunPSK" panose="020B0500040200020003" pitchFamily="34" charset="-34"/>
              </a:rPr>
              <a:t>)</a:t>
            </a:r>
            <a:r>
              <a:rPr lang="th-TH" b="1" dirty="0">
                <a:latin typeface="Comic Sans MS" panose="030F0702030302020204" pitchFamily="66" charset="0"/>
                <a:cs typeface="TH SarabunPSK" panose="020B0500040200020003" pitchFamily="34" charset="-34"/>
              </a:rPr>
              <a:t> </a:t>
            </a:r>
            <a:endParaRPr lang="en-US" b="1" dirty="0">
              <a:latin typeface="Comic Sans MS" panose="030F0702030302020204" pitchFamily="66" charset="0"/>
              <a:cs typeface="TH SarabunPSK" panose="020B0500040200020003" pitchFamily="34" charset="-34"/>
            </a:endParaRPr>
          </a:p>
          <a:p>
            <a:pPr>
              <a:buFont typeface="Wingdings" pitchFamily="2" charset="2"/>
              <a:buChar char="§"/>
            </a:pPr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การมอบอำนาจ </a:t>
            </a:r>
            <a:r>
              <a:rPr lang="th-TH" dirty="0">
                <a:latin typeface="Comic Sans MS" panose="030F0702030302020204" pitchFamily="66" charset="0"/>
                <a:cs typeface="TH SarabunPSK" panose="020B0500040200020003" pitchFamily="34" charset="-34"/>
              </a:rPr>
              <a:t>(</a:t>
            </a:r>
            <a:r>
              <a:rPr lang="en-US" dirty="0">
                <a:latin typeface="Comic Sans MS" panose="030F0702030302020204" pitchFamily="66" charset="0"/>
                <a:cs typeface="TH SarabunPSK" panose="020B0500040200020003" pitchFamily="34" charset="-34"/>
              </a:rPr>
              <a:t>empowering</a:t>
            </a:r>
            <a:r>
              <a:rPr lang="th-TH" dirty="0">
                <a:latin typeface="Comic Sans MS" panose="030F0702030302020204" pitchFamily="66" charset="0"/>
                <a:cs typeface="TH SarabunPSK" panose="020B0500040200020003" pitchFamily="34" charset="-34"/>
              </a:rPr>
              <a:t>)</a:t>
            </a:r>
            <a:r>
              <a:rPr lang="th-TH" b="1" dirty="0">
                <a:latin typeface="Comic Sans MS" panose="030F0702030302020204" pitchFamily="66" charset="0"/>
                <a:cs typeface="TH SarabunPSK" panose="020B0500040200020003" pitchFamily="34" charset="-34"/>
              </a:rPr>
              <a:t> </a:t>
            </a:r>
            <a:endParaRPr lang="en-US" b="1" dirty="0">
              <a:latin typeface="Comic Sans MS" panose="030F0702030302020204" pitchFamily="66" charset="0"/>
              <a:cs typeface="TH SarabunPSK" panose="020B0500040200020003" pitchFamily="34" charset="-34"/>
            </a:endParaRPr>
          </a:p>
          <a:p>
            <a:pPr>
              <a:buFont typeface="Wingdings" pitchFamily="2" charset="2"/>
              <a:buChar char="§"/>
            </a:pPr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การบริหารคุณภาพโดยส่วนรวม</a:t>
            </a:r>
            <a:r>
              <a:rPr lang="th-TH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400" b="1" dirty="0">
                <a:latin typeface="Comic Sans MS" panose="030F0702030302020204" pitchFamily="66" charset="0"/>
                <a:cs typeface="TH SarabunPSK" panose="020B0500040200020003" pitchFamily="34" charset="-34"/>
              </a:rPr>
              <a:t>(</a:t>
            </a:r>
            <a:r>
              <a:rPr lang="en-US" sz="2400" b="1" dirty="0">
                <a:latin typeface="Comic Sans MS" panose="030F0702030302020204" pitchFamily="66" charset="0"/>
                <a:cs typeface="TH SarabunPSK" panose="020B0500040200020003" pitchFamily="34" charset="-34"/>
              </a:rPr>
              <a:t>TQM</a:t>
            </a:r>
            <a:r>
              <a:rPr lang="th-TH" sz="2400" b="1" dirty="0">
                <a:latin typeface="Comic Sans MS" panose="030F0702030302020204" pitchFamily="66" charset="0"/>
                <a:cs typeface="TH SarabunPSK" panose="020B0500040200020003" pitchFamily="34" charset="-34"/>
              </a:rPr>
              <a:t>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5332" y="4265873"/>
            <a:ext cx="2397843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C7509-8D30-463E-8391-C0A85F076F88}" type="slidenum">
              <a:rPr lang="th-TH" smtClean="0">
                <a:solidFill>
                  <a:prstClr val="black"/>
                </a:solidFill>
              </a:rPr>
              <a:pPr/>
              <a:t>54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641274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91253" y="487700"/>
            <a:ext cx="8460432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th-TH" sz="36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องค์การเสมือนจริง   (</a:t>
            </a:r>
            <a:r>
              <a:rPr lang="en-US" sz="36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Virtual Organization)  </a:t>
            </a:r>
            <a:endParaRPr lang="en-US" sz="3600" dirty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lvl="0" algn="ctr"/>
            <a:r>
              <a:rPr lang="en-US" sz="3200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    </a:t>
            </a:r>
            <a:r>
              <a:rPr lang="th-TH" sz="3200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3200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รูปแบบขององค์การที่ใช้ประโยชน์ของเทคโนโลยี</a:t>
            </a:r>
          </a:p>
          <a:p>
            <a:pPr lvl="0" algn="ctr"/>
            <a:r>
              <a:rPr lang="th-TH" sz="3200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สารสนเทศในการสร้างเครือข่ายการเชื่อมโยงระหว่างทรัพยากร</a:t>
            </a:r>
          </a:p>
          <a:p>
            <a:pPr lvl="0" algn="ctr"/>
            <a:r>
              <a:rPr lang="th-TH" sz="3200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มนุษย์ขององค์การ ความคิด ระบบการ</a:t>
            </a:r>
            <a:r>
              <a:rPr lang="th-TH" sz="3200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ดำเนินงาน</a:t>
            </a:r>
            <a:r>
              <a:rPr lang="th-TH" sz="3200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และเทคโนโลยี</a:t>
            </a:r>
          </a:p>
          <a:p>
            <a:pPr lvl="0" algn="ctr"/>
            <a:r>
              <a:rPr lang="th-TH" sz="3200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เข้าด้วยกัน โดยไม่มี</a:t>
            </a:r>
            <a:r>
              <a:rPr lang="th-TH" sz="3200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ข้อจำกัด</a:t>
            </a:r>
            <a:r>
              <a:rPr lang="th-TH" sz="3200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ในเรื่องขอบเขตองค์การหรือ</a:t>
            </a:r>
            <a:r>
              <a:rPr lang="th-TH" sz="3200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ข้อจำกัด</a:t>
            </a:r>
            <a:endParaRPr lang="th-TH" sz="3200" dirty="0">
              <a:solidFill>
                <a:srgbClr val="0000FF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lvl="0" algn="ctr"/>
            <a:r>
              <a:rPr lang="th-TH" sz="3200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เรื่องสถานที่ตั้งขององค์การ เพื่อสร้างและใช้ประโยชน์ในทางการ</a:t>
            </a:r>
          </a:p>
          <a:p>
            <a:pPr lvl="0" algn="ctr"/>
            <a:r>
              <a:rPr lang="th-TH" sz="3200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แลกเปลี่ยนทรัพยากร ทักษะ สินค้าและบริการ</a:t>
            </a:r>
            <a:endParaRPr lang="th-TH" sz="3200" dirty="0" smtClean="0">
              <a:solidFill>
                <a:srgbClr val="0000FF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lvl="0" algn="ctr"/>
            <a:r>
              <a:rPr lang="th-TH" sz="3200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endParaRPr lang="th-TH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C7509-8D30-463E-8391-C0A85F076F88}" type="slidenum">
              <a:rPr lang="th-TH" smtClean="0">
                <a:solidFill>
                  <a:prstClr val="black"/>
                </a:solidFill>
              </a:rPr>
              <a:pPr/>
              <a:t>55</a:t>
            </a:fld>
            <a:endParaRPr lang="th-TH">
              <a:solidFill>
                <a:prstClr val="black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980" y="4236109"/>
            <a:ext cx="4748386" cy="2621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9478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520" y="548680"/>
            <a:ext cx="889248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600" b="1" dirty="0" smtClean="0">
                <a:solidFill>
                  <a:srgbClr val="008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ลักษณะองค์การเสมือนจริง</a:t>
            </a:r>
            <a:endParaRPr lang="th-TH" sz="3600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fontAlgn="base">
              <a:buFont typeface="+mj-lt"/>
              <a:buAutoNum type="arabicPeriod"/>
            </a:pPr>
            <a:r>
              <a:rPr lang="th-TH" sz="3200" dirty="0" smtClean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ใช้</a:t>
            </a:r>
            <a:r>
              <a:rPr lang="th-TH" sz="320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เทคโนโลยีการสื่อสารโทรคมนาคม  </a:t>
            </a:r>
            <a:r>
              <a:rPr lang="en-US" sz="320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IT  Net  </a:t>
            </a:r>
            <a:r>
              <a:rPr lang="th-TH" sz="320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ในการติดต่อสื่อสาร</a:t>
            </a:r>
          </a:p>
          <a:p>
            <a:pPr fontAlgn="base">
              <a:buFont typeface="+mj-lt"/>
              <a:buAutoNum type="arabicPeriod"/>
            </a:pPr>
            <a:r>
              <a:rPr lang="th-TH" sz="320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เป็นสังคมหรือชุมชนเครือข่าย ซึ่งมีการร่วมมือและพึ่งพากัน </a:t>
            </a:r>
          </a:p>
          <a:p>
            <a:pPr fontAlgn="base">
              <a:buFont typeface="+mj-lt"/>
              <a:buAutoNum type="arabicPeriod"/>
            </a:pPr>
            <a:r>
              <a:rPr lang="th-TH" sz="320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ความยืดหยุ่นสูง ทำงานแบบ 7 วัน </a:t>
            </a:r>
            <a:r>
              <a:rPr lang="en-US" sz="320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x 24 </a:t>
            </a:r>
            <a:r>
              <a:rPr lang="th-TH" sz="320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ชม. ทำได้ตลอดเวลา</a:t>
            </a:r>
          </a:p>
          <a:p>
            <a:pPr fontAlgn="base">
              <a:buFont typeface="+mj-lt"/>
              <a:buAutoNum type="arabicPeriod"/>
            </a:pPr>
            <a:r>
              <a:rPr lang="th-TH" sz="320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มีความไว้วางใจสูง (</a:t>
            </a:r>
            <a:r>
              <a:rPr lang="en-US" sz="320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Trust)  </a:t>
            </a:r>
            <a:r>
              <a:rPr lang="th-TH" sz="320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เพราะไม่เห็นหน้ากัน</a:t>
            </a:r>
          </a:p>
          <a:p>
            <a:pPr fontAlgn="base">
              <a:buFont typeface="+mj-lt"/>
              <a:buAutoNum type="arabicPeriod"/>
            </a:pPr>
            <a:r>
              <a:rPr lang="th-TH" sz="320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การบริหารตนเอง (</a:t>
            </a:r>
            <a:r>
              <a:rPr lang="en-US" sz="320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Self Management) </a:t>
            </a:r>
            <a:r>
              <a:rPr lang="th-TH" sz="320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เราต้องวางแผน ตัดสินใจและแก้ปัญหาด้วยตนเอง ...มีปัญหาที่เกิดขึ้นต้องแก้ปัญหาได้</a:t>
            </a:r>
          </a:p>
          <a:p>
            <a:pPr fontAlgn="base">
              <a:buFont typeface="+mj-lt"/>
              <a:buAutoNum type="arabicPeriod"/>
            </a:pPr>
            <a:r>
              <a:rPr lang="th-TH" sz="320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ไม่มีขอบเขตแน่ชัด– ถือเป็นการปฏิวัติองค์การรูปแบบเดิม (เครื่องจักร) </a:t>
            </a:r>
            <a:r>
              <a:rPr lang="th-TH" sz="3200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ขอบเขตจะดูที่ภารกิจ/วัตถุประสงค์ขององค์การ</a:t>
            </a:r>
            <a:endParaRPr lang="th-TH" sz="3200" dirty="0">
              <a:solidFill>
                <a:srgbClr val="00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fontAlgn="base">
              <a:buFont typeface="+mj-lt"/>
              <a:buAutoNum type="arabicPeriod"/>
            </a:pPr>
            <a:r>
              <a:rPr lang="th-TH" sz="320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ไม่มีสถานที่ตั้งขององค์การ 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C7509-8D30-463E-8391-C0A85F076F88}" type="slidenum">
              <a:rPr lang="th-TH" smtClean="0">
                <a:solidFill>
                  <a:prstClr val="black"/>
                </a:solidFill>
              </a:rPr>
              <a:pPr/>
              <a:t>56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9210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C7509-8D30-463E-8391-C0A85F076F88}" type="slidenum">
              <a:rPr lang="th-TH" smtClean="0">
                <a:solidFill>
                  <a:prstClr val="black"/>
                </a:solidFill>
              </a:rPr>
              <a:pPr/>
              <a:t>57</a:t>
            </a:fld>
            <a:endParaRPr lang="th-TH">
              <a:solidFill>
                <a:prstClr val="black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9512" y="404664"/>
            <a:ext cx="8856984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ปัจจุบันเราสามารถประยุกต์รูปแบบเสมือนจริงได้กับ</a:t>
            </a:r>
            <a:r>
              <a:rPr lang="th-TH" sz="2400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องค์การประเภท</a:t>
            </a:r>
            <a:r>
              <a:rPr lang="th-TH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ต่างๆ </a:t>
            </a:r>
            <a:endParaRPr lang="th-TH" sz="2400" dirty="0" smtClean="0"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algn="ctr"/>
            <a:r>
              <a:rPr lang="th-TH" sz="2400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เช่น </a:t>
            </a:r>
            <a:r>
              <a:rPr lang="th-TH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พิพิธภัณฑ์เสมือนจริง การสร้างเครือข่าย</a:t>
            </a:r>
            <a:r>
              <a:rPr lang="th-TH" sz="2400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การสาธารณสุข </a:t>
            </a:r>
            <a:r>
              <a:rPr lang="th-TH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การสร้างห้องสมุดเสมือนจริง </a:t>
            </a:r>
            <a:endParaRPr lang="th-TH" sz="2400" dirty="0" smtClean="0"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algn="ctr"/>
            <a:r>
              <a:rPr lang="th-TH" sz="2400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ร้านค้า</a:t>
            </a:r>
            <a:r>
              <a:rPr lang="th-TH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เสมือนจริง </a:t>
            </a:r>
            <a:r>
              <a:rPr lang="th-TH" sz="2400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สังคมเครือข่าย</a:t>
            </a:r>
            <a:r>
              <a:rPr lang="th-TH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ทางอินเทอร์เน็ต (</a:t>
            </a:r>
            <a:r>
              <a:rPr lang="en-US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facebook.com) </a:t>
            </a:r>
            <a:r>
              <a:rPr lang="th-TH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การเรียนทางไกล เป็น</a:t>
            </a:r>
            <a:r>
              <a:rPr lang="th-TH" sz="2400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ต้น</a:t>
            </a:r>
          </a:p>
          <a:p>
            <a:r>
              <a:rPr lang="th-TH" sz="2400" b="1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ประโยชน์</a:t>
            </a:r>
            <a:r>
              <a:rPr lang="th-TH" sz="24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ขององค์การเสมือนจริงในมุมมองด้านต่างๆ ดังนี้</a:t>
            </a:r>
          </a:p>
          <a:p>
            <a:r>
              <a:rPr lang="th-TH" sz="24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ด้านองค์การ </a:t>
            </a:r>
            <a:r>
              <a:rPr lang="th-TH" sz="2400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เป็น</a:t>
            </a:r>
            <a:r>
              <a:rPr lang="th-TH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การสร้างโอกาสให้ธุรกิจขนาดเล็กสามารถใช้ทรัพยากรในเครือข่าย</a:t>
            </a:r>
          </a:p>
          <a:p>
            <a:r>
              <a:rPr lang="th-TH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เพื่อการแข่งขันกับธุรกิจขนาดใหญ่ได้ </a:t>
            </a:r>
            <a:r>
              <a:rPr lang="th-TH" sz="2400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 อีก</a:t>
            </a:r>
            <a:r>
              <a:rPr lang="th-TH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ทั้งองค์การก็สามารถสร้างความ</a:t>
            </a:r>
            <a:r>
              <a:rPr lang="th-TH" sz="2400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ชำนาญ</a:t>
            </a:r>
            <a:r>
              <a:rPr lang="th-TH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เฉพาะด้าน (</a:t>
            </a:r>
            <a:r>
              <a:rPr lang="en-US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Excellence) </a:t>
            </a:r>
            <a:r>
              <a:rPr lang="th-TH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ของธุรกิจที่มีความถนัดให้โดดเด่นขึ้นได้</a:t>
            </a:r>
          </a:p>
          <a:p>
            <a:r>
              <a:rPr lang="th-TH" sz="24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ด้านผลผลิต </a:t>
            </a:r>
            <a:r>
              <a:rPr lang="th-TH" sz="2400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ช่วย</a:t>
            </a:r>
            <a:r>
              <a:rPr lang="th-TH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ให้เกิดการปรับปรุงผลผลิตและการบริการที่มีคุณภาพและรวดเร็ว ส่งผลต่อการเพิ่ม</a:t>
            </a:r>
          </a:p>
          <a:p>
            <a:r>
              <a:rPr lang="th-TH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อัตราการขยายตัวของสินค้า/บริการ </a:t>
            </a:r>
            <a:endParaRPr lang="th-TH" sz="2400" dirty="0" smtClean="0"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r>
              <a:rPr lang="th-TH" sz="2400" b="1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ด้านคนทำงาน </a:t>
            </a:r>
            <a:r>
              <a:rPr lang="th-TH" sz="2400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จะ</a:t>
            </a:r>
            <a:r>
              <a:rPr lang="th-TH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ให้คุณค่ากับทรัพยากรมนุษย์ มองว่ามนุษย์มี</a:t>
            </a:r>
            <a:r>
              <a:rPr lang="th-TH" sz="2400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ความสำคัญ</a:t>
            </a:r>
            <a:r>
              <a:rPr lang="th-TH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มากขึ้น </a:t>
            </a:r>
            <a:r>
              <a:rPr lang="th-TH" sz="2400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เปิดโอกาส</a:t>
            </a:r>
            <a:r>
              <a:rPr lang="th-TH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ให้ใช้ความคิดสร้างสรรค์มากขึ้น และเปิดโอกาสให้มีการแลกเปลี่ยนความรู้ ทักษะ และ</a:t>
            </a:r>
            <a:r>
              <a:rPr lang="th-TH" sz="2400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ประสบการณ์</a:t>
            </a:r>
          </a:p>
          <a:p>
            <a:r>
              <a:rPr lang="th-TH" sz="2400" b="1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ด้าน</a:t>
            </a:r>
            <a:r>
              <a:rPr lang="th-TH" sz="24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ระยะทาง </a:t>
            </a:r>
            <a:r>
              <a:rPr lang="th-TH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การไม่ต้องเดินทางของพนักงานและลูกค้า ส่งผลให้ไม่มีอุปสรรคเรื่องระยะทาง </a:t>
            </a:r>
            <a:r>
              <a:rPr lang="th-TH" sz="2400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ทำ</a:t>
            </a:r>
            <a:r>
              <a:rPr lang="th-TH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ให้การ</a:t>
            </a:r>
            <a:r>
              <a:rPr lang="th-TH" sz="2400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ทำงาน </a:t>
            </a:r>
            <a:r>
              <a:rPr lang="th-TH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การประชุม </a:t>
            </a:r>
            <a:r>
              <a:rPr lang="th-TH" sz="2400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ได้</a:t>
            </a:r>
            <a:r>
              <a:rPr lang="th-TH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อย่างคล่องตัวและรวดเร็ว เป็นผลให้เกิดการใช้ทรัพยากรที่ก่อประโยชน์ได้มากขึ้น จากการประหยัดค่าใช้จ่ายใน</a:t>
            </a:r>
            <a:r>
              <a:rPr lang="th-TH" sz="2400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การเดินทาง </a:t>
            </a:r>
            <a:r>
              <a:rPr lang="th-TH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อัน</a:t>
            </a:r>
            <a:r>
              <a:rPr lang="th-TH" sz="2400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นำมา</a:t>
            </a:r>
            <a:r>
              <a:rPr lang="th-TH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ซึ่งผลประโยชน์ด้านสิ่งแวดล้อมด้วย</a:t>
            </a:r>
          </a:p>
          <a:p>
            <a:r>
              <a:rPr lang="th-TH" sz="24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ด้านสถานที่ตั้ง </a:t>
            </a:r>
            <a:r>
              <a:rPr lang="th-TH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การไม่มีสถานที่ตั้งขององค์การด้วยการ</a:t>
            </a:r>
            <a:r>
              <a:rPr lang="th-TH" sz="2400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นำ</a:t>
            </a:r>
            <a:r>
              <a:rPr lang="th-TH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รูปแบบการ</a:t>
            </a:r>
            <a:r>
              <a:rPr lang="th-TH" sz="2400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ทำงาน</a:t>
            </a:r>
            <a:r>
              <a:rPr lang="th-TH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ที่</a:t>
            </a:r>
            <a:r>
              <a:rPr lang="th-TH" sz="2400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ยืดหยุ่น ส่งผล</a:t>
            </a:r>
            <a:r>
              <a:rPr lang="th-TH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ต่อการลดต้นทุนใน</a:t>
            </a:r>
            <a:r>
              <a:rPr lang="th-TH" sz="2400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การใช้</a:t>
            </a:r>
            <a:r>
              <a:rPr lang="th-TH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พื้นที่ของสถานที่</a:t>
            </a:r>
            <a:r>
              <a:rPr lang="th-TH" sz="2400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ทำงาน </a:t>
            </a:r>
            <a:r>
              <a:rPr lang="th-TH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และ</a:t>
            </a:r>
            <a:r>
              <a:rPr lang="th-TH" sz="2400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คนทำงาน</a:t>
            </a:r>
            <a:r>
              <a:rPr lang="th-TH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จะมีเวลาส่วนตัวกับครอบครัวมากขึ้น</a:t>
            </a:r>
          </a:p>
        </p:txBody>
      </p:sp>
    </p:spTree>
    <p:extLst>
      <p:ext uri="{BB962C8B-B14F-4D97-AF65-F5344CB8AC3E}">
        <p14:creationId xmlns:p14="http://schemas.microsoft.com/office/powerpoint/2010/main" val="78275708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3243276"/>
              </p:ext>
            </p:extLst>
          </p:nvPr>
        </p:nvGraphicFramePr>
        <p:xfrm>
          <a:off x="1043608" y="979379"/>
          <a:ext cx="7560840" cy="4450080"/>
        </p:xfrm>
        <a:graphic>
          <a:graphicData uri="http://schemas.openxmlformats.org/drawingml/2006/table">
            <a:tbl>
              <a:tblPr/>
              <a:tblGrid>
                <a:gridCol w="3780420"/>
                <a:gridCol w="3780420"/>
              </a:tblGrid>
              <a:tr h="0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800" b="1" i="0" u="none" strike="noStrike" dirty="0">
                          <a:solidFill>
                            <a:srgbClr val="0000FF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องค์การแบบดั้งเดิม</a:t>
                      </a:r>
                      <a:endParaRPr lang="th-TH" sz="2800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800" b="1" i="0" u="none" strike="noStrike" dirty="0">
                          <a:solidFill>
                            <a:srgbClr val="0000FF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องค์การเสมือนจริง</a:t>
                      </a:r>
                      <a:endParaRPr lang="th-TH" sz="2800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800" b="1" i="0" u="none" strike="noStrike" dirty="0">
                          <a:solidFill>
                            <a:srgbClr val="0000FF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โครงสร้าง</a:t>
                      </a:r>
                      <a:endParaRPr lang="th-TH" sz="2800" b="1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just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800" b="0" i="0" u="none" strike="noStrike" dirty="0">
                          <a:solidFill>
                            <a:srgbClr val="0000FF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1. มีความเป็นทางการสูง</a:t>
                      </a:r>
                      <a:endParaRPr lang="th-TH" sz="2800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just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800" b="0" i="0" u="none" strike="noStrike" dirty="0">
                          <a:solidFill>
                            <a:srgbClr val="0000FF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2. มีโครงสร้างเน้นสายการบังคับบัญชา</a:t>
                      </a:r>
                      <a:endParaRPr lang="th-TH" sz="2800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just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800" b="0" i="0" u="none" strike="noStrike" dirty="0">
                          <a:solidFill>
                            <a:srgbClr val="0000FF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3. โครงสร้างตายตัว</a:t>
                      </a:r>
                      <a:endParaRPr lang="th-TH" sz="2800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just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800" b="1" i="0" u="none" strike="noStrike" dirty="0">
                          <a:solidFill>
                            <a:srgbClr val="0000FF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การบริหาร</a:t>
                      </a:r>
                      <a:endParaRPr lang="th-TH" sz="2800" b="1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just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800" b="0" i="0" u="none" strike="noStrike" dirty="0">
                          <a:solidFill>
                            <a:srgbClr val="0000FF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1. รวมศูนย์อำนาจ</a:t>
                      </a:r>
                      <a:endParaRPr lang="th-TH" sz="2800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just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800" b="0" i="0" u="none" strike="noStrike" dirty="0">
                          <a:solidFill>
                            <a:srgbClr val="0000FF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2.การทำงานเน้นตัวบุคคล</a:t>
                      </a:r>
                      <a:endParaRPr lang="th-TH" sz="2800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just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800" b="0" i="0" u="none" strike="noStrike" dirty="0">
                          <a:solidFill>
                            <a:srgbClr val="0000FF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3. เน้นการควบคุม</a:t>
                      </a:r>
                      <a:endParaRPr lang="th-TH" sz="2800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just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800" b="0" i="0" u="none" strike="noStrike" dirty="0">
                          <a:solidFill>
                            <a:srgbClr val="0000FF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4. มีขอบเขตชัดเจน</a:t>
                      </a:r>
                      <a:endParaRPr lang="th-TH" sz="2800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800" b="1" i="0" u="none" strike="noStrike" dirty="0">
                          <a:solidFill>
                            <a:srgbClr val="0000FF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โครงสร้าง</a:t>
                      </a:r>
                      <a:endParaRPr lang="th-TH" sz="2800" b="1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just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800" b="0" i="0" u="none" strike="noStrike" dirty="0">
                          <a:solidFill>
                            <a:srgbClr val="0000FF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1. มีความไม่เป็นทางการสูง</a:t>
                      </a:r>
                      <a:endParaRPr lang="th-TH" sz="2800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just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800" b="0" i="0" u="none" strike="noStrike" dirty="0">
                          <a:solidFill>
                            <a:srgbClr val="0000FF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2. มีโครงสร้างแบบเครือข่าย</a:t>
                      </a:r>
                      <a:endParaRPr lang="th-TH" sz="2800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just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800" b="0" i="0" u="none" strike="noStrike" dirty="0">
                          <a:solidFill>
                            <a:srgbClr val="0000FF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3. โครงสร้างหลวม</a:t>
                      </a:r>
                      <a:endParaRPr lang="th-TH" sz="2800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just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800" b="1" i="0" u="none" strike="noStrike" dirty="0">
                          <a:solidFill>
                            <a:srgbClr val="0000FF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การบริหาร</a:t>
                      </a:r>
                      <a:endParaRPr lang="th-TH" sz="2800" b="1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just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800" b="0" i="0" u="none" strike="noStrike" dirty="0">
                          <a:solidFill>
                            <a:srgbClr val="0000FF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1. กระจายอำนาจ</a:t>
                      </a:r>
                      <a:endParaRPr lang="th-TH" sz="2800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just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800" b="0" i="0" u="none" strike="noStrike" dirty="0">
                          <a:solidFill>
                            <a:srgbClr val="0000FF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2.การทำงานเน้นทีมงาน</a:t>
                      </a:r>
                      <a:endParaRPr lang="th-TH" sz="2800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just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800" b="0" i="0" u="none" strike="noStrike" dirty="0">
                          <a:solidFill>
                            <a:srgbClr val="0000FF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3. เน้นการมีส่วนร่วม</a:t>
                      </a:r>
                      <a:endParaRPr lang="th-TH" sz="2800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just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800" b="0" i="0" u="none" strike="noStrike" dirty="0">
                          <a:solidFill>
                            <a:srgbClr val="0000FF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4. มีขอบเขตไม่ชัดเจน</a:t>
                      </a:r>
                      <a:endParaRPr lang="th-TH" sz="2800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1763688" y="332370"/>
            <a:ext cx="60894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7200" fontAlgn="base">
              <a:spcBef>
                <a:spcPct val="0"/>
              </a:spcBef>
              <a:spcAft>
                <a:spcPct val="0"/>
              </a:spcAft>
            </a:pPr>
            <a:r>
              <a:rPr lang="th-TH" altLang="th-TH" b="1" dirty="0">
                <a:solidFill>
                  <a:srgbClr val="8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เปรียบเทียบองค์การแบบดั้งเดิมกับองค์การเสมือนจริง    </a:t>
            </a:r>
            <a:endParaRPr lang="th-TH" altLang="th-TH" b="1" dirty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C7509-8D30-463E-8391-C0A85F076F88}" type="slidenum">
              <a:rPr lang="th-TH" smtClean="0">
                <a:solidFill>
                  <a:prstClr val="black"/>
                </a:solidFill>
              </a:rPr>
              <a:pPr/>
              <a:t>58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901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539552" y="836712"/>
            <a:ext cx="7993062" cy="5400600"/>
          </a:xfrm>
          <a:prstGeom prst="rect">
            <a:avLst/>
          </a:prstGeom>
        </p:spPr>
        <p:txBody>
          <a:bodyPr/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th-TH" alt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เทคโนโลยีสารสนเทศมีความจำเป็นและมีความสำคัญที่นำมาใช้เพื่อการบริหารงานในองค์การ</a:t>
            </a:r>
          </a:p>
          <a:p>
            <a:r>
              <a:rPr lang="th-TH" altLang="th-TH" sz="3200" dirty="0" smtClean="0">
                <a:solidFill>
                  <a:srgbClr val="54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ทคโนโลยีสารสนเทศได้เข้ามามีบทบาทเป็นเครื่องมือช่วยในการตัดสินใจที่ต้องอาศัยข้อมูลในการบริหารงานและการวางแผนกลยุทธ์ขององค์การ</a:t>
            </a:r>
          </a:p>
          <a:p>
            <a:r>
              <a:rPr lang="th-TH" alt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องค์การจะอยู่รอดและพัฒนาได้หาก</a:t>
            </a:r>
            <a:r>
              <a:rPr lang="th-TH" altLang="th-TH" sz="320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ผู้บริหารตัดสินใจ</a:t>
            </a:r>
            <a:r>
              <a:rPr lang="th-TH" alt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ได้อย่างถูกต้อง ความสำเร็จของการตัดสินใจขึ้นอยู่กับความสามารถในการเรียนรู้</a:t>
            </a:r>
          </a:p>
          <a:p>
            <a:r>
              <a:rPr lang="th-TH" altLang="th-TH" sz="3200" b="1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ปีเตอร์ เอ็ม เซงกี </a:t>
            </a:r>
            <a:r>
              <a:rPr lang="th-TH" altLang="th-TH" sz="3200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เสนอหลักการ </a:t>
            </a:r>
            <a:r>
              <a:rPr lang="en-US" altLang="th-TH" sz="3200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5 </a:t>
            </a:r>
            <a:r>
              <a:rPr lang="th-TH" altLang="th-TH" sz="3200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ประการ คือ ความมุ่งมั่นในการพัฒนาตนเอง การท้าทายความคิดความเชื่อที่มีอยู่เดิม การเรียนรู้ของทีมงาน การมีวิสัยทัศน์ร่วมกัน และการรู้จักคิดอย่างเป็นระบบ</a:t>
            </a:r>
          </a:p>
          <a:p>
            <a:endParaRPr lang="en-US" altLang="th-TH" sz="3200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573868" y="260647"/>
            <a:ext cx="7772400" cy="720427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th-TH" altLang="th-TH" sz="3600" dirty="0" smtClean="0">
                <a:solidFill>
                  <a:srgbClr val="0000CC"/>
                </a:solidFill>
                <a:latin typeface="Cordia New" pitchFamily="34" charset="-34"/>
                <a:cs typeface="Cordia New" pitchFamily="34" charset="-34"/>
              </a:rPr>
              <a:t>องค์การแห่งการเรียนรู้</a:t>
            </a:r>
            <a:endParaRPr lang="en-US" altLang="th-TH" sz="36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C7509-8D30-463E-8391-C0A85F076F88}" type="slidenum">
              <a:rPr lang="th-TH" smtClean="0">
                <a:solidFill>
                  <a:prstClr val="black"/>
                </a:solidFill>
              </a:rPr>
              <a:pPr/>
              <a:t>59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1078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8413" y="1412776"/>
            <a:ext cx="9036496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4000" b="1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ลักษณะที่สำคัญของทฤษฎีองค์การ</a:t>
            </a:r>
          </a:p>
          <a:p>
            <a:r>
              <a:rPr lang="en-US" sz="3600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1. </a:t>
            </a:r>
            <a:r>
              <a:rPr lang="th-TH" sz="3600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ศึกษาถึงพฤติกรรมองค์การในภาพรวม ครอบคลุมถึงการออกแบบโครงสร้างหรือระบบภายในองค์การ</a:t>
            </a:r>
          </a:p>
          <a:p>
            <a:r>
              <a:rPr lang="en-US" sz="3600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2. </a:t>
            </a:r>
            <a:r>
              <a:rPr lang="th-TH" sz="3600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ศึกษาความสัมพันธ์ขององค์การกับสิ่งแวดล้อมภายนอก เช่น ทฤษฎีโครงสร้างตามสถานการณ์</a:t>
            </a:r>
          </a:p>
          <a:p>
            <a:r>
              <a:rPr lang="en-US" sz="3600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3. </a:t>
            </a:r>
            <a:r>
              <a:rPr lang="th-TH" sz="3600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ศึกษาความสัมพันธ์ขององค์การหนึ่งกับองค์การอื่น</a:t>
            </a:r>
            <a:endParaRPr lang="th-TH" sz="3600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C7509-8D30-463E-8391-C0A85F076F88}" type="slidenum">
              <a:rPr lang="th-TH" smtClean="0">
                <a:solidFill>
                  <a:prstClr val="black"/>
                </a:solidFill>
              </a:rPr>
              <a:pPr/>
              <a:t>6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5694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73868" y="260647"/>
            <a:ext cx="7772400" cy="720427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th-TH" altLang="th-TH" sz="3600" dirty="0" smtClean="0">
                <a:solidFill>
                  <a:srgbClr val="0000CC"/>
                </a:solidFill>
                <a:latin typeface="Cordia New" pitchFamily="34" charset="-34"/>
                <a:cs typeface="Cordia New" pitchFamily="34" charset="-34"/>
              </a:rPr>
              <a:t>องค์การคุณภาพ</a:t>
            </a:r>
            <a:endParaRPr lang="en-US" altLang="th-TH" sz="3600" dirty="0" smtClean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395536" y="836712"/>
            <a:ext cx="8424936" cy="5688632"/>
          </a:xfrm>
          <a:prstGeom prst="rect">
            <a:avLst/>
          </a:prstGeom>
        </p:spPr>
        <p:txBody>
          <a:bodyPr/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1. การควบคุมคุณภาพ 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องค์การที่จำหน่ายผลิตภัณฑ์ในตลาดระดับโลกมีความจำเป็นต้อง ให้ความสำคัญในด้านคุณภาพ (</a:t>
            </a:r>
            <a:r>
              <a:rPr 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Quality) 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ของผลิตภัณฑ์ ซึ่งเป็นองค์ประกอบของความได้เปรียบเหนือ คู่แข่งขัน โดยเฉพาะการได้รับการยอมรับในมาตรฐานด้านคุณภาพระดับ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โลก</a:t>
            </a:r>
            <a:endParaRPr lang="th-TH" sz="3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2. การควบคุมคุณภาพโดยรวม 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ตามแนวความคิดของการควบคุมคุณภาพโดยรวม (</a:t>
            </a:r>
            <a:r>
              <a:rPr 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Total quality management ) 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เป็นการดำเนินการที่เน้นการควบคุมคุณภาพทั่วทั้งองค์การ เพื่อให้บุคลากร ทุกระดับเกิดการปรับปรุงและพัฒนากระบวนการทำงานทุกด้านอย่างสม่ำเสมอและต่อเนื่อง รวมทั้ง สามารถตอบสนองความต้องการของลูกค้าได้อย่างมีประสิทธิภาพ โดยการเชื่อมโยงการปฏิบัติการต่างๆ ที่มีกระบวนการที่ขนานกันไว้จะทำให้สามารถทราบปัญหาที่อาจเกิดขึ้นได้ ก่อนที่จะสายเกินแก้ไข </a:t>
            </a:r>
            <a:endParaRPr lang="en-US" altLang="th-TH" sz="3200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C7509-8D30-463E-8391-C0A85F076F88}" type="slidenum">
              <a:rPr lang="th-TH" smtClean="0">
                <a:solidFill>
                  <a:prstClr val="black"/>
                </a:solidFill>
              </a:rPr>
              <a:pPr/>
              <a:t>60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0976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C7509-8D30-463E-8391-C0A85F076F88}" type="slidenum">
              <a:rPr lang="th-TH" smtClean="0">
                <a:solidFill>
                  <a:prstClr val="black"/>
                </a:solidFill>
              </a:rPr>
              <a:pPr/>
              <a:t>61</a:t>
            </a:fld>
            <a:endParaRPr lang="th-TH">
              <a:solidFill>
                <a:prstClr val="black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55576" y="2951947"/>
            <a:ext cx="80648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http://</a:t>
            </a:r>
            <a:r>
              <a:rPr lang="en-US" sz="2400" dirty="0" smtClean="0"/>
              <a:t>www.slideshare.net/aommal/2-53924608</a:t>
            </a:r>
          </a:p>
          <a:p>
            <a:endParaRPr lang="en-US" sz="2400" dirty="0" smtClean="0"/>
          </a:p>
          <a:p>
            <a:endParaRPr lang="th-TH" sz="2400" dirty="0"/>
          </a:p>
        </p:txBody>
      </p:sp>
    </p:spTree>
    <p:extLst>
      <p:ext uri="{BB962C8B-B14F-4D97-AF65-F5344CB8AC3E}">
        <p14:creationId xmlns:p14="http://schemas.microsoft.com/office/powerpoint/2010/main" val="1617867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0681" y="3629406"/>
            <a:ext cx="1579278" cy="523220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defTabSz="457200"/>
            <a:r>
              <a:rPr lang="th-TH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ทฤษฎีองค์การ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61900" y="1204118"/>
            <a:ext cx="2815194" cy="95410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 defTabSz="457200"/>
            <a:r>
              <a:rPr lang="th-TH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ความเข้าใจและการวินิจฉัย</a:t>
            </a:r>
          </a:p>
          <a:p>
            <a:pPr algn="ctr" defTabSz="457200"/>
            <a:r>
              <a:rPr lang="th-TH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ปรากฏการณ์ขององค์การ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44305" y="2013582"/>
            <a:ext cx="2755884" cy="95410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 defTabSz="457200"/>
            <a:r>
              <a:rPr lang="th-TH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การตอบสนอง</a:t>
            </a:r>
          </a:p>
          <a:p>
            <a:pPr algn="ctr" defTabSz="457200"/>
            <a:r>
              <a:rPr lang="th-TH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ต่อความต้องการของสังคม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31052" y="3550704"/>
            <a:ext cx="1794081" cy="95410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 defTabSz="457200"/>
            <a:r>
              <a:rPr lang="th-TH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การเปลี่ยนแปลง</a:t>
            </a:r>
          </a:p>
          <a:p>
            <a:pPr algn="ctr" defTabSz="457200"/>
            <a:r>
              <a:rPr lang="th-TH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องค์การ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03643" y="5212183"/>
            <a:ext cx="3074881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 defTabSz="457200"/>
            <a:r>
              <a:rPr lang="th-TH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เข้าใจพฤติกรรมมนุษย์มากขึ้น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165338" y="5799724"/>
            <a:ext cx="1919116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 defTabSz="457200"/>
            <a:r>
              <a:rPr lang="th-TH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สมาชิกมีสุขภาพดี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285513" y="4882225"/>
            <a:ext cx="2268570" cy="95410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 defTabSz="457200"/>
            <a:r>
              <a:rPr lang="th-TH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การดำเนินงานอย่างมี</a:t>
            </a:r>
          </a:p>
          <a:p>
            <a:pPr algn="ctr" defTabSz="457200"/>
            <a:r>
              <a:rPr lang="th-TH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ประสิทธิภาพ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793924" y="3522386"/>
            <a:ext cx="2066591" cy="95410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 defTabSz="457200"/>
            <a:r>
              <a:rPr lang="th-TH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การประยุกต์เทคนิค</a:t>
            </a:r>
          </a:p>
          <a:p>
            <a:pPr algn="ctr" defTabSz="457200"/>
            <a:r>
              <a:rPr lang="th-TH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การจัดการ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258664" y="2013577"/>
            <a:ext cx="2411238" cy="95410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 defTabSz="457200"/>
            <a:r>
              <a:rPr lang="th-TH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การออกแบบโครงสร้าง</a:t>
            </a:r>
          </a:p>
          <a:p>
            <a:pPr algn="ctr" defTabSz="457200"/>
            <a:r>
              <a:rPr lang="th-TH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และระบบขององค์การ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flipH="1" flipV="1">
            <a:off x="3659507" y="3056528"/>
            <a:ext cx="669276" cy="385592"/>
          </a:xfrm>
          <a:prstGeom prst="straightConnector1">
            <a:avLst/>
          </a:prstGeom>
          <a:ln w="38100"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 flipV="1">
            <a:off x="5059629" y="2429075"/>
            <a:ext cx="1" cy="831000"/>
          </a:xfrm>
          <a:prstGeom prst="straightConnector1">
            <a:avLst/>
          </a:prstGeom>
          <a:ln w="38100"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5844562" y="2844614"/>
            <a:ext cx="470972" cy="597545"/>
          </a:xfrm>
          <a:prstGeom prst="straightConnector1">
            <a:avLst/>
          </a:prstGeom>
          <a:ln w="38100"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5951978" y="3937878"/>
            <a:ext cx="727113" cy="18096"/>
          </a:xfrm>
          <a:prstGeom prst="straightConnector1">
            <a:avLst/>
          </a:prstGeom>
          <a:ln w="38100"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5725932" y="4463934"/>
            <a:ext cx="708269" cy="407624"/>
          </a:xfrm>
          <a:prstGeom prst="straightConnector1">
            <a:avLst/>
          </a:prstGeom>
          <a:ln w="38100"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5059629" y="4488722"/>
            <a:ext cx="9887" cy="914400"/>
          </a:xfrm>
          <a:prstGeom prst="straightConnector1">
            <a:avLst/>
          </a:prstGeom>
          <a:ln w="38100"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3870229" y="4425375"/>
            <a:ext cx="634793" cy="556352"/>
          </a:xfrm>
          <a:prstGeom prst="straightConnector1">
            <a:avLst/>
          </a:prstGeom>
          <a:ln w="38100"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3506250" y="3937878"/>
            <a:ext cx="735377" cy="18096"/>
          </a:xfrm>
          <a:prstGeom prst="straightConnector1">
            <a:avLst/>
          </a:prstGeom>
          <a:ln w="38100"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C7509-8D30-463E-8391-C0A85F076F88}" type="slidenum">
              <a:rPr lang="th-TH" smtClean="0">
                <a:solidFill>
                  <a:srgbClr val="B13F9A">
                    <a:lumMod val="60000"/>
                    <a:lumOff val="40000"/>
                  </a:srgbClr>
                </a:solidFill>
              </a:rPr>
              <a:pPr/>
              <a:t>7</a:t>
            </a:fld>
            <a:endParaRPr lang="th-TH">
              <a:solidFill>
                <a:srgbClr val="B13F9A">
                  <a:lumMod val="60000"/>
                  <a:lumOff val="40000"/>
                </a:srgbClr>
              </a:solidFill>
            </a:endParaRPr>
          </a:p>
        </p:txBody>
      </p:sp>
      <p:sp>
        <p:nvSpPr>
          <p:cNvPr id="28" name="Subtitle 2"/>
          <p:cNvSpPr>
            <a:spLocks noGrp="1"/>
          </p:cNvSpPr>
          <p:nvPr>
            <p:ph type="subTitle" idx="1"/>
          </p:nvPr>
        </p:nvSpPr>
        <p:spPr>
          <a:xfrm>
            <a:off x="1320056" y="260648"/>
            <a:ext cx="6189583" cy="792088"/>
          </a:xfrm>
        </p:spPr>
        <p:txBody>
          <a:bodyPr>
            <a:noAutofit/>
          </a:bodyPr>
          <a:lstStyle/>
          <a:p>
            <a:r>
              <a:rPr lang="th-TH" sz="4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ประโยชน์ของการศึกษาทฤษฎีองค์การ</a:t>
            </a:r>
          </a:p>
          <a:p>
            <a:endParaRPr lang="th-TH" sz="4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781498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87643" y="24867"/>
            <a:ext cx="6189583" cy="792088"/>
          </a:xfrm>
        </p:spPr>
        <p:txBody>
          <a:bodyPr>
            <a:noAutofit/>
          </a:bodyPr>
          <a:lstStyle/>
          <a:p>
            <a:r>
              <a:rPr lang="th-TH" sz="4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ประโยชน์ของการศึกษาทฤษฎีองค์การ</a:t>
            </a:r>
          </a:p>
          <a:p>
            <a:endParaRPr lang="th-TH" sz="4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827584" y="1052736"/>
            <a:ext cx="8208912" cy="50405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1. </a:t>
            </a:r>
            <a:r>
              <a:rPr 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ช่วยให้เข้าใจปรากฏการณ์ที่เกิดขึ้นภายในองค์การและสามารถวินิจฉัยปัญหาต่างๆได้</a:t>
            </a:r>
            <a:r>
              <a:rPr lang="en-US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2. </a:t>
            </a:r>
            <a:r>
              <a:rPr 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สามารถนำความรู้ไปประยุกต์ในการออกแบบโครงสร้างและระบบงานขององค์งานได้</a:t>
            </a:r>
            <a:r>
              <a:rPr lang="en-US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3. </a:t>
            </a:r>
            <a:r>
              <a:rPr 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เนื่องจากองค์ความรู้ขององค์การและการจัดการเป็นสิ่งมีความสัมพันธ์กัน นำเทคนิควิธีการจัดการใช้อย่างสอดคล้องกับลักษณะขององค์การจะช่วยทำให้องค์การประสบความสำเร็จ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4. </a:t>
            </a:r>
            <a:r>
              <a:rPr 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ช่วยให้ทราบถึงระดับปัจจัยที่สัมพันธ์ต่อประสิทธิผลของการดำเนินงานขององค์การ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5. </a:t>
            </a:r>
            <a:r>
              <a:rPr 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เอื้อต่อการสร้างบรรยากาศที่ทำให้สมาชิกขององค์การมีสุขภาพดี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6. </a:t>
            </a:r>
            <a:r>
              <a:rPr 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ช่วยให้เข้าถึงพฤติกรรมของมนุษย์ที่ทำงานภายในองค์การ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7. </a:t>
            </a:r>
            <a:r>
              <a:rPr 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องค์ความรู้ต่างๆสามารถนำไปประยุกต์ในการเปลี่ยนแปลงหรือพัฒนาองค์การให้ดีขึ้น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8. </a:t>
            </a:r>
            <a:r>
              <a:rPr 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ช่วยให้องค์การสามารถตอบสนองต่อความต้องการของสังคมให้ดีขึ้น</a:t>
            </a:r>
            <a:endParaRPr lang="th-TH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C7509-8D30-463E-8391-C0A85F076F88}" type="slidenum">
              <a:rPr lang="th-TH" smtClean="0">
                <a:solidFill>
                  <a:srgbClr val="B13F9A">
                    <a:lumMod val="60000"/>
                    <a:lumOff val="40000"/>
                  </a:srgbClr>
                </a:solidFill>
              </a:rPr>
              <a:pPr/>
              <a:t>8</a:t>
            </a:fld>
            <a:endParaRPr lang="th-TH">
              <a:solidFill>
                <a:srgbClr val="B13F9A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342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910880" y="256808"/>
            <a:ext cx="7210396" cy="108093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7200" b="1" kern="1200">
                <a:ln w="12700">
                  <a:solidFill>
                    <a:schemeClr val="tx2"/>
                  </a:solidFill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th-TH" sz="6600" dirty="0" smtClean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ประเภทของทฤษฎีองค์การ</a:t>
            </a:r>
            <a:endParaRPr lang="th-TH" sz="6600" dirty="0">
              <a:solidFill>
                <a:schemeClr val="tx1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611560" y="1337746"/>
            <a:ext cx="8136904" cy="525960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˃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&gt;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3600" b="1" dirty="0" smtClean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1.</a:t>
            </a:r>
            <a:r>
              <a:rPr lang="th-TH" sz="3600" b="1" dirty="0" smtClean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กลุ่มนักปฏิบัตินิยม </a:t>
            </a:r>
            <a:r>
              <a:rPr lang="en-US" sz="3600" b="1" dirty="0" smtClean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(</a:t>
            </a:r>
            <a:r>
              <a:rPr lang="en-US" sz="3600" b="1" dirty="0" err="1" smtClean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prectitioner</a:t>
            </a:r>
            <a:r>
              <a:rPr lang="en-US" sz="3600" b="1" dirty="0" smtClean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) </a:t>
            </a:r>
            <a:endParaRPr lang="th-TH" sz="3600" b="1" dirty="0" smtClean="0">
              <a:solidFill>
                <a:schemeClr val="tx1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marL="0" indent="0">
              <a:buFont typeface="Arial" pitchFamily="34" charset="0"/>
              <a:buNone/>
            </a:pPr>
            <a:r>
              <a:rPr lang="th-TH" sz="3600" b="1" dirty="0" smtClean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	</a:t>
            </a:r>
            <a:r>
              <a:rPr lang="th-TH" sz="3600" dirty="0" smtClean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กลุ่มที่มีประสบการณ์จริงจากการปฏิบัติงาน แล้วนำความรู้ที่มีมาเขียนและสร้างเป็นหลักการหรือทฤษฎีองค์การ เพื่อใช้ในการปฏิบัติงานซึ่งกลุ่มนี้จะเป็นกลุ่มนักปฏิบัติจริง</a:t>
            </a:r>
          </a:p>
          <a:p>
            <a:pPr marL="0" indent="0">
              <a:buFont typeface="Arial" pitchFamily="34" charset="0"/>
              <a:buNone/>
            </a:pPr>
            <a:r>
              <a:rPr lang="en-US" sz="3600" b="1" dirty="0" smtClean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2. </a:t>
            </a:r>
            <a:r>
              <a:rPr lang="th-TH" sz="3600" b="1" dirty="0" smtClean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กลุ่มนักวิชาการนิยม </a:t>
            </a:r>
            <a:r>
              <a:rPr lang="en-US" sz="3600" b="1" dirty="0" smtClean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(</a:t>
            </a:r>
            <a:r>
              <a:rPr lang="en-US" sz="3600" b="1" dirty="0" err="1" smtClean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scientise</a:t>
            </a:r>
            <a:r>
              <a:rPr lang="en-US" sz="3600" b="1" dirty="0" smtClean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) </a:t>
            </a:r>
            <a:endParaRPr lang="th-TH" sz="3600" b="1" dirty="0" smtClean="0">
              <a:solidFill>
                <a:schemeClr val="tx1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marL="0" indent="0">
              <a:buFont typeface="Arial" pitchFamily="34" charset="0"/>
              <a:buNone/>
            </a:pPr>
            <a:r>
              <a:rPr lang="th-TH" sz="3600" b="1" dirty="0" smtClean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	</a:t>
            </a:r>
            <a:r>
              <a:rPr lang="th-TH" sz="3600" dirty="0" smtClean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กลุ่มที่สนใจในศาสตร์แห่งการบริหารแล้วนำองค์ความรู้ที่ได้ศึกษามาผนวกเข้ากับการวิเคราะห์โดยวิธีการทางวิทยาศาสตร์</a:t>
            </a:r>
            <a:endParaRPr lang="th-TH" sz="3600" dirty="0">
              <a:solidFill>
                <a:schemeClr val="tx1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EC7509-8D30-463E-8391-C0A85F076F88}" type="slidenum">
              <a:rPr lang="th-TH" smtClean="0">
                <a:solidFill>
                  <a:srgbClr val="B13F9A">
                    <a:lumMod val="60000"/>
                    <a:lumOff val="40000"/>
                  </a:srgbClr>
                </a:solidFill>
              </a:rPr>
              <a:pPr/>
              <a:t>9</a:t>
            </a:fld>
            <a:endParaRPr lang="th-TH">
              <a:solidFill>
                <a:srgbClr val="B13F9A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6035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ermal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Thermal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erm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63500" dist="38100" dir="81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101600" dist="63500" dir="81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000000"/>
            </a:lightRig>
          </a:scene3d>
          <a:sp3d>
            <a:bevelT h="190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lumMod val="125000"/>
              </a:schemeClr>
            </a:gs>
            <a:gs pos="55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90000"/>
                <a:satMod val="300000"/>
                <a:lumMod val="9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8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oncourse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Concourse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Thermal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Thermal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erm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63500" dist="38100" dir="81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101600" dist="63500" dir="81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000000"/>
            </a:lightRig>
          </a:scene3d>
          <a:sp3d>
            <a:bevelT h="190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lumMod val="125000"/>
              </a:schemeClr>
            </a:gs>
            <a:gs pos="55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90000"/>
                <a:satMod val="300000"/>
                <a:lumMod val="9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8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2_Thermal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Thermal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erm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63500" dist="38100" dir="81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101600" dist="63500" dir="81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000000"/>
            </a:lightRig>
          </a:scene3d>
          <a:sp3d>
            <a:bevelT h="190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lumMod val="125000"/>
              </a:schemeClr>
            </a:gs>
            <a:gs pos="55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90000"/>
                <a:satMod val="300000"/>
                <a:lumMod val="9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8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2_เบอร์ลิน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erlin" id="{7B5DBA9E-B069-418E-9360-A61BDD0615A4}" vid="{C0CBE056-4EF4-4D92-969E-947779DA7AA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TM02455596[[fn=Spring]]</Template>
  <TotalTime>1614</TotalTime>
  <Words>3046</Words>
  <Application>Microsoft Office PowerPoint</Application>
  <PresentationFormat>On-screen Show (4:3)</PresentationFormat>
  <Paragraphs>392</Paragraphs>
  <Slides>61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7</vt:i4>
      </vt:variant>
      <vt:variant>
        <vt:lpstr>Slide Titles</vt:lpstr>
      </vt:variant>
      <vt:variant>
        <vt:i4>61</vt:i4>
      </vt:variant>
    </vt:vector>
  </HeadingPairs>
  <TitlesOfParts>
    <vt:vector size="68" baseType="lpstr">
      <vt:lpstr>Spring</vt:lpstr>
      <vt:lpstr>Thermal</vt:lpstr>
      <vt:lpstr>Concourse</vt:lpstr>
      <vt:lpstr>1_Concourse</vt:lpstr>
      <vt:lpstr>1_Thermal</vt:lpstr>
      <vt:lpstr>2_Thermal</vt:lpstr>
      <vt:lpstr>2_เบอร์ลิน</vt:lpstr>
      <vt:lpstr> บทที่ 2ทฤษฎีองค์การ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กรอบในการศึกษาทฤษฎีองค์การ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SSRU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IT</dc:creator>
  <cp:lastModifiedBy>IT</cp:lastModifiedBy>
  <cp:revision>136</cp:revision>
  <cp:lastPrinted>2017-01-16T03:58:06Z</cp:lastPrinted>
  <dcterms:created xsi:type="dcterms:W3CDTF">2016-07-16T15:40:03Z</dcterms:created>
  <dcterms:modified xsi:type="dcterms:W3CDTF">2017-08-03T09:45:49Z</dcterms:modified>
</cp:coreProperties>
</file>