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74" r:id="rId4"/>
    <p:sldId id="275" r:id="rId5"/>
    <p:sldId id="276" r:id="rId6"/>
    <p:sldId id="277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7E"/>
    <a:srgbClr val="80DC8B"/>
    <a:srgbClr val="DEF6E1"/>
    <a:srgbClr val="D5F3D9"/>
    <a:srgbClr val="D2F2D6"/>
    <a:srgbClr val="DDDDDD"/>
    <a:srgbClr val="FF3300"/>
    <a:srgbClr val="C4EEC9"/>
    <a:srgbClr val="608269"/>
    <a:srgbClr val="31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75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567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58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153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982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55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55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4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82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87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366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32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34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7935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30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8562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D4DEB8-30D2-4B52-84C5-501ADF15948C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CCFC00-4CE6-44F1-9D3D-9CA1D8B165F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38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otomanager.com/content/%E2%80%9C%E0%B9%80%E0%B8%8B%E0%B9%87%E0%B8%99%E0%B8%97%E0%B8%A3%E0%B8%B1%E0%B8%A5%E2%80%9D-%E0%B8%8A%E0%B8%B4%E0%B8%87-%E2%80%9C%E0%B8%94%E0%B8%B4%E0%B8%AA%E0%B8%97%E0%B8%A3%E0%B8%B4%E0%B8%84%E2%80%9D-%E0%B8%84%E0%B8%B4%E0%B8%81%E0%B8%AD%E0%B8%AD%E0%B8%9F%E0%B8%81%E0%B8%A5%E0%B8%A2%E0%B8%B8%E0%B8%97%E0%B8%98%E0%B9%8C%E0%B8%9A%E0%B8%B4%E0%B9%8A%E0%B8%81%E0%B9%82%E0%B8%9F%E0%B8%A3%E0%B9%8C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krutikamporn/home/bth-thi-2/1-2-khwam-sakhay-khxng-kar-cadkar-cheingkl-yutht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krutikamporn/home/bth-thi-2/1-2-khwam-sakhay-khxng-kar-cadkar-cheingkl-yutht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site/krutikamporn/home/bth-thi-2/1-2-khwam-sakhay-khxng-kar-cadkar-cheingkl-yuthth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903600"/>
          </a:xfrm>
        </p:spPr>
        <p:txBody>
          <a:bodyPr/>
          <a:lstStyle/>
          <a:p>
            <a:r>
              <a:rPr lang="th-TH" sz="4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วิชาการจัดการเชิงกลยุทธิ์</a:t>
            </a:r>
            <a:endParaRPr lang="th-TH" sz="4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0579" y="4540470"/>
            <a:ext cx="4757391" cy="448440"/>
          </a:xfrm>
        </p:spPr>
        <p:txBody>
          <a:bodyPr>
            <a:normAutofit fontScale="77500" lnSpcReduction="20000"/>
          </a:bodyPr>
          <a:lstStyle/>
          <a:p>
            <a:r>
              <a:rPr lang="th-TH" sz="3600" b="1" dirty="0" smtClean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อาจารย์กนกวรรณ       แก้วประเสริฐ</a:t>
            </a:r>
            <a:endParaRPr lang="th-TH" sz="36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3845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209" y="856008"/>
            <a:ext cx="4748046" cy="1303867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พันธกิจ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2025578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ข้อความที่แสดงถึงแนวทางหรือวัตถุประสงค์ในการดำเนินงานขององค์การ หรือเป็นการกำหนดขอบเขตงานที่องค์การต้องปฏิบัติเพื่อให้บรรลุวิสัยทัศน์ที่กำหนดไว้</a:t>
            </a:r>
          </a:p>
          <a:p>
            <a:pPr marL="0" indent="0" algn="thaiDist">
              <a:buNone/>
            </a:pPr>
            <a:endPara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2352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5340" y="1108256"/>
            <a:ext cx="5265684" cy="1303867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วัตถุประสงค์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9845565" cy="121628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ผลลัพธ์ขั้นสุดท้ายที่องค์การต้องการบรรลุผลจากการดำเนินกิจกรรม  วัตถุประสงค์จะเป็นข้อความที่ระบุไว้  ว่าองค์การต้องการบรรลุผลสำเร็จเรื่องอะไร  เมื่อใด และเป็นผลลัพธิ์ที่สามารถวัดได้ในรูปปริมารณหรือตัวเลข</a:t>
            </a:r>
            <a:endPara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5579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413" y="1013663"/>
            <a:ext cx="5307724" cy="1303867"/>
          </a:xfrm>
        </p:spPr>
        <p:txBody>
          <a:bodyPr/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กลยุทธิ์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4076" y="2535911"/>
            <a:ext cx="9601196" cy="1594654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วิธีการที่องค์การเลือกที่จะดำเนินการไปยังเป้าหมายที่คาดหวัง เป็นการวางแผนระยะยาวโดยการประเมินจาก สถานการณ์แวดล้อมภายในและภายนอก เพื่อสร้างความได้เปรียบทางการแข่งขัน</a:t>
            </a:r>
            <a:endPara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9844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บริษัท ดอยคำผลิตภัณฑ์อาหาร จำกัด | Thailand Trust 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02" y="641130"/>
            <a:ext cx="3416983" cy="175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446996" y="4277126"/>
            <a:ext cx="359453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68357" y="6005634"/>
            <a:ext cx="46035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 </a:t>
            </a:r>
            <a:r>
              <a:rPr lang="en-US" sz="1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: ttps://www.thailandtrustmark.com/th/success-story/</a:t>
            </a:r>
            <a:r>
              <a:rPr lang="en-US" sz="1200" dirty="0">
                <a:latin typeface="TH Niramit AS" panose="02000506000000020004" pitchFamily="2" charset="-34"/>
                <a:cs typeface="TH Niramit AS" panose="02000506000000020004" pitchFamily="2" charset="-34"/>
              </a:rPr>
              <a:t>52-</a:t>
            </a:r>
            <a:r>
              <a:rPr lang="th-TH" sz="1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บริษัท-ดอยคำผลิตภัณฑ์อาหาร-จำกัด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436654" y="3054690"/>
            <a:ext cx="5536145" cy="797795"/>
            <a:chOff x="1978751" y="4223769"/>
            <a:chExt cx="5536145" cy="797795"/>
          </a:xfrm>
        </p:grpSpPr>
        <p:grpSp>
          <p:nvGrpSpPr>
            <p:cNvPr id="11" name="Group 10"/>
            <p:cNvGrpSpPr/>
            <p:nvPr/>
          </p:nvGrpSpPr>
          <p:grpSpPr>
            <a:xfrm rot="10800000">
              <a:off x="1978751" y="4223769"/>
              <a:ext cx="5536145" cy="797795"/>
              <a:chOff x="948968" y="1280089"/>
              <a:chExt cx="4360644" cy="797795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48968" y="1290163"/>
                <a:ext cx="4360644" cy="787721"/>
                <a:chOff x="1558275" y="1407714"/>
                <a:chExt cx="4360644" cy="787721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1558275" y="1407714"/>
                  <a:ext cx="186441" cy="76083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1744717" y="1407715"/>
                  <a:ext cx="3415862" cy="358023"/>
                </a:xfrm>
                <a:prstGeom prst="rect">
                  <a:avLst/>
                </a:prstGeom>
                <a:solidFill>
                  <a:srgbClr val="DEF6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1744717" y="1765738"/>
                  <a:ext cx="3415862" cy="402809"/>
                </a:xfrm>
                <a:prstGeom prst="rect">
                  <a:avLst/>
                </a:prstGeom>
                <a:solidFill>
                  <a:srgbClr val="80DC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7" name="Isosceles Triangle 16"/>
                <p:cNvSpPr/>
                <p:nvPr/>
              </p:nvSpPr>
              <p:spPr>
                <a:xfrm rot="5400000">
                  <a:off x="5144643" y="1421158"/>
                  <a:ext cx="787720" cy="760833"/>
                </a:xfrm>
                <a:prstGeom prst="triangle">
                  <a:avLst/>
                </a:prstGeom>
                <a:solidFill>
                  <a:srgbClr val="88A2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>
                <a:off x="2537988" y="1280089"/>
                <a:ext cx="1847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3671394" y="4309260"/>
              <a:ext cx="21579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กรณีศึกษาดอยคำ</a:t>
              </a:r>
              <a:endParaRPr lang="th-TH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9325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95" y="5517760"/>
            <a:ext cx="10783615" cy="563183"/>
          </a:xfrm>
        </p:spPr>
        <p:txBody>
          <a:bodyPr>
            <a:no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://gotomanager.com/content/%E2%80%9C%E0%B9%80%E0%B8%8B%E0%B9%87%E0%B8%99%E0%B8%97%E0%B8%A3%E0%B8%B1%E0%B8%A5%E2%80%9D-%E0%B8%8A%E0%B8%B4%E0%B8%87-%E2%80%9C%E0%B8%94%E0%B8%B4%E0%B8%AA%E0%B8%97%E0%B8%A3%E0%B8%B4%E0%B8%84%E2%80%9D-%E0%B8%84%E0%B8%B4%E0%B8%81%E0%B8%AD%E0%B8%AD%E0%B8%9F%E0%B8%81%E0%B8%A5%E0%B8%A2%E0%B8%B8%E0%B8%97%E0%B8%98%E0%B9%8C%E0%B8%9A%E0%B8%B4%E0%B9%8A%E0%B8%81%E0%B9%82%E0%B8%9F%E0%B8%A3%E0%B9%8C/</a:t>
            </a:r>
            <a:endParaRPr lang="th-TH" sz="1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http://gotomanager.com/wp-content/uploads/importedmedia/import-1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55" y="617538"/>
            <a:ext cx="5624348" cy="37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60073" y="2383276"/>
            <a:ext cx="438018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th-TH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6685893" y="2568085"/>
            <a:ext cx="4765126" cy="797795"/>
            <a:chOff x="1978751" y="4223769"/>
            <a:chExt cx="5536145" cy="797795"/>
          </a:xfrm>
        </p:grpSpPr>
        <p:grpSp>
          <p:nvGrpSpPr>
            <p:cNvPr id="18" name="Group 17"/>
            <p:cNvGrpSpPr/>
            <p:nvPr/>
          </p:nvGrpSpPr>
          <p:grpSpPr>
            <a:xfrm rot="10800000">
              <a:off x="1978751" y="4223769"/>
              <a:ext cx="5536145" cy="797795"/>
              <a:chOff x="948968" y="1280089"/>
              <a:chExt cx="4360644" cy="797795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948968" y="1290163"/>
                <a:ext cx="4360644" cy="787721"/>
                <a:chOff x="1558275" y="1407714"/>
                <a:chExt cx="4360644" cy="787721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1558275" y="1407714"/>
                  <a:ext cx="186441" cy="760833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1744717" y="1407715"/>
                  <a:ext cx="3415862" cy="358023"/>
                </a:xfrm>
                <a:prstGeom prst="rect">
                  <a:avLst/>
                </a:prstGeom>
                <a:solidFill>
                  <a:srgbClr val="DEF6E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 sz="2800" dirty="0">
                    <a:latin typeface="TH Niramit AS" panose="02000506000000020004" pitchFamily="2" charset="-34"/>
                    <a:cs typeface="TH Niramit AS" panose="02000506000000020004" pitchFamily="2" charset="-34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744717" y="1765738"/>
                  <a:ext cx="3415862" cy="402809"/>
                </a:xfrm>
                <a:prstGeom prst="rect">
                  <a:avLst/>
                </a:prstGeom>
                <a:solidFill>
                  <a:srgbClr val="80DC8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5" name="Isosceles Triangle 24"/>
                <p:cNvSpPr/>
                <p:nvPr/>
              </p:nvSpPr>
              <p:spPr>
                <a:xfrm rot="5400000">
                  <a:off x="5144643" y="1421158"/>
                  <a:ext cx="787720" cy="760833"/>
                </a:xfrm>
                <a:prstGeom prst="triangle">
                  <a:avLst/>
                </a:prstGeom>
                <a:solidFill>
                  <a:srgbClr val="88A27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2537988" y="1280089"/>
                <a:ext cx="1847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671394" y="4309260"/>
              <a:ext cx="24048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h-TH" sz="2800" b="1" dirty="0" smtClean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กรณีศึกษา</a:t>
              </a:r>
              <a:r>
                <a:rPr lang="en-US" sz="2800" b="1" dirty="0" smtClean="0">
                  <a:solidFill>
                    <a:srgbClr val="FF000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CENTRAL</a:t>
              </a:r>
              <a:endParaRPr lang="th-TH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70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9831228" y="0"/>
            <a:ext cx="560030" cy="6191989"/>
            <a:chOff x="3941378" y="1949668"/>
            <a:chExt cx="2093664" cy="4246179"/>
          </a:xfrm>
        </p:grpSpPr>
        <p:sp>
          <p:nvSpPr>
            <p:cNvPr id="4" name="Rectangle 3"/>
            <p:cNvSpPr/>
            <p:nvPr/>
          </p:nvSpPr>
          <p:spPr>
            <a:xfrm>
              <a:off x="3941378" y="1949668"/>
              <a:ext cx="1051038" cy="42461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solidFill>
                  <a:srgbClr val="DDDDDD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flipH="1">
              <a:off x="4984004" y="1949668"/>
              <a:ext cx="1051038" cy="4246179"/>
            </a:xfrm>
            <a:prstGeom prst="rect">
              <a:avLst/>
            </a:prstGeom>
            <a:solidFill>
              <a:srgbClr val="D2F2D6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dirty="0" smtClean="0">
                  <a:noFill/>
                </a:rPr>
                <a:t>ก</a:t>
              </a:r>
              <a:endParaRPr lang="th-TH" dirty="0">
                <a:noFill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895626" y="2214411"/>
            <a:ext cx="2203698" cy="1344311"/>
            <a:chOff x="7000543" y="1972102"/>
            <a:chExt cx="1997870" cy="1344311"/>
          </a:xfrm>
        </p:grpSpPr>
        <p:sp>
          <p:nvSpPr>
            <p:cNvPr id="25" name="Parallelogram 24"/>
            <p:cNvSpPr/>
            <p:nvPr/>
          </p:nvSpPr>
          <p:spPr>
            <a:xfrm rot="15935607">
              <a:off x="6955102" y="2284063"/>
              <a:ext cx="1140589" cy="924111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Parallelogram 25"/>
            <p:cNvSpPr/>
            <p:nvPr/>
          </p:nvSpPr>
          <p:spPr>
            <a:xfrm rot="5400000" flipH="1">
              <a:off x="7895032" y="2175846"/>
              <a:ext cx="1143659" cy="1063103"/>
            </a:xfrm>
            <a:prstGeom prst="parallelogram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Isosceles Triangle 27"/>
            <p:cNvSpPr/>
            <p:nvPr/>
          </p:nvSpPr>
          <p:spPr>
            <a:xfrm rot="15918740">
              <a:off x="7237711" y="1734934"/>
              <a:ext cx="420734" cy="895069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29" name="Isosceles Triangle 28"/>
            <p:cNvSpPr/>
            <p:nvPr/>
          </p:nvSpPr>
          <p:spPr>
            <a:xfrm rot="5061393">
              <a:off x="8520501" y="1887291"/>
              <a:ext cx="352341" cy="551332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868358" y="672419"/>
            <a:ext cx="2213390" cy="1344311"/>
            <a:chOff x="7000543" y="1972102"/>
            <a:chExt cx="1997870" cy="1344311"/>
          </a:xfrm>
          <a:solidFill>
            <a:srgbClr val="7030A0"/>
          </a:solidFill>
        </p:grpSpPr>
        <p:sp>
          <p:nvSpPr>
            <p:cNvPr id="37" name="Parallelogram 36"/>
            <p:cNvSpPr/>
            <p:nvPr/>
          </p:nvSpPr>
          <p:spPr>
            <a:xfrm rot="15935607">
              <a:off x="6955102" y="2284063"/>
              <a:ext cx="1140589" cy="92411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Parallelogram 37"/>
            <p:cNvSpPr/>
            <p:nvPr/>
          </p:nvSpPr>
          <p:spPr>
            <a:xfrm rot="5400000" flipH="1">
              <a:off x="7895032" y="2175846"/>
              <a:ext cx="1143659" cy="106310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Isosceles Triangle 38"/>
            <p:cNvSpPr/>
            <p:nvPr/>
          </p:nvSpPr>
          <p:spPr>
            <a:xfrm rot="15918740">
              <a:off x="7237711" y="1734934"/>
              <a:ext cx="420734" cy="89506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40" name="Isosceles Triangle 39"/>
            <p:cNvSpPr/>
            <p:nvPr/>
          </p:nvSpPr>
          <p:spPr>
            <a:xfrm rot="5061393">
              <a:off x="8520501" y="1887291"/>
              <a:ext cx="352341" cy="551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970537" y="3551786"/>
            <a:ext cx="2154263" cy="1344311"/>
            <a:chOff x="7000543" y="1972102"/>
            <a:chExt cx="1997870" cy="1344311"/>
          </a:xfrm>
          <a:solidFill>
            <a:srgbClr val="FFFF00"/>
          </a:solidFill>
        </p:grpSpPr>
        <p:sp>
          <p:nvSpPr>
            <p:cNvPr id="42" name="Parallelogram 41"/>
            <p:cNvSpPr/>
            <p:nvPr/>
          </p:nvSpPr>
          <p:spPr>
            <a:xfrm rot="15935607">
              <a:off x="6955102" y="2284063"/>
              <a:ext cx="1140589" cy="92411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Parallelogram 42"/>
            <p:cNvSpPr/>
            <p:nvPr/>
          </p:nvSpPr>
          <p:spPr>
            <a:xfrm rot="5400000" flipH="1">
              <a:off x="7895032" y="2175846"/>
              <a:ext cx="1143659" cy="106310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4" name="Isosceles Triangle 43"/>
            <p:cNvSpPr/>
            <p:nvPr/>
          </p:nvSpPr>
          <p:spPr>
            <a:xfrm rot="15918740">
              <a:off x="7237711" y="1734934"/>
              <a:ext cx="420734" cy="89506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45" name="Isosceles Triangle 44"/>
            <p:cNvSpPr/>
            <p:nvPr/>
          </p:nvSpPr>
          <p:spPr>
            <a:xfrm rot="5061393">
              <a:off x="8520501" y="1887291"/>
              <a:ext cx="352341" cy="551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995905" y="5082690"/>
            <a:ext cx="2105174" cy="1344311"/>
            <a:chOff x="7000543" y="1972102"/>
            <a:chExt cx="1997870" cy="1344311"/>
          </a:xfrm>
          <a:solidFill>
            <a:srgbClr val="FF3300"/>
          </a:solidFill>
        </p:grpSpPr>
        <p:sp>
          <p:nvSpPr>
            <p:cNvPr id="47" name="Parallelogram 46"/>
            <p:cNvSpPr/>
            <p:nvPr/>
          </p:nvSpPr>
          <p:spPr>
            <a:xfrm rot="15935607">
              <a:off x="6955102" y="2284063"/>
              <a:ext cx="1140589" cy="924111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8" name="Parallelogram 47"/>
            <p:cNvSpPr/>
            <p:nvPr/>
          </p:nvSpPr>
          <p:spPr>
            <a:xfrm rot="5400000" flipH="1">
              <a:off x="7895032" y="2175846"/>
              <a:ext cx="1143659" cy="1063103"/>
            </a:xfrm>
            <a:prstGeom prst="parallelogram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9" name="Isosceles Triangle 48"/>
            <p:cNvSpPr/>
            <p:nvPr/>
          </p:nvSpPr>
          <p:spPr>
            <a:xfrm rot="15918740">
              <a:off x="7237711" y="1734934"/>
              <a:ext cx="420734" cy="89506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  <p:sp>
          <p:nvSpPr>
            <p:cNvPr id="50" name="Isosceles Triangle 49"/>
            <p:cNvSpPr/>
            <p:nvPr/>
          </p:nvSpPr>
          <p:spPr>
            <a:xfrm rot="5061393">
              <a:off x="8520501" y="1887291"/>
              <a:ext cx="352341" cy="5513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th-TH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369152" y="1681979"/>
            <a:ext cx="4360644" cy="797795"/>
            <a:chOff x="948968" y="1280089"/>
            <a:chExt cx="4360644" cy="797795"/>
          </a:xfrm>
        </p:grpSpPr>
        <p:grpSp>
          <p:nvGrpSpPr>
            <p:cNvPr id="55" name="Group 54"/>
            <p:cNvGrpSpPr/>
            <p:nvPr/>
          </p:nvGrpSpPr>
          <p:grpSpPr>
            <a:xfrm>
              <a:off x="948968" y="1290163"/>
              <a:ext cx="4360644" cy="787721"/>
              <a:chOff x="1558275" y="1407714"/>
              <a:chExt cx="4360644" cy="787721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1558275" y="1407714"/>
                <a:ext cx="186441" cy="7608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744717" y="1407715"/>
                <a:ext cx="3415862" cy="358023"/>
              </a:xfrm>
              <a:prstGeom prst="rect">
                <a:avLst/>
              </a:prstGeom>
              <a:solidFill>
                <a:srgbClr val="DEF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800" dirty="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744717" y="1765738"/>
                <a:ext cx="3415862" cy="402809"/>
              </a:xfrm>
              <a:prstGeom prst="rect">
                <a:avLst/>
              </a:prstGeom>
              <a:solidFill>
                <a:srgbClr val="80DC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54" name="Isosceles Triangle 53"/>
              <p:cNvSpPr/>
              <p:nvPr/>
            </p:nvSpPr>
            <p:spPr>
              <a:xfrm rot="5400000">
                <a:off x="5144643" y="1421158"/>
                <a:ext cx="787720" cy="760833"/>
              </a:xfrm>
              <a:prstGeom prst="triangle">
                <a:avLst/>
              </a:prstGeom>
              <a:solidFill>
                <a:srgbClr val="88A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1184284" y="1280089"/>
              <a:ext cx="28921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ตรวจสอบสภาพแวดล้อม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310916" y="3014450"/>
            <a:ext cx="4360644" cy="807554"/>
            <a:chOff x="1709801" y="2398945"/>
            <a:chExt cx="4360644" cy="807554"/>
          </a:xfrm>
        </p:grpSpPr>
        <p:grpSp>
          <p:nvGrpSpPr>
            <p:cNvPr id="66" name="Group 65"/>
            <p:cNvGrpSpPr/>
            <p:nvPr/>
          </p:nvGrpSpPr>
          <p:grpSpPr>
            <a:xfrm>
              <a:off x="1709801" y="2418778"/>
              <a:ext cx="4360644" cy="787721"/>
              <a:chOff x="1558275" y="1407714"/>
              <a:chExt cx="4360644" cy="787721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275" y="1407714"/>
                <a:ext cx="186441" cy="7608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744717" y="1407715"/>
                <a:ext cx="3415862" cy="358023"/>
              </a:xfrm>
              <a:prstGeom prst="rect">
                <a:avLst/>
              </a:prstGeom>
              <a:solidFill>
                <a:srgbClr val="DEF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744717" y="1765738"/>
                <a:ext cx="3415862" cy="402809"/>
              </a:xfrm>
              <a:prstGeom prst="rect">
                <a:avLst/>
              </a:prstGeom>
              <a:solidFill>
                <a:srgbClr val="80DC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5400000">
                <a:off x="5144643" y="1421158"/>
                <a:ext cx="787720" cy="760833"/>
              </a:xfrm>
              <a:prstGeom prst="triangle">
                <a:avLst/>
              </a:prstGeom>
              <a:solidFill>
                <a:srgbClr val="88A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2020848" y="2398945"/>
              <a:ext cx="22794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กำหนดกลยุทธิ์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254041" y="4220042"/>
            <a:ext cx="4360644" cy="789479"/>
            <a:chOff x="2470634" y="3664273"/>
            <a:chExt cx="4360644" cy="789479"/>
          </a:xfrm>
        </p:grpSpPr>
        <p:grpSp>
          <p:nvGrpSpPr>
            <p:cNvPr id="71" name="Group 70"/>
            <p:cNvGrpSpPr/>
            <p:nvPr/>
          </p:nvGrpSpPr>
          <p:grpSpPr>
            <a:xfrm>
              <a:off x="2470634" y="3666031"/>
              <a:ext cx="4360644" cy="787721"/>
              <a:chOff x="1558275" y="1407714"/>
              <a:chExt cx="4360644" cy="787721"/>
            </a:xfrm>
          </p:grpSpPr>
          <p:sp>
            <p:nvSpPr>
              <p:cNvPr id="72" name="Rectangle 71"/>
              <p:cNvSpPr/>
              <p:nvPr/>
            </p:nvSpPr>
            <p:spPr>
              <a:xfrm>
                <a:off x="1558275" y="1407714"/>
                <a:ext cx="186441" cy="7608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80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744717" y="1407715"/>
                <a:ext cx="3415862" cy="358023"/>
              </a:xfrm>
              <a:prstGeom prst="rect">
                <a:avLst/>
              </a:prstGeom>
              <a:solidFill>
                <a:srgbClr val="DEF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80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744717" y="1765738"/>
                <a:ext cx="3415862" cy="402809"/>
              </a:xfrm>
              <a:prstGeom prst="rect">
                <a:avLst/>
              </a:prstGeom>
              <a:solidFill>
                <a:srgbClr val="80DC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80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  <p:sp>
            <p:nvSpPr>
              <p:cNvPr id="75" name="Isosceles Triangle 74"/>
              <p:cNvSpPr/>
              <p:nvPr/>
            </p:nvSpPr>
            <p:spPr>
              <a:xfrm rot="5400000">
                <a:off x="5144643" y="1421158"/>
                <a:ext cx="787720" cy="760833"/>
              </a:xfrm>
              <a:prstGeom prst="triangle">
                <a:avLst/>
              </a:prstGeom>
              <a:solidFill>
                <a:srgbClr val="88A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 sz="2800">
                  <a:latin typeface="TH Niramit AS" panose="02000506000000020004" pitchFamily="2" charset="-34"/>
                  <a:cs typeface="TH Niramit AS" panose="02000506000000020004" pitchFamily="2" charset="-34"/>
                </a:endParaRPr>
              </a:p>
            </p:txBody>
          </p:sp>
        </p:grpSp>
        <p:sp>
          <p:nvSpPr>
            <p:cNvPr id="83" name="Rectangle 82"/>
            <p:cNvSpPr/>
            <p:nvPr/>
          </p:nvSpPr>
          <p:spPr>
            <a:xfrm>
              <a:off x="2975367" y="3664273"/>
              <a:ext cx="25628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 smtClean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กลยุทธิ์ไป</a:t>
              </a:r>
              <a:r>
                <a: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ปฏิบัติ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241392" y="5298493"/>
            <a:ext cx="4360644" cy="819880"/>
            <a:chOff x="3472522" y="5036826"/>
            <a:chExt cx="4360644" cy="819880"/>
          </a:xfrm>
        </p:grpSpPr>
        <p:grpSp>
          <p:nvGrpSpPr>
            <p:cNvPr id="76" name="Group 75"/>
            <p:cNvGrpSpPr/>
            <p:nvPr/>
          </p:nvGrpSpPr>
          <p:grpSpPr>
            <a:xfrm>
              <a:off x="3472522" y="5068985"/>
              <a:ext cx="4360644" cy="787721"/>
              <a:chOff x="1558275" y="1407714"/>
              <a:chExt cx="4360644" cy="787721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1558275" y="1407714"/>
                <a:ext cx="186441" cy="7608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744717" y="1407715"/>
                <a:ext cx="3415862" cy="358023"/>
              </a:xfrm>
              <a:prstGeom prst="rect">
                <a:avLst/>
              </a:prstGeom>
              <a:solidFill>
                <a:srgbClr val="DEF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1744717" y="1765738"/>
                <a:ext cx="3415862" cy="402809"/>
              </a:xfrm>
              <a:prstGeom prst="rect">
                <a:avLst/>
              </a:prstGeom>
              <a:solidFill>
                <a:srgbClr val="80DC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  <p:sp>
            <p:nvSpPr>
              <p:cNvPr id="80" name="Isosceles Triangle 79"/>
              <p:cNvSpPr/>
              <p:nvPr/>
            </p:nvSpPr>
            <p:spPr>
              <a:xfrm rot="5400000">
                <a:off x="5144643" y="1421158"/>
                <a:ext cx="787720" cy="760833"/>
              </a:xfrm>
              <a:prstGeom prst="triangle">
                <a:avLst/>
              </a:prstGeom>
              <a:solidFill>
                <a:srgbClr val="88A27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th-TH"/>
              </a:p>
            </p:txBody>
          </p:sp>
        </p:grpSp>
        <p:sp>
          <p:nvSpPr>
            <p:cNvPr id="84" name="Rectangle 83"/>
            <p:cNvSpPr/>
            <p:nvPr/>
          </p:nvSpPr>
          <p:spPr>
            <a:xfrm>
              <a:off x="3812693" y="5036826"/>
              <a:ext cx="226228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2800" b="1" dirty="0">
                  <a:solidFill>
                    <a:srgbClr val="0070C0"/>
                  </a:solidFill>
                  <a:latin typeface="TH Niramit AS" panose="02000506000000020004" pitchFamily="2" charset="-34"/>
                  <a:cs typeface="TH Niramit AS" panose="02000506000000020004" pitchFamily="2" charset="-34"/>
                </a:rPr>
                <a:t>ควบคุมประเมินผล</a:t>
              </a:r>
            </a:p>
          </p:txBody>
        </p:sp>
      </p:grp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2012572" y="991800"/>
            <a:ext cx="7770134" cy="731054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กระบวนการจัดการเชิงกลยุทธิ์</a:t>
            </a:r>
            <a:br>
              <a:rPr lang="th-TH" sz="40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40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699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การจัดการเชิงกลยุทธิ์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2165" y="3021722"/>
            <a:ext cx="9490841" cy="2580292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กระบวนการบริหารกลยุทธิ์ การคาดการณ์ระยะยาว เป็นกระบวนการที่ต่อเนื่อง การนำกลยุทธิ์ไปปฏิบัติ การควบคุมและการประเมินผลเชิงกลยุทธ์</a:t>
            </a:r>
          </a:p>
          <a:p>
            <a:pPr marL="0" indent="0" algn="thaiDist">
              <a:buNone/>
            </a:pPr>
            <a:r>
              <a:rPr lang="th-TH" sz="28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การวางแผน  การดำเนินการ  การควบคุมให้สอดคล้องกับสภาพแวดล้อมเพื่อการปฏิบัติงานในระยะยาว อย่างมีประสิทธิภาพและประสิทธิผล</a:t>
            </a:r>
            <a:endPara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0977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การจัดการเชิงกลยุทธ์ (</a:t>
            </a:r>
            <a:r>
              <a:rPr lang="en-US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Strategic Management)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605165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8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	   </a:t>
            </a: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</a:t>
            </a:r>
            <a:r>
              <a:rPr lang="th-TH" sz="28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จัดการเชิงกลยุทธ์ (</a:t>
            </a:r>
            <a:r>
              <a:rPr lang="en-US" sz="28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Strategic Management) </a:t>
            </a:r>
            <a:r>
              <a:rPr lang="th-TH" sz="28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การจัดการที่เน้นถึงความสำคัญของสภาพแวดล้อมที่มีผลต่อการจัดการภายในซึ่งต้องเตรียมแผนการดำเนินการให้เหมาะสมกับสภาพแวดล้อมที่เปลี่ยนไปหรือตอบโต้ภาวะการแข่งขันได้อย่างรวดเร็วโดยมีการจัดสรรทรัพยากรให้เหมาะสม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7538" y="6022429"/>
            <a:ext cx="7055068" cy="315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  ที่มา </a:t>
            </a:r>
            <a:r>
              <a:rPr lang="en-US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sites.google.com/site/krutikamporn/home/bth-thi-2/1-2-khwam-sakhay-khxng-kar-cadkar-cheingkl-yuthth</a:t>
            </a:r>
            <a:endParaRPr lang="th-TH" sz="13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7694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7889" y="1707346"/>
            <a:ext cx="7522777" cy="646972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การจัดการเชิงกล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ยุทธ์คำนึงถึง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/>
            </a:r>
            <a:b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2373" y="2451827"/>
            <a:ext cx="9469820" cy="27613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ลักษณะธุรกิจที่ดำเนินอยู่ (</a:t>
            </a:r>
            <a:r>
              <a:rPr lang="en-US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What business are you in?) </a:t>
            </a:r>
            <a:endParaRPr lang="th-TH" sz="28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ลักษณะธุรกิจในอนาคต (</a:t>
            </a:r>
            <a:r>
              <a:rPr lang="en-US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Where do you want to go?) </a:t>
            </a:r>
            <a:endParaRPr lang="th-TH" sz="28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r>
              <a:rPr lang="th-TH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สภาพแวดล้อม (</a:t>
            </a:r>
            <a:r>
              <a:rPr lang="en-US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Environment) </a:t>
            </a:r>
            <a:endParaRPr lang="th-TH" sz="2800" b="1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r>
              <a:rPr lang="th-TH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การจัดสรรทรัพยากร (</a:t>
            </a:r>
            <a:r>
              <a:rPr lang="en-US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Resources Allocation)</a:t>
            </a:r>
            <a:r>
              <a:rPr lang="en-US" sz="2800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endParaRPr lang="th-TH" sz="2800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28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</a:t>
            </a:r>
            <a:r>
              <a:rPr lang="th-TH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 การปฏิบัติงานให้บรรลุวัตถุประสงค์ (</a:t>
            </a:r>
            <a:r>
              <a:rPr lang="en-US" sz="28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Objective Achievement)</a:t>
            </a:r>
            <a:r>
              <a:rPr lang="en-US" sz="2800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endParaRPr lang="th-TH" sz="2800" dirty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48049" y="6011919"/>
            <a:ext cx="7055068" cy="315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  ที่มา </a:t>
            </a:r>
            <a:r>
              <a:rPr lang="en-US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sites.google.com/site/krutikamporn/home/bth-thi-2/1-2-khwam-sakhay-khxng-kar-cadkar-cheingkl-yuthth</a:t>
            </a:r>
            <a:endParaRPr lang="th-TH" sz="13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3579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เป้าหมายของการ</a:t>
            </a:r>
            <a:r>
              <a:rPr lang="th-TH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จัดการเชิงกล</a:t>
            </a:r>
            <a:r>
              <a:rPr lang="th-TH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ยุทธ์</a:t>
            </a:r>
            <a:endParaRPr lang="th-TH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993" y="2809181"/>
            <a:ext cx="10150365" cy="15210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สร้างและรักษา</a:t>
            </a:r>
            <a:r>
              <a:rPr lang="th-TH" sz="36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ความสามารถในการแข่งขัน (</a:t>
            </a:r>
            <a:r>
              <a:rPr lang="en-US" sz="36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Competitive Capacity)</a:t>
            </a:r>
            <a:r>
              <a:rPr lang="en-US" sz="3600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endParaRPr lang="th-TH" sz="3600" dirty="0" smtClean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indent="0"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สร้าง</a:t>
            </a:r>
            <a:r>
              <a:rPr lang="th-TH" sz="36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คุณค่า (</a:t>
            </a:r>
            <a:r>
              <a:rPr lang="en-US" sz="3600" b="1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Create Value)</a:t>
            </a:r>
            <a:r>
              <a:rPr lang="en-US" sz="3600" dirty="0">
                <a:solidFill>
                  <a:srgbClr val="7030A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 </a:t>
            </a:r>
            <a:endParaRPr lang="th-TH" sz="3600" dirty="0">
              <a:solidFill>
                <a:srgbClr val="7030A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37538" y="6022429"/>
            <a:ext cx="7055068" cy="3153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thaiDist">
              <a:buNone/>
            </a:pP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  ที่มา </a:t>
            </a:r>
            <a:r>
              <a:rPr lang="en-US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 </a:t>
            </a:r>
            <a:r>
              <a:rPr lang="th-TH" sz="13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sites.google.com/site/krutikamporn/home/bth-thi-2/1-2-khwam-sakhay-khxng-kar-cadkar-cheingkl-yuthth</a:t>
            </a:r>
            <a:endParaRPr lang="th-TH" sz="13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953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987" y="1720192"/>
            <a:ext cx="7386143" cy="683686"/>
          </a:xfrm>
        </p:spPr>
        <p:txBody>
          <a:bodyPr>
            <a:noAutofit/>
          </a:bodyPr>
          <a:lstStyle/>
          <a:p>
            <a:r>
              <a:rPr lang="th-TH" b="1" dirty="0" smtClean="0">
                <a:solidFill>
                  <a:srgbClr val="0070C0"/>
                </a:solidFill>
              </a:rPr>
              <a:t>การตรวจสอบ</a:t>
            </a:r>
            <a:r>
              <a:rPr lang="th-TH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สภาพแวดล้อม</a:t>
            </a:r>
            <a:r>
              <a:rPr lang="th-TH" b="1" dirty="0" smtClean="0">
                <a:solidFill>
                  <a:srgbClr val="0070C0"/>
                </a:solidFill>
              </a:rPr>
              <a:t/>
            </a:r>
            <a:br>
              <a:rPr lang="th-TH" b="1" dirty="0" smtClean="0">
                <a:solidFill>
                  <a:srgbClr val="0070C0"/>
                </a:solidFill>
              </a:rPr>
            </a:br>
            <a:endParaRPr lang="th-TH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373826" y="2291256"/>
            <a:ext cx="4319746" cy="38835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Oval 4"/>
          <p:cNvSpPr/>
          <p:nvPr/>
        </p:nvSpPr>
        <p:spPr>
          <a:xfrm>
            <a:off x="4256037" y="3205514"/>
            <a:ext cx="2376651" cy="2291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36839" y="4169905"/>
            <a:ext cx="2151988" cy="52581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สิ่งแวดล้อมภายใน</a:t>
            </a:r>
            <a:b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56037" y="2979172"/>
            <a:ext cx="2555323" cy="3102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สิ่งแวดล้อมภายนอก</a:t>
            </a:r>
            <a:br>
              <a:rPr lang="th-TH" sz="28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lang="th-TH" sz="2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6917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483" y="1931568"/>
            <a:ext cx="3697013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จุดอ่อน(</a:t>
            </a:r>
            <a:r>
              <a:rPr lang="en-US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Weaknesses</a:t>
            </a: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     *จุดอ่อนทางการตลาด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*จุดอ่อนทางการเงิน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*จุดอ่อนทางการผลิต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*จุดอ่อนทางการบุคลากร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*จุดอ่อนด้านอื่นๆ</a:t>
            </a:r>
          </a:p>
          <a:p>
            <a:pPr marL="0" indent="0">
              <a:buNone/>
            </a:pPr>
            <a:endParaRPr lang="th-TH" sz="2800" b="1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7215" y="2026161"/>
            <a:ext cx="3234558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จุดแข็ง(</a:t>
            </a:r>
            <a:r>
              <a:rPr lang="en-US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Strengths</a:t>
            </a: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*จุดแข็งทางการตลาด</a:t>
            </a:r>
          </a:p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*จุดแข็งทางการเงิน</a:t>
            </a:r>
          </a:p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*จุดแข็งทางการผลิต</a:t>
            </a:r>
          </a:p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*จุดแข็งทางการบุคลากร</a:t>
            </a:r>
          </a:p>
          <a:p>
            <a:pPr marL="0" indent="0">
              <a:buFont typeface="Arial"/>
              <a:buNone/>
            </a:pPr>
            <a:r>
              <a:rPr lang="th-TH" sz="32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*จุดแข็งด้านอื่นๆ</a:t>
            </a:r>
          </a:p>
          <a:p>
            <a:pPr marL="0" indent="0">
              <a:buFont typeface="Arial"/>
              <a:buNone/>
            </a:pPr>
            <a:endParaRPr lang="th-TH" sz="32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382407" y="5962286"/>
            <a:ext cx="5021316" cy="34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13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ที่มาเอกสารการสอนชุดวิชาการจัดการเชิงกลยุทธิ์  มหาวิทยาลัยสุโขทัยธรรมาธิราช หน้า</a:t>
            </a:r>
            <a:r>
              <a:rPr lang="en-US" sz="13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15</a:t>
            </a:r>
            <a:endParaRPr lang="th-TH" sz="13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15359" y="1191175"/>
            <a:ext cx="8124497" cy="3439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การวิเคราะห์  </a:t>
            </a:r>
            <a:r>
              <a:rPr lang="en-US" sz="4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SWOT  ( SWOT  Analysis)</a:t>
            </a:r>
            <a:endParaRPr lang="th-TH" sz="4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6491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type="title"/>
          </p:nvPr>
        </p:nvSpPr>
        <p:spPr>
          <a:xfrm>
            <a:off x="1663264" y="1003154"/>
            <a:ext cx="9601196" cy="7836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4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การวิเคราะห์  </a:t>
            </a:r>
            <a:r>
              <a:rPr lang="en-US" sz="4400" b="1" dirty="0" smtClean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SWOT  ( SWOT  Analysis)</a:t>
            </a:r>
            <a:endParaRPr lang="th-TH" sz="4400" b="1" dirty="0">
              <a:solidFill>
                <a:srgbClr val="FF0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295400" y="2635759"/>
            <a:ext cx="4075385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โอกาส(</a:t>
            </a:r>
            <a:r>
              <a:rPr lang="en-US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Opportunities</a:t>
            </a: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 สภาวะแวดล้อมจุลภาค</a:t>
            </a:r>
          </a:p>
          <a:p>
            <a:pPr marL="0" indent="0">
              <a:buNone/>
            </a:pP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</a:t>
            </a:r>
            <a:r>
              <a:rPr lang="th-TH" sz="2800" b="1" dirty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สภาวะแวดล้อม</a:t>
            </a:r>
            <a:r>
              <a:rPr lang="th-TH" sz="2800" b="1" dirty="0" smtClean="0">
                <a:solidFill>
                  <a:srgbClr val="0070C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มหภาค</a:t>
            </a:r>
            <a:endParaRPr lang="th-TH" sz="2800" b="1" dirty="0">
              <a:solidFill>
                <a:srgbClr val="0070C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62952" y="2635759"/>
            <a:ext cx="3749566" cy="24092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อุปสรรค(</a:t>
            </a:r>
            <a:r>
              <a:rPr lang="en-US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Threats</a:t>
            </a: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 สภาวะแวดล้อมจุลภาค</a:t>
            </a:r>
          </a:p>
          <a:p>
            <a:pPr marL="0" indent="0">
              <a:buFont typeface="Arial"/>
              <a:buNone/>
            </a:pPr>
            <a:r>
              <a:rPr lang="th-TH" sz="2800" b="1" dirty="0" smtClean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* สภาวะแวดล้อมมหภาค</a:t>
            </a:r>
            <a:endParaRPr lang="th-TH" sz="2800" b="1" dirty="0">
              <a:solidFill>
                <a:srgbClr val="00B05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789683" y="5954695"/>
            <a:ext cx="5021316" cy="3439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th-TH" sz="13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ที่มาเอกสารการสอนชุดวิชาการจัดการเชิงกลยุทธิ์  มหาวิทยาลัยสุโขทัยธรรมาธิราช หน้า</a:t>
            </a:r>
            <a:r>
              <a:rPr lang="en-US" sz="1300" b="1" dirty="0" smtClean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15</a:t>
            </a:r>
            <a:endParaRPr lang="th-TH" sz="1300" b="1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8268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225</TotalTime>
  <Words>526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Angsana New</vt:lpstr>
      <vt:lpstr>Arial</vt:lpstr>
      <vt:lpstr>Cordia New</vt:lpstr>
      <vt:lpstr>Garamond</vt:lpstr>
      <vt:lpstr>TH Niramit AS</vt:lpstr>
      <vt:lpstr>Organic</vt:lpstr>
      <vt:lpstr>วิชาการจัดการเชิงกลยุทธิ์</vt:lpstr>
      <vt:lpstr>กระบวนการจัดการเชิงกลยุทธิ์ </vt:lpstr>
      <vt:lpstr>การจัดการเชิงกลยุทธิ์</vt:lpstr>
      <vt:lpstr>การจัดการเชิงกลยุทธ์ (Strategic Management)</vt:lpstr>
      <vt:lpstr>การจัดการเชิงกลยุทธ์คำนึงถึงปัจจัยดังนี้ </vt:lpstr>
      <vt:lpstr>เป้าหมายของการจัดการเชิงกลยุทธ์</vt:lpstr>
      <vt:lpstr>การตรวจสอบสภาพแวดล้อม </vt:lpstr>
      <vt:lpstr>PowerPoint Presentation</vt:lpstr>
      <vt:lpstr>     การวิเคราะห์  SWOT  ( SWOT  Analysis)</vt:lpstr>
      <vt:lpstr>พันธกิจ</vt:lpstr>
      <vt:lpstr>วัตถุประสงค์</vt:lpstr>
      <vt:lpstr>กลยุทธิ์</vt:lpstr>
      <vt:lpstr>PowerPoint Presentation</vt:lpstr>
      <vt:lpstr>http://gotomanager.com/content/%E2%80%9C%E0%B9%80%E0%B8%8B%E0%B9%87%E0%B8%99%E0%B8%97%E0%B8%A3%E0%B8%B1%E0%B8%A5%E2%80%9D-%E0%B8%8A%E0%B8%B4%E0%B8%87-%E2%80%9C%E0%B8%94%E0%B8%B4%E0%B8%AA%E0%B8%97%E0%B8%A3%E0%B8%B4%E0%B8%84%E2%80%9D-%E0%B8%84%E0%B8%B4%E0%B8%81%E0%B8%AD%E0%B8%AD%E0%B8%9F%E0%B8%81%E0%B8%A5%E0%B8%A2%E0%B8%B8%E0%B8%97%E0%B8%98%E0%B9%8C%E0%B8%9A%E0%B8%B4%E0%B9%8A%E0%B8%81%E0%B9%82%E0%B8%9F%E0%B8%A3%E0%B9%8C/</vt:lpstr>
    </vt:vector>
  </TitlesOfParts>
  <Company>SSRU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คอม</dc:creator>
  <cp:lastModifiedBy>คอม</cp:lastModifiedBy>
  <cp:revision>29</cp:revision>
  <dcterms:created xsi:type="dcterms:W3CDTF">2020-07-16T03:49:25Z</dcterms:created>
  <dcterms:modified xsi:type="dcterms:W3CDTF">2020-09-12T03:55:09Z</dcterms:modified>
</cp:coreProperties>
</file>