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7" r:id="rId5"/>
    <p:sldId id="261" r:id="rId6"/>
    <p:sldId id="262" r:id="rId7"/>
    <p:sldId id="263" r:id="rId8"/>
    <p:sldId id="264" r:id="rId9"/>
    <p:sldId id="268" r:id="rId10"/>
    <p:sldId id="265" r:id="rId11"/>
    <p:sldId id="266" r:id="rId1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DD7"/>
    <a:srgbClr val="FCF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41" d="100"/>
          <a:sy n="41" d="100"/>
        </p:scale>
        <p:origin x="66" y="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DF2E-4CF7-4266-8972-4E9CCF3FCF01}" type="datetimeFigureOut">
              <a:rPr lang="th-TH" smtClean="0"/>
              <a:t>18/07/65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2911-20E9-4A19-B7E4-88306273D5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726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DF2E-4CF7-4266-8972-4E9CCF3FCF01}" type="datetimeFigureOut">
              <a:rPr lang="th-TH" smtClean="0"/>
              <a:t>18/07/65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2911-20E9-4A19-B7E4-88306273D5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86715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DF2E-4CF7-4266-8972-4E9CCF3FCF01}" type="datetimeFigureOut">
              <a:rPr lang="th-TH" smtClean="0"/>
              <a:t>18/07/65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2911-20E9-4A19-B7E4-88306273D5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633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DF2E-4CF7-4266-8972-4E9CCF3FCF01}" type="datetimeFigureOut">
              <a:rPr lang="th-TH" smtClean="0"/>
              <a:t>18/07/65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2911-20E9-4A19-B7E4-88306273D5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59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DF2E-4CF7-4266-8972-4E9CCF3FCF01}" type="datetimeFigureOut">
              <a:rPr lang="th-TH" smtClean="0"/>
              <a:t>18/07/65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2911-20E9-4A19-B7E4-88306273D5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587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DF2E-4CF7-4266-8972-4E9CCF3FCF01}" type="datetimeFigureOut">
              <a:rPr lang="th-TH" smtClean="0"/>
              <a:t>18/07/65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2911-20E9-4A19-B7E4-88306273D5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7519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DF2E-4CF7-4266-8972-4E9CCF3FCF01}" type="datetimeFigureOut">
              <a:rPr lang="th-TH" smtClean="0"/>
              <a:t>18/07/65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2911-20E9-4A19-B7E4-88306273D5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405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DF2E-4CF7-4266-8972-4E9CCF3FCF01}" type="datetimeFigureOut">
              <a:rPr lang="th-TH" smtClean="0"/>
              <a:t>18/07/65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2911-20E9-4A19-B7E4-88306273D5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4496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DF2E-4CF7-4266-8972-4E9CCF3FCF01}" type="datetimeFigureOut">
              <a:rPr lang="th-TH" smtClean="0"/>
              <a:t>18/07/65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2911-20E9-4A19-B7E4-88306273D5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537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DF2E-4CF7-4266-8972-4E9CCF3FCF01}" type="datetimeFigureOut">
              <a:rPr lang="th-TH" smtClean="0"/>
              <a:t>18/07/65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2911-20E9-4A19-B7E4-88306273D5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040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DDF2E-4CF7-4266-8972-4E9CCF3FCF01}" type="datetimeFigureOut">
              <a:rPr lang="th-TH" smtClean="0"/>
              <a:t>18/07/65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62911-20E9-4A19-B7E4-88306273D5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3737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DDF2E-4CF7-4266-8972-4E9CCF3FCF01}" type="datetimeFigureOut">
              <a:rPr lang="th-TH" smtClean="0"/>
              <a:t>18/07/65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62911-20E9-4A19-B7E4-88306273D5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6916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483640" y="437566"/>
            <a:ext cx="2935705" cy="8241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800" b="1" dirty="0" smtClean="0">
                <a:solidFill>
                  <a:srgbClr val="FF0000"/>
                </a:solidFill>
                <a:cs typeface="+mn-cs"/>
              </a:rPr>
              <a:t>บทที่</a:t>
            </a:r>
            <a:r>
              <a:rPr lang="en-US" sz="4800" b="1" dirty="0" smtClean="0">
                <a:solidFill>
                  <a:srgbClr val="FF0000"/>
                </a:solidFill>
                <a:cs typeface="+mn-cs"/>
              </a:rPr>
              <a:t>1</a:t>
            </a:r>
            <a:endParaRPr lang="th-TH" sz="4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658708" y="5085287"/>
            <a:ext cx="4907647" cy="860842"/>
          </a:xfrm>
        </p:spPr>
        <p:txBody>
          <a:bodyPr>
            <a:noAutofit/>
          </a:bodyPr>
          <a:lstStyle/>
          <a:p>
            <a:r>
              <a:rPr lang="th-TH" sz="3600" b="1" dirty="0" smtClean="0">
                <a:solidFill>
                  <a:schemeClr val="accent1">
                    <a:lumMod val="75000"/>
                  </a:schemeClr>
                </a:solidFill>
              </a:rPr>
              <a:t>อาจารย์กนกวรรณ   แก้วประเสริฐ</a:t>
            </a:r>
            <a:endParaRPr lang="th-TH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Teamwork อย่างไรให้มีประสิทธิภาพ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663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29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577410" y="653964"/>
            <a:ext cx="5864313" cy="1690652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</a:rPr>
              <a:t>ทักษะ</a:t>
            </a:r>
            <a:r>
              <a:rPr lang="th-TH" sz="4800" b="1" dirty="0">
                <a:solidFill>
                  <a:srgbClr val="FF0000"/>
                </a:solidFill>
              </a:rPr>
              <a:t>การสร้าง</a:t>
            </a:r>
            <a:r>
              <a:rPr lang="th-TH" sz="4800" b="1" dirty="0" smtClean="0">
                <a:solidFill>
                  <a:srgbClr val="FF0000"/>
                </a:solidFill>
              </a:rPr>
              <a:t>ทีมงาน</a:t>
            </a:r>
            <a:endParaRPr lang="th-TH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832103" y="6273454"/>
            <a:ext cx="3166465" cy="584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/>
              <a:t>กนกวรรณ   แก้วประเสริฐ</a:t>
            </a:r>
            <a:endParaRPr lang="th-TH" sz="20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270611" y="2697573"/>
            <a:ext cx="5122985" cy="1690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 smtClean="0">
                <a:solidFill>
                  <a:srgbClr val="00B050"/>
                </a:solidFill>
              </a:rPr>
              <a:t>ก้าวข้ามความขัดแย้ง</a:t>
            </a:r>
          </a:p>
          <a:p>
            <a:r>
              <a:rPr lang="th-TH" sz="3600" b="1" dirty="0" smtClean="0">
                <a:solidFill>
                  <a:srgbClr val="00B050"/>
                </a:solidFill>
              </a:rPr>
              <a:t>ยึดถือประโยชน์ส่วนร่วม</a:t>
            </a:r>
          </a:p>
        </p:txBody>
      </p:sp>
      <p:sp>
        <p:nvSpPr>
          <p:cNvPr id="2" name="AutoShape 2" descr="นาโตรับสภาพสงครามยูเครน-รัสเซีย อาจลากยาวไปอีกหลายปี : PPTVHD36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0244" name="Picture 4" descr="นาโตรับสภาพสงครามยูเครน-รัสเซีย อาจลากยาวไปอีกหลายป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974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432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705600" y="653964"/>
            <a:ext cx="4736123" cy="1690652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</a:rPr>
              <a:t>ปัญหา</a:t>
            </a:r>
            <a:r>
              <a:rPr lang="th-TH" sz="4800" b="1" dirty="0">
                <a:solidFill>
                  <a:srgbClr val="FF0000"/>
                </a:solidFill>
              </a:rPr>
              <a:t>การสร้าง</a:t>
            </a:r>
            <a:r>
              <a:rPr lang="th-TH" sz="4800" b="1" dirty="0" smtClean="0">
                <a:solidFill>
                  <a:srgbClr val="FF0000"/>
                </a:solidFill>
              </a:rPr>
              <a:t>ทีมงาน</a:t>
            </a:r>
            <a:endParaRPr lang="th-TH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832103" y="6273454"/>
            <a:ext cx="3354034" cy="584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/>
              <a:t>กนกวรรณ   แก้วประเสริฐ</a:t>
            </a:r>
            <a:endParaRPr lang="th-TH" sz="20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270611" y="2697572"/>
            <a:ext cx="5122985" cy="2835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 smtClean="0">
                <a:solidFill>
                  <a:srgbClr val="00B050"/>
                </a:solidFill>
              </a:rPr>
              <a:t>ยึดตัวตน</a:t>
            </a:r>
          </a:p>
          <a:p>
            <a:r>
              <a:rPr lang="th-TH" sz="3600" b="1" dirty="0" smtClean="0">
                <a:solidFill>
                  <a:srgbClr val="00B050"/>
                </a:solidFill>
              </a:rPr>
              <a:t>ขาดภาวะผู้นำ</a:t>
            </a:r>
          </a:p>
          <a:p>
            <a:r>
              <a:rPr lang="th-TH" sz="3600" b="1" dirty="0" smtClean="0">
                <a:solidFill>
                  <a:srgbClr val="00B050"/>
                </a:solidFill>
              </a:rPr>
              <a:t>ขาดทักษะการสื่อสาร</a:t>
            </a:r>
          </a:p>
          <a:p>
            <a:r>
              <a:rPr lang="th-TH" sz="3600" b="1" dirty="0" smtClean="0">
                <a:solidFill>
                  <a:srgbClr val="00B050"/>
                </a:solidFill>
              </a:rPr>
              <a:t>มุ่งผลประโยชน์ตนเอง</a:t>
            </a:r>
            <a:endParaRPr lang="th-TH" sz="3600" b="1" dirty="0">
              <a:solidFill>
                <a:srgbClr val="00B050"/>
              </a:solidFill>
            </a:endParaRPr>
          </a:p>
        </p:txBody>
      </p:sp>
      <p:sp>
        <p:nvSpPr>
          <p:cNvPr id="2" name="AutoShape 2" descr="วิเคราะห์ลักษณะผู้นำ 'ปูติน' 'เซเลนสกี' 'ไบเดน' ในวิกฤตรัสเซีย-ยูเครน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" name="AutoShape 6" descr="สาเหตุของความขัดแย้งระหว่างบุคคล - 32471conflict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1272" name="Picture 8" descr="ผลการค้นหารูปภาพสำหรับ สาเหตุของความขัดแย้งระหว่างบุคค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5692" y="0"/>
            <a:ext cx="41282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ขัดแย้งกับคนในที่ทำงาน ทำอย่างไรดี? - Mission To The Moon M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756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06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500446" y="1090188"/>
            <a:ext cx="5229727" cy="1690652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solidFill>
                  <a:schemeClr val="accent1">
                    <a:lumMod val="75000"/>
                  </a:schemeClr>
                </a:solidFill>
              </a:rPr>
              <a:t>ความหมายการ</a:t>
            </a:r>
            <a:r>
              <a:rPr lang="th-TH" sz="4800" b="1" dirty="0">
                <a:solidFill>
                  <a:schemeClr val="accent1">
                    <a:lumMod val="75000"/>
                  </a:schemeClr>
                </a:solidFill>
              </a:rPr>
              <a:t>สร้าง</a:t>
            </a:r>
            <a:r>
              <a:rPr lang="th-TH" sz="4800" b="1" dirty="0" smtClean="0">
                <a:solidFill>
                  <a:schemeClr val="accent1">
                    <a:lumMod val="75000"/>
                  </a:schemeClr>
                </a:solidFill>
              </a:rPr>
              <a:t>ทีมงาน</a:t>
            </a:r>
            <a:endParaRPr lang="th-TH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399584" y="5997158"/>
            <a:ext cx="3330589" cy="860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>
                <a:solidFill>
                  <a:srgbClr val="00B050"/>
                </a:solidFill>
              </a:rPr>
              <a:t>กนกวรรณ   แก้วประเสริฐ</a:t>
            </a:r>
            <a:endParaRPr lang="th-TH" sz="2000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Manfaat Membangun Team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858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ips Sederhana Membangun Teamwork Yang Solid | Klinik Konsultasi Bisnis  UMKM Satoea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46" y="4384431"/>
            <a:ext cx="2514600" cy="2448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เฟ้นหาวิธีการสร้างสุดยอดทีมในองค์กรด้วย Data - Big Data Thail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846" y="0"/>
            <a:ext cx="2514600" cy="4384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64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33129" y="278826"/>
            <a:ext cx="9163741" cy="1690652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</a:rPr>
              <a:t>     ความแตกต่าง</a:t>
            </a:r>
          </a:p>
          <a:p>
            <a:r>
              <a:rPr lang="th-TH" sz="4000" b="1" dirty="0" smtClean="0">
                <a:solidFill>
                  <a:schemeClr val="accent1">
                    <a:lumMod val="75000"/>
                  </a:schemeClr>
                </a:solidFill>
              </a:rPr>
              <a:t>ทีมงาน                                       กลุ่ม</a:t>
            </a:r>
            <a:endParaRPr lang="th-TH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AutoShape 2" descr="สร้างทีมงาน (Team Work) ให้มีศักยภาพเพื่อการทำงานระบบทีม (Teamwork)  ที่มีประสิทธิภาพ | HRNOTE Thailand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3076" name="Picture 4" descr="https://th.hrnote.asia/wp/wp-content/uploads/2019/05/shutterstock_707527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5355"/>
            <a:ext cx="5715000" cy="505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6" descr="สถานการณ์ “โรคปัจจุบัน” ของกลุ่มคนวัยทำงานใน “โลกปัจจุบัน”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3080" name="Picture 8" descr="https://www.ohswa.or.th/images/content/original-16043737334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1805355"/>
            <a:ext cx="5400675" cy="5052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6283569" y="984738"/>
            <a:ext cx="0" cy="5873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ubtitle 2"/>
          <p:cNvSpPr txBox="1">
            <a:spLocks/>
          </p:cNvSpPr>
          <p:nvPr/>
        </p:nvSpPr>
        <p:spPr>
          <a:xfrm>
            <a:off x="8174375" y="6427579"/>
            <a:ext cx="4244989" cy="860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>
                <a:solidFill>
                  <a:srgbClr val="00B050"/>
                </a:solidFill>
              </a:rPr>
              <a:t>กนกวรรณ   แก้วประเสริฐ</a:t>
            </a:r>
            <a:endParaRPr lang="th-TH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30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7524979" y="5997158"/>
            <a:ext cx="4244989" cy="860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/>
              <a:t>กนกวรรณ   แก้วประเสริฐ</a:t>
            </a:r>
            <a:endParaRPr lang="th-TH" sz="2000" b="1" dirty="0"/>
          </a:p>
        </p:txBody>
      </p:sp>
      <p:sp>
        <p:nvSpPr>
          <p:cNvPr id="2" name="AutoShape 2" descr="สร้างทีมงาน (Team Work) ให้มีศักยภาพเพื่อการทำงานระบบทีม (Teamwork)  ที่มีประสิทธิภาพ | HRNOTE Thailand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" name="Rectangle 2"/>
          <p:cNvSpPr/>
          <p:nvPr/>
        </p:nvSpPr>
        <p:spPr>
          <a:xfrm>
            <a:off x="1125415" y="1213808"/>
            <a:ext cx="10316307" cy="3970318"/>
          </a:xfrm>
          <a:prstGeom prst="rect">
            <a:avLst/>
          </a:prstGeom>
          <a:solidFill>
            <a:schemeClr val="bg1"/>
          </a:solidFill>
          <a:ln w="190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th-TH" sz="3600" b="1" i="0" dirty="0" smtClean="0">
                <a:solidFill>
                  <a:srgbClr val="008000"/>
                </a:solidFill>
                <a:effectLst/>
                <a:latin typeface="Mitr"/>
              </a:rPr>
              <a:t>                     หัวใจสำคัญของการทำงานระบบทีม</a:t>
            </a:r>
          </a:p>
          <a:p>
            <a:endParaRPr lang="th-TH" sz="3600" b="0" i="0" dirty="0" smtClean="0">
              <a:solidFill>
                <a:srgbClr val="000000"/>
              </a:solidFill>
              <a:effectLst/>
              <a:latin typeface="Mit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h-TH" sz="3600" b="1" i="0" dirty="0" smtClean="0">
                <a:solidFill>
                  <a:srgbClr val="008000"/>
                </a:solidFill>
                <a:effectLst/>
                <a:latin typeface="Mitr"/>
              </a:rPr>
              <a:t>  มีเป้าหมายเดียวกัน มุ่งมั่น ร่วมแรงร่วมใจบรรลุเป้าหมายให้ได้</a:t>
            </a:r>
            <a:endParaRPr lang="th-TH" sz="3600" b="0" i="0" dirty="0" smtClean="0">
              <a:solidFill>
                <a:srgbClr val="000000"/>
              </a:solidFill>
              <a:effectLst/>
              <a:latin typeface="Mit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h-TH" sz="3600" b="1" i="0" dirty="0" smtClean="0">
                <a:solidFill>
                  <a:srgbClr val="008000"/>
                </a:solidFill>
                <a:effectLst/>
                <a:latin typeface="Mitr"/>
              </a:rPr>
              <a:t>  มีระบบการทำงานที่ชัดเจน ทุกคนรู้หน้าที่ ปฎิบัติภาระกิจให้ดีที่สุด</a:t>
            </a:r>
            <a:endParaRPr lang="th-TH" sz="3600" b="0" i="0" dirty="0" smtClean="0">
              <a:solidFill>
                <a:srgbClr val="000000"/>
              </a:solidFill>
              <a:effectLst/>
              <a:latin typeface="Mit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h-TH" sz="3600" b="1" i="0" dirty="0" smtClean="0">
                <a:solidFill>
                  <a:srgbClr val="008000"/>
                </a:solidFill>
                <a:effectLst/>
                <a:latin typeface="Mitr"/>
              </a:rPr>
              <a:t>  สามัคคี ให้ความร่วมมือ ช่วยเหลือเกื้อกูล ผลักดันกันและกัน</a:t>
            </a:r>
            <a:endParaRPr lang="th-TH" sz="3600" b="0" i="0" dirty="0" smtClean="0">
              <a:solidFill>
                <a:srgbClr val="000000"/>
              </a:solidFill>
              <a:effectLst/>
              <a:latin typeface="Mitr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h-TH" sz="3600" b="1" i="0" dirty="0" smtClean="0">
                <a:solidFill>
                  <a:srgbClr val="008000"/>
                </a:solidFill>
                <a:effectLst/>
                <a:latin typeface="Mitr"/>
              </a:rPr>
              <a:t>  ชื่นชมความสำเร็จร่วมกัน ร่วมภาคภูมิใจด้วยกัน</a:t>
            </a:r>
          </a:p>
          <a:p>
            <a:endParaRPr lang="th-TH" sz="3600" b="0" i="0" dirty="0">
              <a:solidFill>
                <a:srgbClr val="000000"/>
              </a:solidFill>
              <a:effectLst/>
              <a:latin typeface="Mitr"/>
            </a:endParaRPr>
          </a:p>
        </p:txBody>
      </p:sp>
    </p:spTree>
    <p:extLst>
      <p:ext uri="{BB962C8B-B14F-4D97-AF65-F5344CB8AC3E}">
        <p14:creationId xmlns:p14="http://schemas.microsoft.com/office/powerpoint/2010/main" val="1048714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443213" y="818087"/>
            <a:ext cx="6748787" cy="1690652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</a:rPr>
              <a:t>ความสำคัญ</a:t>
            </a:r>
            <a:r>
              <a:rPr lang="th-TH" sz="4800" b="1" dirty="0">
                <a:solidFill>
                  <a:srgbClr val="FF0000"/>
                </a:solidFill>
              </a:rPr>
              <a:t>ของการสร้าง</a:t>
            </a:r>
            <a:r>
              <a:rPr lang="th-TH" sz="4800" b="1" dirty="0" smtClean="0">
                <a:solidFill>
                  <a:srgbClr val="FF0000"/>
                </a:solidFill>
              </a:rPr>
              <a:t>ทีมงาน</a:t>
            </a:r>
            <a:endParaRPr lang="th-TH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603504" y="6132894"/>
            <a:ext cx="3166465" cy="860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/>
              <a:t>กนกวรรณ   แก้วประเสริฐ</a:t>
            </a:r>
            <a:endParaRPr lang="th-TH" sz="20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515874" y="2885141"/>
            <a:ext cx="4603464" cy="178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 smtClean="0">
                <a:solidFill>
                  <a:srgbClr val="00B050"/>
                </a:solidFill>
              </a:rPr>
              <a:t>ความสำคัญต่อบุคคล</a:t>
            </a:r>
          </a:p>
          <a:p>
            <a:pPr algn="l"/>
            <a:endParaRPr lang="th-TH" sz="3600" b="1" dirty="0">
              <a:solidFill>
                <a:srgbClr val="00B050"/>
              </a:solidFill>
            </a:endParaRPr>
          </a:p>
        </p:txBody>
      </p:sp>
      <p:sp>
        <p:nvSpPr>
          <p:cNvPr id="2" name="AutoShape 2" descr="การทำงานกลุ่ม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5124" name="Picture 4" descr="การทำงานกลุ่ม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471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418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965341" y="600749"/>
            <a:ext cx="7030141" cy="1690652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</a:rPr>
              <a:t>ความสำคัญ</a:t>
            </a:r>
            <a:r>
              <a:rPr lang="th-TH" sz="4800" b="1" dirty="0">
                <a:solidFill>
                  <a:srgbClr val="FF0000"/>
                </a:solidFill>
              </a:rPr>
              <a:t>ของการสร้าง</a:t>
            </a:r>
            <a:r>
              <a:rPr lang="th-TH" sz="4800" b="1" dirty="0" smtClean="0">
                <a:solidFill>
                  <a:srgbClr val="FF0000"/>
                </a:solidFill>
              </a:rPr>
              <a:t>ทีมงาน</a:t>
            </a:r>
            <a:endParaRPr lang="th-TH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384304" y="5702473"/>
            <a:ext cx="4244989" cy="860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>
                <a:solidFill>
                  <a:srgbClr val="00B050"/>
                </a:solidFill>
              </a:rPr>
              <a:t>กนกวรรณ   แก้วประเสริฐ</a:t>
            </a:r>
            <a:endParaRPr lang="th-TH" sz="2000" b="1" dirty="0">
              <a:solidFill>
                <a:srgbClr val="00B05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018114" y="2728948"/>
            <a:ext cx="4977368" cy="1690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 smtClean="0">
                <a:solidFill>
                  <a:srgbClr val="00B050"/>
                </a:solidFill>
              </a:rPr>
              <a:t>ความสำคัญต่อองค์การ</a:t>
            </a:r>
            <a:endParaRPr lang="th-TH" sz="3600" b="1" dirty="0">
              <a:solidFill>
                <a:srgbClr val="00B050"/>
              </a:solidFill>
            </a:endParaRPr>
          </a:p>
        </p:txBody>
      </p:sp>
      <p:pic>
        <p:nvPicPr>
          <p:cNvPr id="7170" name="Picture 2" descr="ทรู”ชู”คน-วัฒนธรรม”คือหัวใจผลักดันองค์กรประสบความสำเร็จ 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49653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192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038149" y="818087"/>
            <a:ext cx="7030141" cy="1690652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</a:rPr>
              <a:t>ความสำคัญ</a:t>
            </a:r>
            <a:r>
              <a:rPr lang="th-TH" sz="4800" b="1" dirty="0">
                <a:solidFill>
                  <a:srgbClr val="FF0000"/>
                </a:solidFill>
              </a:rPr>
              <a:t>ของการสร้าง</a:t>
            </a:r>
            <a:r>
              <a:rPr lang="th-TH" sz="4800" b="1" dirty="0" smtClean="0">
                <a:solidFill>
                  <a:srgbClr val="FF0000"/>
                </a:solidFill>
              </a:rPr>
              <a:t>ทีมงาน</a:t>
            </a:r>
            <a:endParaRPr lang="th-TH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384304" y="5702473"/>
            <a:ext cx="4244989" cy="860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>
                <a:solidFill>
                  <a:srgbClr val="00B050"/>
                </a:solidFill>
              </a:rPr>
              <a:t>กนกวรรณ   แก้วประเสริฐ</a:t>
            </a:r>
            <a:endParaRPr lang="th-TH" sz="2000" b="1" dirty="0">
              <a:solidFill>
                <a:srgbClr val="00B05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945305" y="3260280"/>
            <a:ext cx="5122985" cy="1690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 smtClean="0">
                <a:solidFill>
                  <a:srgbClr val="00B050"/>
                </a:solidFill>
              </a:rPr>
              <a:t>ความสำคัญต่อประเทศชาติ</a:t>
            </a:r>
            <a:endParaRPr lang="th-TH" sz="3600" b="1" dirty="0">
              <a:solidFill>
                <a:srgbClr val="00B050"/>
              </a:solidFill>
            </a:endParaRPr>
          </a:p>
        </p:txBody>
      </p:sp>
      <p:sp>
        <p:nvSpPr>
          <p:cNvPr id="2" name="AutoShape 2" descr="Stakeholder Engagement &amp;amp; Materiality Analysis -  การมีส่วนร่วมกับผู้มีส่วนได้เสีย และการวิเคราะห์ประเด็นสำคัญด้านความยั่งยืน  : ตลาดหลักทรัพย์แห่งประเทศไทย - ศูนย์พัฒนาธุรกิจเพื่อความยั่งยืน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6148" name="Picture 4" descr="https://www.setsustainability.com/frontend/assets/images/stakeholder/stakeholder_cover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9261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294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577410" y="653964"/>
            <a:ext cx="5864313" cy="1690652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</a:rPr>
              <a:t>ทักษะ</a:t>
            </a:r>
            <a:r>
              <a:rPr lang="th-TH" sz="4800" b="1" dirty="0">
                <a:solidFill>
                  <a:srgbClr val="FF0000"/>
                </a:solidFill>
              </a:rPr>
              <a:t>การสร้าง</a:t>
            </a:r>
            <a:r>
              <a:rPr lang="th-TH" sz="4800" b="1" dirty="0" smtClean="0">
                <a:solidFill>
                  <a:srgbClr val="FF0000"/>
                </a:solidFill>
              </a:rPr>
              <a:t>ทีมงาน</a:t>
            </a:r>
            <a:endParaRPr lang="th-TH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384304" y="5978769"/>
            <a:ext cx="4244989" cy="584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/>
              <a:t>กนกวรรณ   แก้วประเสริฐ</a:t>
            </a:r>
            <a:endParaRPr lang="th-TH" sz="2000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270611" y="2697573"/>
            <a:ext cx="5122985" cy="12179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b="1" dirty="0" smtClean="0">
                <a:solidFill>
                  <a:srgbClr val="00B050"/>
                </a:solidFill>
              </a:rPr>
              <a:t>มีภาวะผู้นำ</a:t>
            </a:r>
          </a:p>
        </p:txBody>
      </p:sp>
      <p:sp>
        <p:nvSpPr>
          <p:cNvPr id="2" name="AutoShape 2" descr="ขงจื่อกล่าวว่า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8196" name="Picture 4" descr="https://images-se-ed.com/ws/Storage/Originals/978616/140/9786161402143L.jpg?h=2487f73df35a47b3041fde6c865c5fb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590" y="0"/>
            <a:ext cx="5715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031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D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6585595" y="1169780"/>
            <a:ext cx="5043698" cy="1690652"/>
          </a:xfrm>
        </p:spPr>
        <p:txBody>
          <a:bodyPr>
            <a:no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</a:rPr>
              <a:t>ทักษะ</a:t>
            </a:r>
            <a:r>
              <a:rPr lang="th-TH" sz="4800" b="1" dirty="0">
                <a:solidFill>
                  <a:srgbClr val="FF0000"/>
                </a:solidFill>
              </a:rPr>
              <a:t>การสร้าง</a:t>
            </a:r>
            <a:r>
              <a:rPr lang="th-TH" sz="4800" b="1" dirty="0" smtClean="0">
                <a:solidFill>
                  <a:srgbClr val="FF0000"/>
                </a:solidFill>
              </a:rPr>
              <a:t>ทีมงาน</a:t>
            </a:r>
            <a:endParaRPr lang="th-TH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384304" y="5978769"/>
            <a:ext cx="4244989" cy="584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b="1" dirty="0" smtClean="0"/>
              <a:t>กนกวรรณ   แก้วประเสริฐ</a:t>
            </a:r>
            <a:endParaRPr lang="th-TH" sz="2000" b="1" dirty="0"/>
          </a:p>
        </p:txBody>
      </p:sp>
      <p:sp>
        <p:nvSpPr>
          <p:cNvPr id="2" name="AutoShape 2" descr="ขงจื่อกล่าวว่า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9218" name="Picture 2" descr="คนจะใหญ่ หัวใจต้องใหญ่พอ!! – สามก๊ก ฉบับ 4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419"/>
            <a:ext cx="6585595" cy="686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035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165</Words>
  <Application>Microsoft Office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Cordia New</vt:lpstr>
      <vt:lpstr>Mitr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FMS-00</dc:creator>
  <cp:lastModifiedBy>FMS-00</cp:lastModifiedBy>
  <cp:revision>7</cp:revision>
  <dcterms:created xsi:type="dcterms:W3CDTF">2022-07-18T00:27:01Z</dcterms:created>
  <dcterms:modified xsi:type="dcterms:W3CDTF">2022-07-18T01:06:33Z</dcterms:modified>
</cp:coreProperties>
</file>