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60" r:id="rId4"/>
    <p:sldId id="261" r:id="rId5"/>
    <p:sldId id="262" r:id="rId6"/>
    <p:sldId id="263" r:id="rId7"/>
    <p:sldId id="276" r:id="rId8"/>
    <p:sldId id="264" r:id="rId9"/>
    <p:sldId id="265" r:id="rId10"/>
    <p:sldId id="269" r:id="rId11"/>
    <p:sldId id="268" r:id="rId12"/>
    <p:sldId id="270" r:id="rId13"/>
    <p:sldId id="271" r:id="rId14"/>
    <p:sldId id="267" r:id="rId15"/>
    <p:sldId id="259" r:id="rId16"/>
    <p:sldId id="272" r:id="rId17"/>
    <p:sldId id="274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unito" panose="020B0604020202020204" charset="0"/>
      <p:regular r:id="rId24"/>
      <p:bold r:id="rId25"/>
      <p:italic r:id="rId26"/>
      <p:boldItalic r:id="rId27"/>
    </p:embeddedFont>
    <p:embeddedFont>
      <p:font typeface="Lato" panose="020B0604020202020204" charset="0"/>
      <p:regular r:id="rId28"/>
      <p:bold r:id="rId29"/>
      <p:italic r:id="rId30"/>
      <p:boldItalic r:id="rId31"/>
    </p:embeddedFont>
    <p:embeddedFont>
      <p:font typeface="Cordia New" panose="020B0304020202020204" pitchFamily="34" charset="-34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" y="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1651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338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977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6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413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591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955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193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539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71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575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66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922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320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019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711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1023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75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5572579" y="3721806"/>
            <a:ext cx="3201032" cy="11048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290900"/>
                </a:solidFill>
                <a:latin typeface="Lato"/>
                <a:ea typeface="Lato"/>
                <a:cs typeface="+mn-cs"/>
                <a:sym typeface="Lato"/>
              </a:rPr>
              <a:t>อาจารย์กนกนวรรณ  แก้วประเสริฐ</a:t>
            </a:r>
            <a:endParaRPr sz="2400" dirty="0">
              <a:solidFill>
                <a:srgbClr val="290900"/>
              </a:solidFill>
              <a:latin typeface="Lato"/>
              <a:ea typeface="Lato"/>
              <a:cs typeface="+mn-cs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13"/>
          <p:cNvSpPr txBox="1"/>
          <p:nvPr/>
        </p:nvSpPr>
        <p:spPr>
          <a:xfrm>
            <a:off x="6910507" y="1162041"/>
            <a:ext cx="1388541" cy="54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en" sz="2800" b="0" i="0" u="none" strike="noStrike" cap="none" dirty="0">
                <a:solidFill>
                  <a:srgbClr val="0070C0"/>
                </a:solidFill>
                <a:latin typeface="Lato"/>
                <a:ea typeface="Lato"/>
                <a:cs typeface="+mn-cs"/>
                <a:sym typeface="Lato"/>
              </a:rPr>
              <a:t>บทที่  2</a:t>
            </a:r>
            <a:endParaRPr sz="2800" b="0" i="0" u="none" strike="noStrike" cap="none" dirty="0">
              <a:solidFill>
                <a:srgbClr val="0070C0"/>
              </a:solidFill>
              <a:latin typeface="Lato"/>
              <a:ea typeface="Lato"/>
              <a:cs typeface="+mn-cs"/>
              <a:sym typeface="Lato"/>
            </a:endParaRPr>
          </a:p>
        </p:txBody>
      </p:sp>
      <p:pic>
        <p:nvPicPr>
          <p:cNvPr id="1026" name="Picture 2" descr="ทีมมดสร้างสะพาน - ไม่มีค่าลิขสิทธิ์ มด ภาพสต็อ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46325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2743202" y="1950880"/>
            <a:ext cx="4097438" cy="2250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1.  </a:t>
            </a:r>
            <a:r>
              <a:rPr lang="th-TH" sz="2400" b="1" dirty="0" smtClean="0">
                <a:solidFill>
                  <a:srgbClr val="FF0000"/>
                </a:solidFill>
                <a:cs typeface="+mn-cs"/>
              </a:rPr>
              <a:t>ทักษะส่วนบุคคล</a:t>
            </a: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/>
            </a:r>
            <a:br>
              <a:rPr lang="th-TH" sz="2400" b="1" dirty="0" smtClean="0">
                <a:solidFill>
                  <a:srgbClr val="002060"/>
                </a:solidFill>
                <a:cs typeface="+mn-cs"/>
              </a:rPr>
            </a:br>
            <a:r>
              <a:rPr lang="th-TH" sz="24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cs typeface="+mn-cs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cs typeface="+mn-cs"/>
              </a:rPr>
            </a:b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   	ทักษะในการปฏิสัมพันธ์</a:t>
            </a:r>
            <a:br>
              <a:rPr lang="th-TH" sz="2400" b="1" dirty="0" smtClean="0">
                <a:solidFill>
                  <a:srgbClr val="002060"/>
                </a:solidFill>
                <a:cs typeface="+mn-cs"/>
              </a:rPr>
            </a:br>
            <a:r>
              <a:rPr lang="th-TH" sz="2400" b="1" dirty="0">
                <a:solidFill>
                  <a:srgbClr val="002060"/>
                </a:solidFill>
                <a:cs typeface="+mn-cs"/>
              </a:rPr>
              <a:t>	</a:t>
            </a:r>
            <a:endParaRPr sz="24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879676" y="1034719"/>
            <a:ext cx="2766349" cy="54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8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ทักษะการสร้าง</a:t>
            </a:r>
            <a:r>
              <a:rPr lang="th-TH" sz="2800" b="1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ทีมงาน</a:t>
            </a:r>
            <a:endParaRPr sz="2800" b="1" i="0" u="none" strike="noStrike" cap="none" dirty="0">
              <a:solidFill>
                <a:schemeClr val="accent2">
                  <a:lumMod val="50000"/>
                </a:schemeClr>
              </a:solidFill>
              <a:latin typeface="Lato"/>
              <a:ea typeface="Lato"/>
              <a:cs typeface="+mn-cs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03496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2696902" y="1800409"/>
            <a:ext cx="3368233" cy="16488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1.  </a:t>
            </a:r>
            <a:r>
              <a:rPr lang="th-TH" sz="2400" b="1" dirty="0" smtClean="0">
                <a:solidFill>
                  <a:srgbClr val="FF0000"/>
                </a:solidFill>
                <a:cs typeface="+mn-cs"/>
              </a:rPr>
              <a:t>ทักษะส่วนบุคคล</a:t>
            </a:r>
            <a:br>
              <a:rPr lang="th-TH" sz="2400" b="1" dirty="0" smtClean="0">
                <a:solidFill>
                  <a:srgbClr val="FF0000"/>
                </a:solidFill>
                <a:cs typeface="+mn-cs"/>
              </a:rPr>
            </a:b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	ทักษะในการเป็นผู้นำ</a:t>
            </a:r>
            <a:r>
              <a:rPr lang="th-TH" sz="2400" b="1" dirty="0">
                <a:solidFill>
                  <a:srgbClr val="002060"/>
                </a:solidFill>
                <a:cs typeface="+mn-cs"/>
              </a:rPr>
              <a:t>	</a:t>
            </a:r>
            <a:endParaRPr sz="24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856527" y="1011570"/>
            <a:ext cx="3032567" cy="54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8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ทักษะการสร้าง</a:t>
            </a:r>
            <a:r>
              <a:rPr lang="th-TH" sz="2800" b="1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ทีมงาน</a:t>
            </a:r>
            <a:endParaRPr sz="2800" b="1" i="0" u="none" strike="noStrike" cap="none" dirty="0">
              <a:solidFill>
                <a:schemeClr val="accent2">
                  <a:lumMod val="50000"/>
                </a:schemeClr>
              </a:solidFill>
              <a:latin typeface="Lato"/>
              <a:ea typeface="Lato"/>
              <a:cs typeface="+mn-cs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428728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2928396" y="1916155"/>
            <a:ext cx="4109012" cy="2250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l"/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1.  </a:t>
            </a:r>
            <a:r>
              <a:rPr lang="th-TH" sz="2400" b="1" dirty="0" smtClean="0">
                <a:solidFill>
                  <a:srgbClr val="FF0000"/>
                </a:solidFill>
                <a:cs typeface="+mn-cs"/>
              </a:rPr>
              <a:t>ทักษะส่วนบุคคล</a:t>
            </a:r>
            <a:br>
              <a:rPr lang="th-TH" sz="2400" b="1" dirty="0" smtClean="0">
                <a:solidFill>
                  <a:srgbClr val="FF0000"/>
                </a:solidFill>
                <a:cs typeface="+mn-cs"/>
              </a:rPr>
            </a:b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/>
            </a:r>
            <a:br>
              <a:rPr lang="th-TH" sz="2400" b="1" dirty="0" smtClean="0">
                <a:solidFill>
                  <a:srgbClr val="002060"/>
                </a:solidFill>
                <a:cs typeface="+mn-cs"/>
              </a:rPr>
            </a:b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	</a:t>
            </a:r>
            <a:r>
              <a:rPr lang="th-TH" sz="2400" b="1" dirty="0">
                <a:solidFill>
                  <a:srgbClr val="002060"/>
                </a:solidFill>
                <a:cs typeface="+mn-cs"/>
              </a:rPr>
              <a:t> ทักษะในการบริหารความ</a:t>
            </a: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ขัดแย้ง</a:t>
            </a:r>
            <a:r>
              <a:rPr lang="th-TH" sz="2400" b="1" dirty="0">
                <a:solidFill>
                  <a:srgbClr val="002060"/>
                </a:solidFill>
                <a:cs typeface="+mn-cs"/>
              </a:rPr>
              <a:t>	</a:t>
            </a:r>
            <a:endParaRPr sz="24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902825" y="1023144"/>
            <a:ext cx="2893671" cy="54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8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ทักษะการสร้าง</a:t>
            </a:r>
            <a:r>
              <a:rPr lang="th-TH" sz="2800" b="1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ทีมงาน</a:t>
            </a:r>
            <a:endParaRPr sz="2800" b="1" i="0" u="none" strike="noStrike" cap="none" dirty="0">
              <a:solidFill>
                <a:schemeClr val="accent2">
                  <a:lumMod val="50000"/>
                </a:schemeClr>
              </a:solidFill>
              <a:latin typeface="Lato"/>
              <a:ea typeface="Lato"/>
              <a:cs typeface="+mn-cs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83821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2419109" y="1835133"/>
            <a:ext cx="4583575" cy="2250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l"/>
            <a:r>
              <a:rPr lang="en-US" sz="2400" b="1" dirty="0">
                <a:solidFill>
                  <a:srgbClr val="FF0000"/>
                </a:solidFill>
                <a:cs typeface="+mn-cs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.  </a:t>
            </a:r>
            <a:r>
              <a:rPr lang="th-TH" sz="2400" b="1" dirty="0" smtClean="0">
                <a:solidFill>
                  <a:srgbClr val="FF0000"/>
                </a:solidFill>
                <a:cs typeface="+mn-cs"/>
              </a:rPr>
              <a:t>ทักษะของกลุ่ม</a:t>
            </a:r>
            <a:br>
              <a:rPr lang="th-TH" sz="2400" b="1" dirty="0" smtClean="0">
                <a:solidFill>
                  <a:srgbClr val="FF0000"/>
                </a:solidFill>
                <a:cs typeface="+mn-cs"/>
              </a:rPr>
            </a:br>
            <a:r>
              <a:rPr lang="th-TH" sz="2400" b="1" dirty="0" smtClean="0">
                <a:solidFill>
                  <a:srgbClr val="FF0000"/>
                </a:solidFill>
                <a:cs typeface="+mn-cs"/>
              </a:rPr>
              <a:t/>
            </a:r>
            <a:br>
              <a:rPr lang="th-TH" sz="2400" b="1" dirty="0" smtClean="0">
                <a:solidFill>
                  <a:srgbClr val="FF0000"/>
                </a:solidFill>
                <a:cs typeface="+mn-cs"/>
              </a:rPr>
            </a:b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	  ทักษะสร้างความร่วมมือ</a:t>
            </a:r>
            <a:br>
              <a:rPr lang="th-TH" sz="2400" b="1" dirty="0" smtClean="0">
                <a:solidFill>
                  <a:srgbClr val="002060"/>
                </a:solidFill>
                <a:cs typeface="+mn-cs"/>
              </a:rPr>
            </a:br>
            <a:r>
              <a:rPr lang="th-TH" sz="2400" b="1" dirty="0">
                <a:solidFill>
                  <a:srgbClr val="002060"/>
                </a:solidFill>
                <a:cs typeface="+mn-cs"/>
              </a:rPr>
              <a:t>	</a:t>
            </a: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  ทักษะแก้ปัญหาโดยทีมงาน</a:t>
            </a:r>
            <a:br>
              <a:rPr lang="th-TH" sz="2400" b="1" dirty="0" smtClean="0">
                <a:solidFill>
                  <a:srgbClr val="002060"/>
                </a:solidFill>
                <a:cs typeface="+mn-cs"/>
              </a:rPr>
            </a:br>
            <a:r>
              <a:rPr lang="th-TH" sz="24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	  ทักษะการเห็นพ้องต้องกัน</a:t>
            </a:r>
            <a:r>
              <a:rPr lang="th-TH" sz="2400" b="1" dirty="0">
                <a:solidFill>
                  <a:srgbClr val="002060"/>
                </a:solidFill>
                <a:cs typeface="+mn-cs"/>
              </a:rPr>
              <a:t>	</a:t>
            </a:r>
            <a:endParaRPr sz="24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856526" y="1046294"/>
            <a:ext cx="3483980" cy="54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8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ทักษะการสร้าง</a:t>
            </a:r>
            <a:r>
              <a:rPr lang="th-TH" sz="2800" b="1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ทีมงาน</a:t>
            </a:r>
            <a:endParaRPr sz="2800" b="1" i="0" u="none" strike="noStrike" cap="none" dirty="0">
              <a:solidFill>
                <a:schemeClr val="accent2">
                  <a:lumMod val="50000"/>
                </a:schemeClr>
              </a:solidFill>
              <a:latin typeface="Lato"/>
              <a:ea typeface="Lato"/>
              <a:cs typeface="+mn-cs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01733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3414532" y="2008753"/>
            <a:ext cx="5347503" cy="2250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/>
            </a:r>
            <a:br>
              <a:rPr lang="th-TH" sz="2400" b="1" dirty="0" smtClean="0">
                <a:solidFill>
                  <a:srgbClr val="002060"/>
                </a:solidFill>
                <a:cs typeface="+mn-cs"/>
              </a:rPr>
            </a:br>
            <a:r>
              <a:rPr lang="th-TH" sz="2400" b="1" dirty="0">
                <a:solidFill>
                  <a:srgbClr val="002060"/>
                </a:solidFill>
                <a:cs typeface="+mn-cs"/>
              </a:rPr>
              <a:t>	</a:t>
            </a:r>
            <a:endParaRPr sz="24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2940933" y="927924"/>
            <a:ext cx="3147350" cy="54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8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แบบทดสอบ</a:t>
            </a:r>
          </a:p>
        </p:txBody>
      </p:sp>
      <p:sp>
        <p:nvSpPr>
          <p:cNvPr id="4" name="Google Shape;130;p13"/>
          <p:cNvSpPr txBox="1"/>
          <p:nvPr/>
        </p:nvSpPr>
        <p:spPr>
          <a:xfrm>
            <a:off x="962628" y="2008752"/>
            <a:ext cx="7683661" cy="14405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marR="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AutoNum type="arabicPeriod"/>
            </a:pPr>
            <a:r>
              <a:rPr lang="th-TH" sz="28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แจ้งบุคลากรทุกระดับว่าให้แต่งกายตามแบฟอรม์ที่กำหนดและห้ามสวมรองเท้าแตะในการทำงาน</a:t>
            </a:r>
          </a:p>
          <a:p>
            <a:pPr marL="514350" marR="0" lvl="0" indent="-514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AutoNum type="arabicPeriod"/>
            </a:pPr>
            <a:r>
              <a:rPr lang="th-TH" sz="2800" b="1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แจ้งบุคลากรว่าในเดือนหน้าจะมีการแจ้งผลการไม่ต่อสัญญาโดยพิจารณาจากผลการทำงาน</a:t>
            </a:r>
            <a:endParaRPr lang="th-TH" sz="2800" b="1" i="0" u="none" strike="noStrike" cap="none" dirty="0" smtClean="0">
              <a:solidFill>
                <a:schemeClr val="accent2">
                  <a:lumMod val="50000"/>
                </a:schemeClr>
              </a:solidFill>
              <a:latin typeface="Lato"/>
              <a:ea typeface="Lato"/>
              <a:cs typeface="+mn-cs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8711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 txBox="1"/>
          <p:nvPr/>
        </p:nvSpPr>
        <p:spPr>
          <a:xfrm>
            <a:off x="4294206" y="160179"/>
            <a:ext cx="3287211" cy="54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800" b="0" i="0" u="none" strike="noStrike" cap="none" dirty="0" smtClean="0">
                <a:solidFill>
                  <a:srgbClr val="0070C0"/>
                </a:solidFill>
                <a:latin typeface="Lato"/>
                <a:ea typeface="Lato"/>
                <a:cs typeface="+mn-cs"/>
                <a:sym typeface="Lato"/>
              </a:rPr>
              <a:t>ปัญหาและแนวทางการแก้ไข</a:t>
            </a:r>
            <a:endParaRPr sz="2800" b="0" i="0" u="none" strike="noStrike" cap="none" dirty="0">
              <a:solidFill>
                <a:srgbClr val="0070C0"/>
              </a:solidFill>
              <a:latin typeface="Lato"/>
              <a:ea typeface="Lato"/>
              <a:cs typeface="+mn-cs"/>
              <a:sym typeface="Lato"/>
            </a:endParaRPr>
          </a:p>
        </p:txBody>
      </p:sp>
      <p:sp>
        <p:nvSpPr>
          <p:cNvPr id="4" name="Google Shape;130;p13"/>
          <p:cNvSpPr txBox="1"/>
          <p:nvPr/>
        </p:nvSpPr>
        <p:spPr>
          <a:xfrm>
            <a:off x="4606722" y="1611355"/>
            <a:ext cx="4224761" cy="33773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400" b="1" i="0" u="none" strike="noStrike" cap="none" dirty="0" smtClean="0">
                <a:solidFill>
                  <a:srgbClr val="FF0000"/>
                </a:solidFill>
                <a:latin typeface="Lato"/>
                <a:ea typeface="Lato"/>
                <a:cs typeface="+mn-cs"/>
                <a:sym typeface="Lato"/>
              </a:rPr>
              <a:t>ปัญหาที่เกิดจากองค์การ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400" dirty="0" smtClean="0">
                <a:solidFill>
                  <a:srgbClr val="0070C0"/>
                </a:solidFill>
                <a:latin typeface="Lato"/>
                <a:ea typeface="Lato"/>
                <a:cs typeface="+mn-cs"/>
                <a:sym typeface="Lato"/>
              </a:rPr>
              <a:t>โครงสร้างทีมงานไม่สอดคล้องโครงสร้างองค์การ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endParaRPr lang="th-TH" sz="2400" dirty="0" smtClean="0">
              <a:solidFill>
                <a:srgbClr val="0070C0"/>
              </a:solidFill>
              <a:latin typeface="Lato"/>
              <a:ea typeface="Lato"/>
              <a:cs typeface="+mn-cs"/>
              <a:sym typeface="Lat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400" b="0" i="0" u="none" strike="noStrike" cap="none" dirty="0" smtClean="0">
                <a:solidFill>
                  <a:srgbClr val="0070C0"/>
                </a:solidFill>
                <a:latin typeface="Lato"/>
                <a:ea typeface="Lato"/>
                <a:cs typeface="+mn-cs"/>
                <a:sym typeface="Lato"/>
              </a:rPr>
              <a:t>ค่านิยมองค์การ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endParaRPr lang="th-TH" sz="2400" b="0" i="0" u="none" strike="noStrike" cap="none" dirty="0" smtClean="0">
              <a:solidFill>
                <a:srgbClr val="0070C0"/>
              </a:solidFill>
              <a:latin typeface="Lato"/>
              <a:ea typeface="Lato"/>
              <a:cs typeface="+mn-cs"/>
              <a:sym typeface="Lat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400" dirty="0" smtClean="0">
                <a:solidFill>
                  <a:srgbClr val="0070C0"/>
                </a:solidFill>
                <a:latin typeface="Lato"/>
                <a:ea typeface="Lato"/>
                <a:cs typeface="+mn-cs"/>
                <a:sym typeface="Lato"/>
              </a:rPr>
              <a:t>ทีมงานมุ่งผลสำเร็จงานมากเกินไป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endParaRPr lang="th-TH" sz="2400" dirty="0" smtClean="0">
              <a:solidFill>
                <a:srgbClr val="0070C0"/>
              </a:solidFill>
              <a:latin typeface="Lato"/>
              <a:ea typeface="Lato"/>
              <a:cs typeface="+mn-cs"/>
              <a:sym typeface="Lat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400" b="0" i="0" u="none" strike="noStrike" cap="none" dirty="0" smtClean="0">
                <a:solidFill>
                  <a:srgbClr val="0070C0"/>
                </a:solidFill>
                <a:latin typeface="Lato"/>
                <a:ea typeface="Lato"/>
                <a:cs typeface="+mn-cs"/>
                <a:sym typeface="Lato"/>
              </a:rPr>
              <a:t>บรรยากาศการทำงานไม่สนับสนุน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endParaRPr lang="th-TH" sz="2800" b="0" i="0" u="none" strike="noStrike" cap="none" dirty="0" smtClean="0">
              <a:solidFill>
                <a:srgbClr val="0070C0"/>
              </a:solidFill>
              <a:latin typeface="Lato"/>
              <a:ea typeface="Lato"/>
              <a:cs typeface="+mn-cs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endParaRPr sz="2800" b="0" i="0" u="none" strike="noStrike" cap="none" dirty="0">
              <a:solidFill>
                <a:srgbClr val="0070C0"/>
              </a:solidFill>
              <a:latin typeface="Lato"/>
              <a:ea typeface="Lato"/>
              <a:cs typeface="+mn-cs"/>
              <a:sym typeface="Lato"/>
            </a:endParaRPr>
          </a:p>
        </p:txBody>
      </p:sp>
      <p:pic>
        <p:nvPicPr>
          <p:cNvPr id="4098" name="Picture 2" descr="มีหัวหน้าดี เป็น 'ศรี' แก่ลูกน้อ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680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00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 txBox="1"/>
          <p:nvPr/>
        </p:nvSpPr>
        <p:spPr>
          <a:xfrm>
            <a:off x="4467826" y="189767"/>
            <a:ext cx="3287211" cy="54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800" b="0" i="0" u="none" strike="noStrike" cap="none" dirty="0" smtClean="0">
                <a:solidFill>
                  <a:srgbClr val="0070C0"/>
                </a:solidFill>
                <a:latin typeface="Lato"/>
                <a:ea typeface="Lato"/>
                <a:cs typeface="+mn-cs"/>
                <a:sym typeface="Lato"/>
              </a:rPr>
              <a:t>ปัญหาและแนวทางการแก้ไข</a:t>
            </a:r>
            <a:endParaRPr sz="2800" b="0" i="0" u="none" strike="noStrike" cap="none" dirty="0">
              <a:solidFill>
                <a:srgbClr val="0070C0"/>
              </a:solidFill>
              <a:latin typeface="Lato"/>
              <a:ea typeface="Lato"/>
              <a:cs typeface="+mn-cs"/>
              <a:sym typeface="Lato"/>
            </a:endParaRPr>
          </a:p>
        </p:txBody>
      </p:sp>
      <p:sp>
        <p:nvSpPr>
          <p:cNvPr id="4" name="Google Shape;130;p13"/>
          <p:cNvSpPr txBox="1"/>
          <p:nvPr/>
        </p:nvSpPr>
        <p:spPr>
          <a:xfrm>
            <a:off x="5303135" y="1223211"/>
            <a:ext cx="3273706" cy="26018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400" b="1" i="0" u="none" strike="noStrike" cap="none" dirty="0" smtClean="0">
                <a:solidFill>
                  <a:srgbClr val="FF0000"/>
                </a:solidFill>
                <a:latin typeface="Lato"/>
                <a:ea typeface="Lato"/>
                <a:cs typeface="+mn-cs"/>
                <a:sym typeface="Lato"/>
              </a:rPr>
              <a:t>          ปัญหาที่เกิดจากผู้บริหาร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endParaRPr lang="th-TH" sz="2400" b="1" i="0" u="none" strike="noStrike" cap="none" dirty="0" smtClean="0">
              <a:solidFill>
                <a:srgbClr val="FF0000"/>
              </a:solidFill>
              <a:latin typeface="Lato"/>
              <a:ea typeface="Lato"/>
              <a:cs typeface="+mn-cs"/>
              <a:sym typeface="Lat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400" b="1" dirty="0" smtClean="0">
                <a:solidFill>
                  <a:srgbClr val="002060"/>
                </a:solidFill>
                <a:latin typeface="Lato"/>
                <a:ea typeface="Lato"/>
                <a:cs typeface="+mn-cs"/>
                <a:sym typeface="Lato"/>
              </a:rPr>
              <a:t>ผู้บริหารไม่สนับสนุน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endParaRPr lang="th-TH" sz="2400" b="1" dirty="0" smtClean="0">
              <a:solidFill>
                <a:srgbClr val="002060"/>
              </a:solidFill>
              <a:latin typeface="Lato"/>
              <a:ea typeface="Lato"/>
              <a:cs typeface="+mn-cs"/>
              <a:sym typeface="Lat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400" b="1" dirty="0" smtClean="0">
                <a:solidFill>
                  <a:srgbClr val="002060"/>
                </a:solidFill>
                <a:latin typeface="Lato"/>
                <a:ea typeface="Lato"/>
                <a:cs typeface="+mn-cs"/>
                <a:sym typeface="Lato"/>
              </a:rPr>
              <a:t>ผู้บริหารมุ่งงานมากเกินไป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endParaRPr lang="th-TH" sz="2400" b="1" dirty="0" smtClean="0">
              <a:solidFill>
                <a:srgbClr val="002060"/>
              </a:solidFill>
              <a:latin typeface="Lato"/>
              <a:ea typeface="Lato"/>
              <a:cs typeface="+mn-cs"/>
              <a:sym typeface="Lat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400" b="1" dirty="0" smtClean="0">
                <a:solidFill>
                  <a:srgbClr val="002060"/>
                </a:solidFill>
                <a:latin typeface="Lato"/>
                <a:ea typeface="Lato"/>
                <a:cs typeface="+mn-cs"/>
                <a:sym typeface="Lato"/>
              </a:rPr>
              <a:t>ผู้บริหารขาดภาวะผู้นำ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endParaRPr lang="th-TH" sz="2400" b="1" dirty="0" smtClean="0">
              <a:solidFill>
                <a:srgbClr val="002060"/>
              </a:solidFill>
              <a:latin typeface="Lato"/>
              <a:ea typeface="Lato"/>
              <a:cs typeface="+mn-cs"/>
              <a:sym typeface="Lato"/>
            </a:endParaRPr>
          </a:p>
          <a:p>
            <a:pPr lvl="0">
              <a:buClr>
                <a:srgbClr val="595959"/>
              </a:buClr>
              <a:buSzPts val="1600"/>
            </a:pPr>
            <a:r>
              <a:rPr lang="th-TH" sz="2400" b="1" dirty="0">
                <a:solidFill>
                  <a:srgbClr val="002060"/>
                </a:solidFill>
                <a:latin typeface="Lato"/>
                <a:ea typeface="Lato"/>
                <a:cs typeface="+mn-cs"/>
                <a:sym typeface="Lato"/>
              </a:rPr>
              <a:t>ผู้บริหาร</a:t>
            </a:r>
            <a:r>
              <a:rPr lang="th-TH" sz="2400" b="1" dirty="0" smtClean="0">
                <a:solidFill>
                  <a:srgbClr val="002060"/>
                </a:solidFill>
                <a:latin typeface="Lato"/>
                <a:ea typeface="Lato"/>
                <a:cs typeface="+mn-cs"/>
                <a:sym typeface="Lato"/>
              </a:rPr>
              <a:t>ขาดเป้าหมายที่ชัดเจน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endParaRPr lang="th-TH" sz="2400" b="0" i="0" u="none" strike="noStrike" cap="none" dirty="0" smtClean="0">
              <a:solidFill>
                <a:srgbClr val="0070C0"/>
              </a:solidFill>
              <a:latin typeface="Lato"/>
              <a:ea typeface="Lato"/>
              <a:cs typeface="+mn-cs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Lato"/>
              <a:ea typeface="Lato"/>
              <a:cs typeface="+mn-cs"/>
              <a:sym typeface="Lato"/>
            </a:endParaRPr>
          </a:p>
        </p:txBody>
      </p:sp>
      <p:pic>
        <p:nvPicPr>
          <p:cNvPr id="5122" name="Picture 2" descr="https://www.smethailandclub.com/images/image/16063800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932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231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 txBox="1"/>
          <p:nvPr/>
        </p:nvSpPr>
        <p:spPr>
          <a:xfrm>
            <a:off x="4120585" y="0"/>
            <a:ext cx="3287211" cy="54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800" b="0" i="0" u="none" strike="noStrike" cap="none" dirty="0" smtClean="0">
                <a:solidFill>
                  <a:srgbClr val="0070C0"/>
                </a:solidFill>
                <a:latin typeface="Lato"/>
                <a:ea typeface="Lato"/>
                <a:cs typeface="+mn-cs"/>
                <a:sym typeface="Lato"/>
              </a:rPr>
              <a:t>ปัญหาและแนวทางการแก้ไข</a:t>
            </a:r>
            <a:endParaRPr sz="2800" b="0" i="0" u="none" strike="noStrike" cap="none" dirty="0">
              <a:solidFill>
                <a:srgbClr val="0070C0"/>
              </a:solidFill>
              <a:latin typeface="Lato"/>
              <a:ea typeface="Lato"/>
              <a:cs typeface="+mn-cs"/>
              <a:sym typeface="Lato"/>
            </a:endParaRPr>
          </a:p>
        </p:txBody>
      </p:sp>
      <p:sp>
        <p:nvSpPr>
          <p:cNvPr id="4" name="Google Shape;130;p13"/>
          <p:cNvSpPr txBox="1"/>
          <p:nvPr/>
        </p:nvSpPr>
        <p:spPr>
          <a:xfrm>
            <a:off x="4560424" y="1328468"/>
            <a:ext cx="4375231" cy="2972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800" b="1" i="0" u="none" strike="noStrike" cap="none" dirty="0" smtClean="0">
                <a:solidFill>
                  <a:srgbClr val="FF0000"/>
                </a:solidFill>
                <a:latin typeface="Lato"/>
                <a:ea typeface="Lato"/>
                <a:cs typeface="+mn-cs"/>
                <a:sym typeface="Lato"/>
              </a:rPr>
              <a:t>          </a:t>
            </a:r>
            <a:r>
              <a:rPr lang="th-TH" sz="2400" b="1" i="0" u="none" strike="noStrike" cap="none" dirty="0" smtClean="0">
                <a:solidFill>
                  <a:srgbClr val="FF0000"/>
                </a:solidFill>
                <a:latin typeface="Lato"/>
                <a:ea typeface="Lato"/>
                <a:cs typeface="+mn-cs"/>
                <a:sym typeface="Lato"/>
              </a:rPr>
              <a:t>ปัญหาที่เกิดจากสมาชิก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endParaRPr lang="th-TH" sz="2400" b="1" i="0" u="none" strike="noStrike" cap="none" dirty="0" smtClean="0">
              <a:solidFill>
                <a:srgbClr val="FF0000"/>
              </a:solidFill>
              <a:latin typeface="Lato"/>
              <a:ea typeface="Lato"/>
              <a:cs typeface="+mn-cs"/>
              <a:sym typeface="Lat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400" b="1" dirty="0" smtClean="0">
                <a:solidFill>
                  <a:srgbClr val="002060"/>
                </a:solidFill>
                <a:latin typeface="Lato"/>
                <a:ea typeface="Lato"/>
                <a:cs typeface="+mn-cs"/>
                <a:sym typeface="Lato"/>
              </a:rPr>
              <a:t>สมาชิกมีเป้าหมายที่แตกต่างกัน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endParaRPr lang="th-TH" sz="2400" b="1" dirty="0" smtClean="0">
              <a:solidFill>
                <a:srgbClr val="002060"/>
              </a:solidFill>
              <a:latin typeface="Lato"/>
              <a:ea typeface="Lato"/>
              <a:cs typeface="+mn-cs"/>
              <a:sym typeface="Lat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400" b="1" dirty="0" smtClean="0">
                <a:solidFill>
                  <a:srgbClr val="002060"/>
                </a:solidFill>
                <a:latin typeface="Lato"/>
                <a:ea typeface="Lato"/>
                <a:cs typeface="+mn-cs"/>
                <a:sym typeface="Lato"/>
              </a:rPr>
              <a:t>สมาชิกไม่เปิดใจ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endParaRPr lang="th-TH" sz="2400" b="1" dirty="0" smtClean="0">
              <a:solidFill>
                <a:srgbClr val="002060"/>
              </a:solidFill>
              <a:latin typeface="Lato"/>
              <a:ea typeface="Lato"/>
              <a:cs typeface="+mn-cs"/>
              <a:sym typeface="Lat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400" b="1" dirty="0" smtClean="0">
                <a:solidFill>
                  <a:srgbClr val="002060"/>
                </a:solidFill>
                <a:latin typeface="Lato"/>
                <a:ea typeface="Lato"/>
                <a:cs typeface="+mn-cs"/>
                <a:sym typeface="Lato"/>
              </a:rPr>
              <a:t>สมาชิกขาดทักษะ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endParaRPr lang="th-TH" sz="2400" b="1" dirty="0" smtClean="0">
              <a:solidFill>
                <a:srgbClr val="002060"/>
              </a:solidFill>
              <a:latin typeface="Lato"/>
              <a:ea typeface="Lato"/>
              <a:cs typeface="+mn-cs"/>
              <a:sym typeface="Lat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400" b="1" dirty="0" smtClean="0">
                <a:solidFill>
                  <a:srgbClr val="002060"/>
                </a:solidFill>
                <a:latin typeface="Lato"/>
                <a:ea typeface="Lato"/>
                <a:cs typeface="+mn-cs"/>
                <a:sym typeface="Lato"/>
              </a:rPr>
              <a:t>สมาชิกมีปัญหาความสัมพันธ์ระหว่างกัน</a:t>
            </a:r>
            <a:endParaRPr lang="th-TH" sz="2400" b="0" i="0" u="none" strike="noStrike" cap="none" dirty="0" smtClean="0">
              <a:solidFill>
                <a:srgbClr val="002060"/>
              </a:solidFill>
              <a:latin typeface="Lato"/>
              <a:ea typeface="Lato"/>
              <a:cs typeface="+mn-cs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endParaRPr sz="2400" b="0" i="0" u="none" strike="noStrike" cap="none" dirty="0">
              <a:solidFill>
                <a:srgbClr val="0070C0"/>
              </a:solidFill>
              <a:latin typeface="Lato"/>
              <a:ea typeface="Lato"/>
              <a:cs typeface="+mn-cs"/>
              <a:sym typeface="Lato"/>
            </a:endParaRPr>
          </a:p>
        </p:txBody>
      </p:sp>
      <p:pic>
        <p:nvPicPr>
          <p:cNvPr id="8194" name="Picture 2" descr="https://www.bangkokbanksme.com/uploads/topics/156774152170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3102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7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5011837" y="2008753"/>
            <a:ext cx="3750197" cy="2250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thaiDi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     กระบวนการทำกิจกรรมร่วมกันของกลุ่มคนที่ได้มการวางแผนล่วงหน้า ให้เรียนรู้ปัญหาและปรับปรุงการปฏิบัติงานให้ดีขึ้นทั้งปริมาณและคุณภาพ</a:t>
            </a:r>
            <a:endParaRPr sz="24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5318565" y="1092593"/>
            <a:ext cx="3136739" cy="54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4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การสร้างทีมงาน</a:t>
            </a:r>
            <a:endParaRPr sz="2400" b="1" i="0" u="none" strike="noStrike" cap="none" dirty="0">
              <a:solidFill>
                <a:schemeClr val="accent2">
                  <a:lumMod val="50000"/>
                </a:schemeClr>
              </a:solidFill>
              <a:latin typeface="Lato"/>
              <a:ea typeface="Lato"/>
              <a:cs typeface="+mn-cs"/>
              <a:sym typeface="Lato"/>
            </a:endParaRPr>
          </a:p>
        </p:txBody>
      </p:sp>
      <p:pic>
        <p:nvPicPr>
          <p:cNvPr id="2050" name="Picture 2" descr="การสร้าง Team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39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4826643" y="1567255"/>
            <a:ext cx="4027990" cy="2250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     </a:t>
            </a:r>
            <a:r>
              <a:rPr lang="th-TH" sz="2400" b="1" dirty="0" smtClean="0">
                <a:solidFill>
                  <a:srgbClr val="FF0000"/>
                </a:solidFill>
                <a:cs typeface="+mn-cs"/>
              </a:rPr>
              <a:t>ขั้น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1.</a:t>
            </a:r>
            <a:r>
              <a:rPr lang="th-TH" sz="2400" b="1" dirty="0" smtClean="0">
                <a:solidFill>
                  <a:srgbClr val="FF0000"/>
                </a:solidFill>
                <a:cs typeface="+mn-cs"/>
              </a:rPr>
              <a:t> ทีมงานที่ไม่ได้รับการพัฒนา</a:t>
            </a:r>
            <a:br>
              <a:rPr lang="th-TH" sz="2400" b="1" dirty="0" smtClean="0">
                <a:solidFill>
                  <a:srgbClr val="FF0000"/>
                </a:solidFill>
                <a:cs typeface="+mn-cs"/>
              </a:rPr>
            </a:b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/>
            </a:r>
            <a:br>
              <a:rPr lang="th-TH" sz="2400" b="1" dirty="0" smtClean="0">
                <a:solidFill>
                  <a:srgbClr val="002060"/>
                </a:solidFill>
                <a:cs typeface="+mn-cs"/>
              </a:rPr>
            </a:br>
            <a:r>
              <a:rPr lang="th-TH" sz="2400" b="1" dirty="0">
                <a:solidFill>
                  <a:srgbClr val="002060"/>
                </a:solidFill>
                <a:cs typeface="+mn-cs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cs typeface="+mn-cs"/>
              </a:rPr>
              <a:t>-</a:t>
            </a: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ใช้ความรู้สึกแทนเหตุผล</a:t>
            </a:r>
            <a:br>
              <a:rPr lang="th-TH" sz="2400" b="1" dirty="0" smtClean="0">
                <a:solidFill>
                  <a:srgbClr val="002060"/>
                </a:solidFill>
                <a:cs typeface="+mn-cs"/>
              </a:rPr>
            </a:br>
            <a:r>
              <a:rPr lang="th-TH" sz="2400" b="1" dirty="0">
                <a:solidFill>
                  <a:srgbClr val="002060"/>
                </a:solidFill>
                <a:cs typeface="+mn-cs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cs typeface="+mn-cs"/>
              </a:rPr>
              <a:t>- </a:t>
            </a: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ไม่แสดงความรู้สึกจริงๆ</a:t>
            </a:r>
            <a:br>
              <a:rPr lang="th-TH" sz="2400" b="1" dirty="0" smtClean="0">
                <a:solidFill>
                  <a:srgbClr val="002060"/>
                </a:solidFill>
                <a:cs typeface="+mn-cs"/>
              </a:rPr>
            </a:br>
            <a:r>
              <a:rPr lang="th-TH" sz="2400" b="1" dirty="0">
                <a:solidFill>
                  <a:srgbClr val="002060"/>
                </a:solidFill>
                <a:cs typeface="+mn-cs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cs typeface="+mn-cs"/>
              </a:rPr>
              <a:t>- </a:t>
            </a: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หัวหน้างานมุ่งการสั่งงาน</a:t>
            </a:r>
            <a:endParaRPr sz="24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5382228" y="687479"/>
            <a:ext cx="3183038" cy="54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8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ยุทธศาสตร์การสร้าง</a:t>
            </a:r>
            <a:r>
              <a:rPr lang="th-TH" sz="2800" b="1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ทีมงาน</a:t>
            </a:r>
            <a:endParaRPr sz="2800" b="1" i="0" u="none" strike="noStrike" cap="none" dirty="0">
              <a:solidFill>
                <a:schemeClr val="accent2">
                  <a:lumMod val="50000"/>
                </a:schemeClr>
              </a:solidFill>
              <a:latin typeface="Lato"/>
              <a:ea typeface="Lato"/>
              <a:cs typeface="+mn-cs"/>
              <a:sym typeface="Lato"/>
            </a:endParaRPr>
          </a:p>
        </p:txBody>
      </p:sp>
      <p:pic>
        <p:nvPicPr>
          <p:cNvPr id="3074" name="Picture 2" descr="15974669595 ed236a70d9 b e14218948309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3"/>
            <a:ext cx="4629873" cy="51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3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3946967" y="1985603"/>
            <a:ext cx="4803493" cy="28410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    </a:t>
            </a:r>
            <a:r>
              <a:rPr lang="th-TH" sz="2700" b="1" dirty="0" smtClean="0">
                <a:solidFill>
                  <a:srgbClr val="FF0000"/>
                </a:solidFill>
                <a:cs typeface="+mn-cs"/>
              </a:rPr>
              <a:t>ขั้น</a:t>
            </a:r>
            <a:r>
              <a:rPr lang="en-US" sz="2700" b="1" dirty="0" smtClean="0">
                <a:solidFill>
                  <a:srgbClr val="FF0000"/>
                </a:solidFill>
                <a:cs typeface="+mn-cs"/>
              </a:rPr>
              <a:t>2.</a:t>
            </a:r>
            <a:r>
              <a:rPr lang="th-TH" sz="2700" b="1" dirty="0" smtClean="0">
                <a:solidFill>
                  <a:srgbClr val="FF0000"/>
                </a:solidFill>
                <a:cs typeface="+mn-cs"/>
              </a:rPr>
              <a:t> ทีมปฏิบัติการทดลองนำร่อง</a:t>
            </a:r>
            <a:br>
              <a:rPr lang="th-TH" sz="2700" b="1" dirty="0" smtClean="0">
                <a:solidFill>
                  <a:srgbClr val="FF0000"/>
                </a:solidFill>
                <a:cs typeface="+mn-cs"/>
              </a:rPr>
            </a:b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/>
            </a:r>
            <a:br>
              <a:rPr lang="th-TH" sz="2400" b="1" dirty="0" smtClean="0">
                <a:solidFill>
                  <a:srgbClr val="002060"/>
                </a:solidFill>
                <a:cs typeface="+mn-cs"/>
              </a:rPr>
            </a:br>
            <a:r>
              <a:rPr lang="th-TH" sz="2400" b="1" dirty="0">
                <a:solidFill>
                  <a:srgbClr val="002060"/>
                </a:solidFill>
                <a:cs typeface="+mn-cs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cs typeface="+mn-cs"/>
              </a:rPr>
              <a:t>-</a:t>
            </a: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เริ่มเปิดใจมองข้ามอคติและวัฒนธรรม</a:t>
            </a:r>
            <a:br>
              <a:rPr lang="th-TH" sz="2400" b="1" dirty="0" smtClean="0">
                <a:solidFill>
                  <a:srgbClr val="002060"/>
                </a:solidFill>
                <a:cs typeface="+mn-cs"/>
              </a:rPr>
            </a:br>
            <a:r>
              <a:rPr lang="th-TH" sz="2400" b="1" dirty="0">
                <a:solidFill>
                  <a:srgbClr val="002060"/>
                </a:solidFill>
                <a:cs typeface="+mn-cs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cs typeface="+mn-cs"/>
              </a:rPr>
              <a:t>- </a:t>
            </a: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สนับสนุนความคิดและการปฏิบัติงาน</a:t>
            </a:r>
            <a:br>
              <a:rPr lang="th-TH" sz="2400" b="1" dirty="0" smtClean="0">
                <a:solidFill>
                  <a:srgbClr val="002060"/>
                </a:solidFill>
                <a:cs typeface="+mn-cs"/>
              </a:rPr>
            </a:br>
            <a:r>
              <a:rPr lang="th-TH" sz="2400" b="1" dirty="0">
                <a:solidFill>
                  <a:srgbClr val="002060"/>
                </a:solidFill>
                <a:cs typeface="+mn-cs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cs typeface="+mn-cs"/>
              </a:rPr>
              <a:t>-</a:t>
            </a: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ทดลองปฏิบัติจริง</a:t>
            </a:r>
            <a:endParaRPr sz="24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4942389" y="1127316"/>
            <a:ext cx="3808071" cy="54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8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ยุทธศาสตร์การสร้าง</a:t>
            </a:r>
            <a:r>
              <a:rPr lang="th-TH" sz="2800" b="1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ทีมงาน</a:t>
            </a:r>
            <a:endParaRPr sz="2800" b="1" i="0" u="none" strike="noStrike" cap="none" dirty="0">
              <a:solidFill>
                <a:schemeClr val="accent2">
                  <a:lumMod val="50000"/>
                </a:schemeClr>
              </a:solidFill>
              <a:latin typeface="Lato"/>
              <a:ea typeface="Lato"/>
              <a:cs typeface="+mn-cs"/>
              <a:sym typeface="Lato"/>
            </a:endParaRPr>
          </a:p>
        </p:txBody>
      </p:sp>
      <p:pic>
        <p:nvPicPr>
          <p:cNvPr id="6146" name="Picture 2" descr="10 วิธีเปิดใจรับสิ่งใหม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46967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08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3923818" y="2008753"/>
            <a:ext cx="4838217" cy="2250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    </a:t>
            </a:r>
            <a:r>
              <a:rPr lang="th-TH" sz="2400" b="1" dirty="0" smtClean="0">
                <a:solidFill>
                  <a:srgbClr val="FF0000"/>
                </a:solidFill>
                <a:cs typeface="+mn-cs"/>
              </a:rPr>
              <a:t>ขั้น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.</a:t>
            </a:r>
            <a:r>
              <a:rPr lang="th-TH" sz="2400" b="1" dirty="0" smtClean="0">
                <a:solidFill>
                  <a:srgbClr val="FF0000"/>
                </a:solidFill>
                <a:cs typeface="+mn-cs"/>
              </a:rPr>
              <a:t> ทีมงานฝึกประสบการณ์อาชีพ</a:t>
            </a:r>
            <a:br>
              <a:rPr lang="th-TH" sz="2400" b="1" dirty="0" smtClean="0">
                <a:solidFill>
                  <a:srgbClr val="FF0000"/>
                </a:solidFill>
                <a:cs typeface="+mn-cs"/>
              </a:rPr>
            </a:br>
            <a:r>
              <a:rPr lang="th-TH" sz="2400" b="1" dirty="0" smtClean="0">
                <a:solidFill>
                  <a:srgbClr val="FF0000"/>
                </a:solidFill>
                <a:cs typeface="+mn-cs"/>
              </a:rPr>
              <a:t/>
            </a:r>
            <a:br>
              <a:rPr lang="th-TH" sz="2400" b="1" dirty="0" smtClean="0">
                <a:solidFill>
                  <a:srgbClr val="FF0000"/>
                </a:solidFill>
                <a:cs typeface="+mn-cs"/>
              </a:rPr>
            </a:br>
            <a:r>
              <a:rPr lang="th-TH" sz="2400" b="1" dirty="0">
                <a:solidFill>
                  <a:srgbClr val="002060"/>
                </a:solidFill>
                <a:cs typeface="+mn-cs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cs typeface="+mn-cs"/>
              </a:rPr>
              <a:t>-</a:t>
            </a: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ทีมงานรับรู้เป้าหมายวิธีการทำงาน</a:t>
            </a:r>
            <a:br>
              <a:rPr lang="th-TH" sz="2400" b="1" dirty="0" smtClean="0">
                <a:solidFill>
                  <a:srgbClr val="002060"/>
                </a:solidFill>
                <a:cs typeface="+mn-cs"/>
              </a:rPr>
            </a:br>
            <a:r>
              <a:rPr lang="th-TH" sz="2400" b="1" dirty="0">
                <a:solidFill>
                  <a:srgbClr val="002060"/>
                </a:solidFill>
                <a:cs typeface="+mn-cs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cs typeface="+mn-cs"/>
              </a:rPr>
              <a:t>-</a:t>
            </a: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พิจารณาทางเลือกในการดำเนินงาน</a:t>
            </a:r>
            <a:br>
              <a:rPr lang="th-TH" sz="2400" b="1" dirty="0" smtClean="0">
                <a:solidFill>
                  <a:srgbClr val="002060"/>
                </a:solidFill>
                <a:cs typeface="+mn-cs"/>
              </a:rPr>
            </a:br>
            <a:r>
              <a:rPr lang="th-TH" sz="2400" b="1" dirty="0">
                <a:solidFill>
                  <a:srgbClr val="002060"/>
                </a:solidFill>
                <a:cs typeface="+mn-cs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cs typeface="+mn-cs"/>
              </a:rPr>
              <a:t>-</a:t>
            </a: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ใช้ทักษะการแก้ปัญหาและการตัดสินใจ</a:t>
            </a:r>
            <a:endParaRPr sz="24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4589361" y="583536"/>
            <a:ext cx="3790710" cy="54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4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ยุทธศาสตร์การสร้าง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ทีมงาน</a:t>
            </a:r>
            <a:endParaRPr sz="2400" b="1" i="0" u="none" strike="noStrike" cap="none" dirty="0">
              <a:solidFill>
                <a:schemeClr val="accent2">
                  <a:lumMod val="50000"/>
                </a:schemeClr>
              </a:solidFill>
              <a:latin typeface="Lato"/>
              <a:ea typeface="Lato"/>
              <a:cs typeface="+mn-cs"/>
              <a:sym typeface="Lato"/>
            </a:endParaRPr>
          </a:p>
        </p:txBody>
      </p:sp>
      <p:pic>
        <p:nvPicPr>
          <p:cNvPr id="7170" name="Picture 2" descr="https://th.hrnote.asia/wp/wp-content/uploads/2019/05/shutterstock_707527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898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4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3414532" y="2008753"/>
            <a:ext cx="4386805" cy="2250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2060"/>
                </a:solidFill>
                <a:cs typeface="+mn-cs"/>
              </a:rPr>
              <a:t>1. </a:t>
            </a: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สมาชิกพึ่งพาอาศัยซึ่งกันและกันหรือไม่</a:t>
            </a:r>
            <a:br>
              <a:rPr lang="th-TH" sz="2400" b="1" dirty="0" smtClean="0">
                <a:solidFill>
                  <a:srgbClr val="002060"/>
                </a:solidFill>
                <a:cs typeface="+mn-cs"/>
              </a:rPr>
            </a:b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/>
            </a:r>
            <a:br>
              <a:rPr lang="th-TH" sz="2400" b="1" dirty="0" smtClean="0">
                <a:solidFill>
                  <a:srgbClr val="002060"/>
                </a:solidFill>
                <a:cs typeface="+mn-cs"/>
              </a:rPr>
            </a:br>
            <a:r>
              <a:rPr lang="en-US" sz="2400" b="1" dirty="0" smtClean="0">
                <a:solidFill>
                  <a:srgbClr val="002060"/>
                </a:solidFill>
                <a:cs typeface="+mn-cs"/>
              </a:rPr>
              <a:t>2. </a:t>
            </a: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สมาชิกเชื่อการปรับปรุงเปลี่ยนแปลง</a:t>
            </a:r>
            <a:br>
              <a:rPr lang="th-TH" sz="2400" b="1" dirty="0" smtClean="0">
                <a:solidFill>
                  <a:srgbClr val="002060"/>
                </a:solidFill>
                <a:cs typeface="+mn-cs"/>
              </a:rPr>
            </a:b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/>
            </a:r>
            <a:br>
              <a:rPr lang="th-TH" sz="2400" b="1" dirty="0" smtClean="0">
                <a:solidFill>
                  <a:srgbClr val="002060"/>
                </a:solidFill>
                <a:cs typeface="+mn-cs"/>
              </a:rPr>
            </a:br>
            <a:r>
              <a:rPr lang="en-US" sz="2400" b="1" dirty="0" smtClean="0">
                <a:solidFill>
                  <a:srgbClr val="002060"/>
                </a:solidFill>
                <a:cs typeface="+mn-cs"/>
              </a:rPr>
              <a:t>3. </a:t>
            </a: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แรงจูงใจเกิดจากภายในตนเอง</a:t>
            </a:r>
            <a:br>
              <a:rPr lang="th-TH" sz="2400" b="1" dirty="0" smtClean="0">
                <a:solidFill>
                  <a:srgbClr val="002060"/>
                </a:solidFill>
                <a:cs typeface="+mn-cs"/>
              </a:rPr>
            </a:br>
            <a:r>
              <a:rPr lang="th-TH" sz="2400" b="1" dirty="0">
                <a:solidFill>
                  <a:srgbClr val="002060"/>
                </a:solidFill>
                <a:cs typeface="+mn-cs"/>
              </a:rPr>
              <a:t>	</a:t>
            </a:r>
            <a:endParaRPr sz="24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902826" y="1057867"/>
            <a:ext cx="3321934" cy="54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4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การริเริ่มการสร้าง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ทีมงาน</a:t>
            </a:r>
            <a:endParaRPr sz="2400" b="1" i="0" u="none" strike="noStrike" cap="none" dirty="0">
              <a:solidFill>
                <a:schemeClr val="accent2">
                  <a:lumMod val="50000"/>
                </a:schemeClr>
              </a:solidFill>
              <a:latin typeface="Lato"/>
              <a:ea typeface="Lato"/>
              <a:cs typeface="+mn-cs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6122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3414532" y="2008753"/>
            <a:ext cx="3646025" cy="2250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2060"/>
                </a:solidFill>
                <a:cs typeface="+mn-cs"/>
              </a:rPr>
              <a:t>4. </a:t>
            </a: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ทีมงานมีอำนาจหรือไม่</a:t>
            </a:r>
            <a:br>
              <a:rPr lang="th-TH" sz="2400" b="1" dirty="0" smtClean="0">
                <a:solidFill>
                  <a:srgbClr val="002060"/>
                </a:solidFill>
                <a:cs typeface="+mn-cs"/>
              </a:rPr>
            </a:b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/>
            </a:r>
            <a:br>
              <a:rPr lang="th-TH" sz="2400" b="1" dirty="0" smtClean="0">
                <a:solidFill>
                  <a:srgbClr val="002060"/>
                </a:solidFill>
                <a:cs typeface="+mn-cs"/>
              </a:rPr>
            </a:br>
            <a:r>
              <a:rPr lang="en-US" sz="2400" b="1" dirty="0" smtClean="0">
                <a:solidFill>
                  <a:srgbClr val="002060"/>
                </a:solidFill>
                <a:cs typeface="+mn-cs"/>
              </a:rPr>
              <a:t>5. </a:t>
            </a: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สมาชิกเต็มใจทำงานหรือไม่</a:t>
            </a:r>
            <a:r>
              <a:rPr lang="th-TH" sz="2400" b="1" dirty="0">
                <a:solidFill>
                  <a:srgbClr val="002060"/>
                </a:solidFill>
                <a:cs typeface="+mn-cs"/>
              </a:rPr>
              <a:t>	</a:t>
            </a:r>
            <a:endParaRPr sz="24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902825" y="1011568"/>
            <a:ext cx="3321934" cy="54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4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การริเริ่มการสร้าง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ทีมงาน</a:t>
            </a:r>
            <a:endParaRPr sz="2400" b="1" i="0" u="none" strike="noStrike" cap="none" dirty="0">
              <a:solidFill>
                <a:schemeClr val="accent2">
                  <a:lumMod val="50000"/>
                </a:schemeClr>
              </a:solidFill>
              <a:latin typeface="Lato"/>
              <a:ea typeface="Lato"/>
              <a:cs typeface="+mn-cs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68602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2355448" y="1881432"/>
            <a:ext cx="5347503" cy="2250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2060"/>
                </a:solidFill>
                <a:cs typeface="+mn-cs"/>
              </a:rPr>
              <a:t>6.  </a:t>
            </a: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สมาชิกยอมรับว่าความรู้สึก/ทัศคติมีผลต่อการทำงาน</a:t>
            </a:r>
            <a:r>
              <a:rPr lang="th-TH" sz="2400" b="1" dirty="0">
                <a:solidFill>
                  <a:srgbClr val="002060"/>
                </a:solidFill>
                <a:cs typeface="+mn-cs"/>
              </a:rPr>
              <a:t>	</a:t>
            </a:r>
            <a:endParaRPr sz="24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717632" y="1057868"/>
            <a:ext cx="2963118" cy="54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8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การริเริ่มการสร้าง</a:t>
            </a:r>
            <a:r>
              <a:rPr lang="th-TH" sz="2800" b="1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ทีมงาน</a:t>
            </a:r>
            <a:endParaRPr sz="2800" b="1" i="0" u="none" strike="noStrike" cap="none" dirty="0">
              <a:solidFill>
                <a:schemeClr val="accent2">
                  <a:lumMod val="50000"/>
                </a:schemeClr>
              </a:solidFill>
              <a:latin typeface="Lato"/>
              <a:ea typeface="Lato"/>
              <a:cs typeface="+mn-cs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77578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2129742" y="2136074"/>
            <a:ext cx="3819645" cy="22507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1.  </a:t>
            </a:r>
            <a:r>
              <a:rPr lang="th-TH" sz="2400" b="1" dirty="0" smtClean="0">
                <a:solidFill>
                  <a:srgbClr val="FF0000"/>
                </a:solidFill>
                <a:cs typeface="+mn-cs"/>
              </a:rPr>
              <a:t>ทักษะส่วนบุคคล</a:t>
            </a:r>
            <a:br>
              <a:rPr lang="th-TH" sz="2400" b="1" dirty="0" smtClean="0">
                <a:solidFill>
                  <a:srgbClr val="FF0000"/>
                </a:solidFill>
                <a:cs typeface="+mn-cs"/>
              </a:rPr>
            </a:br>
            <a:r>
              <a:rPr lang="th-TH" sz="2400" b="1" dirty="0" smtClean="0">
                <a:solidFill>
                  <a:srgbClr val="FF0000"/>
                </a:solidFill>
                <a:cs typeface="+mn-cs"/>
              </a:rPr>
              <a:t/>
            </a:r>
            <a:br>
              <a:rPr lang="th-TH" sz="2400" b="1" dirty="0" smtClean="0">
                <a:solidFill>
                  <a:srgbClr val="FF0000"/>
                </a:solidFill>
                <a:cs typeface="+mn-cs"/>
              </a:rPr>
            </a:br>
            <a:r>
              <a:rPr lang="th-TH" sz="2400" b="1" dirty="0">
                <a:solidFill>
                  <a:srgbClr val="002060"/>
                </a:solidFill>
                <a:cs typeface="+mn-cs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cs typeface="+mn-cs"/>
              </a:rPr>
              <a:t>  	ทักษะในการติดต่อสื่อสาร</a:t>
            </a:r>
            <a:r>
              <a:rPr lang="en-US" sz="2400" b="1" dirty="0" smtClean="0">
                <a:solidFill>
                  <a:srgbClr val="002060"/>
                </a:solidFill>
                <a:cs typeface="+mn-cs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cs typeface="+mn-cs"/>
              </a:rPr>
            </a:br>
            <a:r>
              <a:rPr lang="th-TH" sz="2400" b="1" dirty="0">
                <a:solidFill>
                  <a:srgbClr val="002060"/>
                </a:solidFill>
                <a:cs typeface="+mn-cs"/>
              </a:rPr>
              <a:t>	</a:t>
            </a:r>
            <a:endParaRPr sz="24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821802" y="1046294"/>
            <a:ext cx="3194613" cy="541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Lato"/>
              <a:buNone/>
            </a:pPr>
            <a:r>
              <a:rPr lang="th-TH" sz="28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ทักษะการสร้าง</a:t>
            </a:r>
            <a:r>
              <a:rPr lang="th-TH" sz="2800" b="1" dirty="0" smtClean="0">
                <a:solidFill>
                  <a:schemeClr val="accent2">
                    <a:lumMod val="50000"/>
                  </a:schemeClr>
                </a:solidFill>
                <a:latin typeface="Lato"/>
                <a:ea typeface="Lato"/>
                <a:cs typeface="+mn-cs"/>
                <a:sym typeface="Lato"/>
              </a:rPr>
              <a:t>ทีมงาน</a:t>
            </a:r>
            <a:endParaRPr sz="2800" b="1" i="0" u="none" strike="noStrike" cap="none" dirty="0">
              <a:solidFill>
                <a:schemeClr val="accent2">
                  <a:lumMod val="50000"/>
                </a:schemeClr>
              </a:solidFill>
              <a:latin typeface="Lato"/>
              <a:ea typeface="Lato"/>
              <a:cs typeface="+mn-cs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34471618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294</Words>
  <Application>Microsoft Office PowerPoint</Application>
  <PresentationFormat>On-screen Show (16:9)</PresentationFormat>
  <Paragraphs>59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Nunito</vt:lpstr>
      <vt:lpstr>Arial</vt:lpstr>
      <vt:lpstr>Lato</vt:lpstr>
      <vt:lpstr>Cordia New</vt:lpstr>
      <vt:lpstr>Shift</vt:lpstr>
      <vt:lpstr>อาจารย์กนกนวรรณ  แก้วประเสริฐ </vt:lpstr>
      <vt:lpstr>     กระบวนการทำกิจกรรมร่วมกันของกลุ่มคนที่ได้มการวางแผนล่วงหน้า ให้เรียนรู้ปัญหาและปรับปรุงการปฏิบัติงานให้ดีขึ้นทั้งปริมาณและคุณภาพ</vt:lpstr>
      <vt:lpstr>     ขั้น1. ทีมงานที่ไม่ได้รับการพัฒนา   -ใช้ความรู้สึกแทนเหตุผล  - ไม่แสดงความรู้สึกจริงๆ  - หัวหน้างานมุ่งการสั่งงาน</vt:lpstr>
      <vt:lpstr>    ขั้น2. ทีมปฏิบัติการทดลองนำร่อง   -เริ่มเปิดใจมองข้ามอคติและวัฒนธรรม  - สนับสนุนความคิดและการปฏิบัติงาน  -ทดลองปฏิบัติจริง</vt:lpstr>
      <vt:lpstr>    ขั้น3. ทีมงานฝึกประสบการณ์อาชีพ   -ทีมงานรับรู้เป้าหมายวิธีการทำงาน  -พิจารณาทางเลือกในการดำเนินงาน  -ใช้ทักษะการแก้ปัญหาและการตัดสินใจ</vt:lpstr>
      <vt:lpstr>1. สมาชิกพึ่งพาอาศัยซึ่งกันและกันหรือไม่  2. สมาชิกเชื่อการปรับปรุงเปลี่ยนแปลง  3. แรงจูงใจเกิดจากภายในตนเอง  </vt:lpstr>
      <vt:lpstr>4. ทีมงานมีอำนาจหรือไม่  5. สมาชิกเต็มใจทำงานหรือไม่ </vt:lpstr>
      <vt:lpstr>6.  สมาชิกยอมรับว่าความรู้สึก/ทัศคติมีผลต่อการทำงาน </vt:lpstr>
      <vt:lpstr>1.  ทักษะส่วนบุคคล      ทักษะในการติดต่อสื่อสาร  </vt:lpstr>
      <vt:lpstr>1.  ทักษะส่วนบุคคล         ทักษะในการปฏิสัมพันธ์  </vt:lpstr>
      <vt:lpstr>1.  ทักษะส่วนบุคคล  ทักษะในการเป็นผู้นำ </vt:lpstr>
      <vt:lpstr>1.  ทักษะส่วนบุคคล    ทักษะในการบริหารความขัดแย้ง </vt:lpstr>
      <vt:lpstr>2.  ทักษะของกลุ่ม     ทักษะสร้างความร่วมมือ    ทักษะแก้ปัญหาโดยทีมงาน     ทักษะการเห็นพ้องต้องกัน </vt:lpstr>
      <vt:lpstr>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อาจารย์กนกนวรรณ  แก้วประเสริฐ</dc:title>
  <dc:creator>FMS-00</dc:creator>
  <cp:lastModifiedBy>FMS-00</cp:lastModifiedBy>
  <cp:revision>12</cp:revision>
  <dcterms:modified xsi:type="dcterms:W3CDTF">2022-08-02T04:00:22Z</dcterms:modified>
</cp:coreProperties>
</file>