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9" r:id="rId4"/>
    <p:sldId id="278" r:id="rId5"/>
    <p:sldId id="277" r:id="rId6"/>
    <p:sldId id="267" r:id="rId7"/>
    <p:sldId id="272" r:id="rId8"/>
    <p:sldId id="266" r:id="rId9"/>
    <p:sldId id="274" r:id="rId10"/>
    <p:sldId id="273" r:id="rId11"/>
    <p:sldId id="275" r:id="rId12"/>
    <p:sldId id="271" r:id="rId13"/>
    <p:sldId id="257" r:id="rId14"/>
    <p:sldId id="268" r:id="rId15"/>
    <p:sldId id="265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32155B-2770-49BC-BB9F-633A5B2A1E8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70" y="5635625"/>
            <a:ext cx="8458200" cy="1222375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บทที่ 1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458200" cy="9144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ความรู้เบื้องต้นเกี่ยวกับการตลาดระดับโลก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Global Marketing -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9320" y="6276498"/>
            <a:ext cx="334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ผศ.ดร.สุพัตรา กาญจโนภาส </a:t>
            </a:r>
          </a:p>
        </p:txBody>
      </p:sp>
    </p:spTree>
    <p:extLst>
      <p:ext uri="{BB962C8B-B14F-4D97-AF65-F5344CB8AC3E}">
        <p14:creationId xmlns:p14="http://schemas.microsoft.com/office/powerpoint/2010/main" val="6452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แนวคิดการตลาดระดับโลก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แนวคิดการผสมผสานระหว่างความเป็นสากลกับความเป็นท้องถิ่น 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err="1" smtClean="0">
                <a:latin typeface="TH SarabunPSK" pitchFamily="34" charset="-34"/>
                <a:cs typeface="TH SarabunPSK" pitchFamily="34" charset="-34"/>
              </a:rPr>
              <a:t>Glocalization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Viewpoint) 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เป็นการผสมผสานแนวคิดของโลกาภิวัตน์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มาตรฐาน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Globalization)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 การปรับเปลี่ยนระดับท้องถิ่น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Localization)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ลาดระดับโลกไม่ได้เป็นทั้ง/หรือข้อเสนอที่ต้องการทั้งมาตรฐานเต็มรูปแบบหรือการควบคุมผลิตภัณฑ์และการตลา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ที่ปรับเปลี่ยนตามแต่ละท้องถิ่น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องค์กรส่วนใหญ่พบว่าความยืดหยุ่นเป็นสิ่งสำคัญเพื่อให้องค์กรใช้ประโยชน์จากโอกาสระดับโลกที่มีให้ คำตอบที่เหมาะสมสำหรับแต่ละธุรกิจขึ้นอยู่กับโครงสร้างองค์กร ความเป็นผู้นำ และการดำเนินงาน หมวดหมู่สินค้า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ปัญหาของตลาด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และปัจจัย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อื่นๆ 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ผลิตภัณฑ์หรือบริการที่พัฒนาและจัดจำหน่ายทั่วโลก แต่ยังปรับให้เหมาะกับผู้ใช้หรือผู้บริโภคในตลาด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ท้องถิ่น</a:t>
            </a:r>
          </a:p>
          <a:p>
            <a:pPr lvl="1"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92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แนวคิดการตลาดระดับโลก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แนวคิดการผสมผสานระหว่างความเป็นสากลกับความเป็นท้องถิ่น 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err="1" smtClean="0">
                <a:latin typeface="TH SarabunPSK" pitchFamily="34" charset="-34"/>
                <a:cs typeface="TH SarabunPSK" pitchFamily="34" charset="-34"/>
              </a:rPr>
              <a:t>Glocalization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Viewpoint) 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เป็นการผสมผสานแนวคิดของโลกาภิวัตน์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มาตรฐาน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Globalization)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 การปรับเปลี่ยนระดับท้องถิ่น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Localization)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กระบวนการของการปรับผลิตภัณฑ์ให้เข้ากับตลาดเป้าหมาย ซึ่งมักเกิดขึ้นหลังจากเกิดความเป็นสากล เมื่อทำให้เป็นสากลแล้วจึงพัฒนาผลิตภัณฑ์ที่ง่ายต่อการปรับให้เข้ากับผู้คนจำนวนมากในหลายประเทศ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6709"/>
            <a:ext cx="7660273" cy="22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77309"/>
            <a:ext cx="48339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ธุรกิจบนตลาดระดับโลก</a:t>
            </a:r>
            <a:endParaRPr lang="en-US" dirty="0"/>
          </a:p>
        </p:txBody>
      </p:sp>
      <p:pic>
        <p:nvPicPr>
          <p:cNvPr id="1026" name="Picture 2" descr="Burberry: Classic Design with a Future-proof Retail Strategy? - Brand  Growth Inspi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9803"/>
            <a:ext cx="3525416" cy="26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แมคโดนัลด์พลิกโฉมสาขา งัดกลยุทธ์ น้อง GEL Feel Good | Gotomanager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80" y="1481477"/>
            <a:ext cx="3580656" cy="23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83360"/>
            <a:ext cx="314325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525963"/>
          </a:xfrm>
        </p:spPr>
        <p:txBody>
          <a:bodyPr anchor="ctr">
            <a:normAutofit/>
          </a:bodyPr>
          <a:lstStyle/>
          <a:p>
            <a:pPr algn="ctr"/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กรณีตัวอย่าง </a:t>
            </a:r>
            <a:r>
              <a:rPr lang="en-US" sz="5400" dirty="0">
                <a:latin typeface="TH SarabunPSK" pitchFamily="34" charset="-34"/>
                <a:cs typeface="TH SarabunPSK" pitchFamily="34" charset="-34"/>
              </a:rPr>
              <a:t>https://www.youtube.com/watch?v=BA8bCNiKZsg? </a:t>
            </a:r>
            <a:endParaRPr lang="en-US" sz="5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28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Digital Disruption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603029"/>
          </a:xfrm>
        </p:spPr>
        <p:txBody>
          <a:bodyPr>
            <a:normAutofit/>
          </a:bodyPr>
          <a:lstStyle/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การปฏิรูปหรือเปลี่ยนแปลงที่เกิดจากการประยุกต์ใช้เทคโนโลยี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ดิจิทัล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และโมเดลธุรกิจแบบใหม่ นวัตกรรมทางเทคโนโลยี ซึ่งโมเดลต่าง ๆเหล่านี้ สามารถส่งผลกระทบต่อมูลค่าของผลิตภัณฑ์และบริการที่มีอยู่ใน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</a:p>
          <a:p>
            <a:pPr algn="thaiDist"/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“Disruption”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ถูกนำมาใช้กับผลิตภัณฑ์และบริการหลายอย่าง อาทิ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Grab, </a:t>
            </a:r>
            <a:r>
              <a:rPr lang="en-US" sz="3000" dirty="0" err="1">
                <a:latin typeface="TH SarabunPSK" pitchFamily="34" charset="-34"/>
                <a:cs typeface="TH SarabunPSK" pitchFamily="34" charset="-34"/>
              </a:rPr>
              <a:t>Shopee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3000" dirty="0" err="1">
                <a:latin typeface="TH SarabunPSK" pitchFamily="34" charset="-34"/>
                <a:cs typeface="TH SarabunPSK" pitchFamily="34" charset="-34"/>
              </a:rPr>
              <a:t>Alibaba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, Amazon, Line, Amazon, Netflix, </a:t>
            </a:r>
            <a:r>
              <a:rPr lang="en-US" sz="3000" dirty="0" err="1" smtClean="0">
                <a:latin typeface="TH SarabunPSK" pitchFamily="34" charset="-34"/>
                <a:cs typeface="TH SarabunPSK" pitchFamily="34" charset="-34"/>
              </a:rPr>
              <a:t>Spotify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โดยเทคโนโลยีหรือนวัตกรรมเหล่านี้ เข้ามาเปลี่ยนวิถีการเข้าถึงของ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ผู้บริโภค และก้าวเข้าสู่ตลาดระดับโลกด้วยเวลาอันรวดเร็ว</a:t>
            </a:r>
          </a:p>
          <a:p>
            <a:pPr algn="thaiDist"/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92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ความสำคัญของการตลาดระดับโลก</a:t>
            </a:r>
            <a:endParaRPr lang="en-US" dirty="0"/>
          </a:p>
        </p:txBody>
      </p:sp>
      <p:pic>
        <p:nvPicPr>
          <p:cNvPr id="3074" name="Picture 2" descr="C:\Users\FMS00\Downloads\ในอินโฟกราฟิกรายการนี้ คุณจะต้องให้รายละเอียดตัวอย่างสามอันดับแรก สำหรับหัวข้อหรือธีมเฉพ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23233" r="8881" b="52971"/>
          <a:stretch/>
        </p:blipFill>
        <p:spPr bwMode="auto">
          <a:xfrm>
            <a:off x="10386" y="1903930"/>
            <a:ext cx="4525083" cy="32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MS00\Downloads\ในอินโฟกราฟิกรายการนี้ คุณจะต้องให้รายละเอียดตัวอย่างสามอันดับแรก สำหรับหัวข้อหรือธีมเฉพ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48340" r="8881" b="27863"/>
          <a:stretch/>
        </p:blipFill>
        <p:spPr bwMode="auto">
          <a:xfrm>
            <a:off x="4716016" y="1903930"/>
            <a:ext cx="4427984" cy="32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แรงผลัก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 descr="C:\Users\FMS00\Downloads\ในอินโฟกราฟิกรายการนี้ คุณจะต้องให้รายละเอียดตัวอย่างสามอันดับแรก สำหรับหัวข้อหรือธีมเฉพะ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7" b="29825"/>
          <a:stretch/>
        </p:blipFill>
        <p:spPr bwMode="auto">
          <a:xfrm>
            <a:off x="2555776" y="116632"/>
            <a:ext cx="5472608" cy="65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แรงยับยั้ง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 descr="C:\Users\FMS00\Downloads\ในอินโฟกราฟิกรายการนี้ คุณจะต้องให้รายละเอียดตัวอย่างสามอันดับแรก สำหรับหัวข้อหรือธีมเฉพะ (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 b="25973"/>
          <a:stretch/>
        </p:blipFill>
        <p:spPr bwMode="auto">
          <a:xfrm>
            <a:off x="2915816" y="116632"/>
            <a:ext cx="5328592" cy="66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โลกาภิวัตน์กับการตลาด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7107"/>
          <a:stretch/>
        </p:blipFill>
        <p:spPr bwMode="auto">
          <a:xfrm>
            <a:off x="334076" y="2780928"/>
            <a:ext cx="2738067" cy="209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2483768" y="1340768"/>
            <a:ext cx="5472608" cy="1224136"/>
          </a:xfrm>
          <a:prstGeom prst="borderCallout1">
            <a:avLst>
              <a:gd name="adj1" fmla="val 46762"/>
              <a:gd name="adj2" fmla="val -1190"/>
              <a:gd name="adj3" fmla="val 110633"/>
              <a:gd name="adj4" fmla="val -1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th-TH" sz="25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โลกไร่พรมแดน</a:t>
            </a:r>
          </a:p>
          <a:p>
            <a:pPr marL="285750" indent="-285750">
              <a:buFontTx/>
              <a:buChar char="-"/>
            </a:pP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ความก้าวหน้าของเทคโนโลยีคอมพิวเตอร์และการสื่อ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าร </a:t>
            </a:r>
          </a:p>
          <a:p>
            <a:endParaRPr lang="en-US" sz="2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419872" y="2636912"/>
            <a:ext cx="5472608" cy="1152128"/>
          </a:xfrm>
          <a:prstGeom prst="borderCallout1">
            <a:avLst>
              <a:gd name="adj1" fmla="val 48512"/>
              <a:gd name="adj2" fmla="val -580"/>
              <a:gd name="adj3" fmla="val 90675"/>
              <a:gd name="adj4" fmla="val -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กระบวนการที่บริษัทนำธุรกิจไปสู่ส่วนอื่นๆ ของ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โลก</a:t>
            </a:r>
          </a:p>
          <a:p>
            <a:r>
              <a:rPr lang="en-US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เปลี่ยนอุตสาหกรรมท้องถิ่นเป็นระดับโลก</a:t>
            </a:r>
            <a:endParaRPr lang="en-US" sz="2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688472" y="3933056"/>
            <a:ext cx="5348024" cy="1656184"/>
          </a:xfrm>
          <a:prstGeom prst="borderCallout1">
            <a:avLst>
              <a:gd name="adj1" fmla="val 49623"/>
              <a:gd name="adj2" fmla="val 45"/>
              <a:gd name="adj3" fmla="val 4191"/>
              <a:gd name="adj4" fmla="val -12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ตลาดและเศรษฐกิจที่เชื่อมโยงระหว่างประเทศส่งผลกระทบและเปลี่ยนแปลงอุตสาหกรรมการตลาด</a:t>
            </a:r>
          </a:p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"เติบโต" เพื่อรวมฐานลูกค้านานาชาติ หลากหลายวัฒนธรรม และหลายภาษา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347864" y="5733256"/>
            <a:ext cx="5544616" cy="980728"/>
          </a:xfrm>
          <a:prstGeom prst="borderCallout1">
            <a:avLst>
              <a:gd name="adj1" fmla="val 47887"/>
              <a:gd name="adj2" fmla="val -1118"/>
              <a:gd name="adj3" fmla="val -87959"/>
              <a:gd name="adj4" fmla="val -18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ตลาดเปิดโอกาสให้</a:t>
            </a:r>
            <a:r>
              <a:rPr lang="th-TH" sz="2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ธุรกิจขับเคลื่อน</a:t>
            </a:r>
            <a:r>
              <a:rPr lang="th-TH" sz="2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การรับรู้ถึงแบรนด์ เพิ่มยอดขาย และสร้างตลาดในประเทศเศรษฐกิจใหม่</a:t>
            </a:r>
            <a:endParaRPr lang="en-US" sz="2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40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โลกาภิวัตน์กับการตลาด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โลก คืออุตสาหกรรมที่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มีความได้เปรียบทางการแข่งขันโดยการบูรณาการและใช้ประโยชน์จากการดำเนินงานในระดับโลก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Michael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Porter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ในธุรกิจ "โลกาภิวัตน์" หมายถึงแนวทางปฏิบัติที่องค์กรสามารถ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เชื่อมโยงกับ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ลูกค้าทั่วโลกได้ดีขึ้น ซึ่งรวมถึง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แง่มุมของ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การดำเนินงานในตลาด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ระดับประเทศ ระดับโลก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ตั้งแต่การออกแบบผลิตภัณฑ์ไปจนถึง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ตัวชี้วัดของโลกาภิวัตน์ประกอบด้วยอัตราส่วนของการค้าข้ามพรมแดนต่อการผลิตทั้งหมดทั่วโลก อัตราส่วนของการลงทุนข้ามพรมแดนต่อการลงทุนทั้งหมด และสัดส่วนของรายได้อุตสาหกรรมที่เกิดจากบริษัทที่แข่งขันกันในภูมิภาคสำคัญๆ ของโลกทั้งหมด</a:t>
            </a:r>
          </a:p>
          <a:p>
            <a:pPr algn="thaiDist"/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12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การตลาดระดับโลก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/>
          </a:bodyPr>
          <a:lstStyle/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การตลาดระดับ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โลก คือ การดำเนินกิจกรรมทาง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การตลาดที่สำคัญ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เช่น การวางแผน การผลิต การจัดวาง และการส่งเสริมผลิตภัณฑ์หรือบริการของธุรกิจใน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ตลาดทั่ว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โลก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แนวทางการตลาดอาจจะมีความเป็นสากล (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อุตสาหกรรมอิเล็กทรอนิกส์สำหรับผู้บริโภค เครื่องนุ่งห่ม รถยนต์ และเหล็กกล้ามีความเป็นสากลในระดับสูง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) หรือ แตกต่าง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กันไปในแต่ละ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ประเทศตามปัจจัยต่างๆ ของประเทศ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และผู้คนใน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โลกที่ต่างกันไป  </a:t>
            </a:r>
          </a:p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แผนการ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ตลาดและกลยุทธ์การตลาดสามารถขยายไปทั่วโลกได้มากน้อย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เพียงใดหรือต้อง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ปรับเปลี่ยนในระดับใดเป็นหนึ่งถือเป็นภารกิจที่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สำคัญขององค์กรที่จะต้องพิจารณา</a:t>
            </a:r>
            <a:endParaRPr lang="th-TH" sz="3000" dirty="0">
              <a:latin typeface="TH SarabunPSK" pitchFamily="34" charset="-34"/>
              <a:cs typeface="TH SarabunPSK" pitchFamily="34" charset="-34"/>
            </a:endParaRPr>
          </a:p>
          <a:p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67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ลำดับขั้นการพัฒนาการตลาดก้าวสุ่ระดับโลก</a:t>
            </a:r>
            <a:endParaRPr lang="en-US" dirty="0"/>
          </a:p>
        </p:txBody>
      </p:sp>
      <p:pic>
        <p:nvPicPr>
          <p:cNvPr id="2050" name="Picture 2" descr="C:\Users\FMS00\Downloads\Domestic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21806" r="8728" b="65453"/>
          <a:stretch/>
        </p:blipFill>
        <p:spPr bwMode="auto">
          <a:xfrm>
            <a:off x="35497" y="1340768"/>
            <a:ext cx="4685093" cy="13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MS00\Downloads\Domestic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36864" r="3207" b="50142"/>
          <a:stretch/>
        </p:blipFill>
        <p:spPr bwMode="auto">
          <a:xfrm>
            <a:off x="4450844" y="2154079"/>
            <a:ext cx="4680520" cy="13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MS00\Downloads\Domestic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52710" r="5482" b="34583"/>
          <a:stretch/>
        </p:blipFill>
        <p:spPr bwMode="auto">
          <a:xfrm>
            <a:off x="35497" y="3068960"/>
            <a:ext cx="4685093" cy="12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MS00\Downloads\Domestic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83802" r="6758" b="3075"/>
          <a:stretch/>
        </p:blipFill>
        <p:spPr bwMode="auto">
          <a:xfrm>
            <a:off x="35496" y="5301208"/>
            <a:ext cx="5343745" cy="153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MS00\Downloads\Domestic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68242" r="3905" b="18709"/>
          <a:stretch/>
        </p:blipFill>
        <p:spPr bwMode="auto">
          <a:xfrm>
            <a:off x="4069080" y="3861048"/>
            <a:ext cx="5080570" cy="15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ian Global Marketing campaign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" y="742154"/>
            <a:ext cx="9113108" cy="54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28" y="172075"/>
            <a:ext cx="45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บริษัท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เน้นตลาดภายในประเทศเป็นอย่างมาก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7446" y="48964"/>
            <a:ext cx="444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บริษัทยังคงเน้นการดำเนินงานระดับประเทศเป็นหลัก แต่ส่งออกสินค้าไปยังตลาดอื่นด้วย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8" y="6165304"/>
            <a:ext cx="445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ธุรกิจจากตลาดรองจะมีศักยภาพทางการเงินเพียงพอที่จะพิจารณากลยุทธ์การตลาดใน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ต่างประเทศ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446" y="6165304"/>
            <a:ext cx="455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เป็นความพยายามข้ามชาติที่เต็มเปี่ยม โดยบริษัทต่าง ๆ ตั้งเป้าที่จะสร้างมูลค่าด้วยการขยายโครงการและผลิตภัณฑ์เพื่อให้บริการในตลาดทั่วโลก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83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แนวคิดการตลาดระดับโลก</a:t>
            </a:r>
            <a:endParaRPr lang="en-US" dirty="0"/>
          </a:p>
        </p:txBody>
      </p:sp>
      <p:pic>
        <p:nvPicPr>
          <p:cNvPr id="1027" name="Picture 3" descr="C:\Users\FMS00\Downloads\Domestic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4" b="23669"/>
          <a:stretch/>
        </p:blipFill>
        <p:spPr bwMode="auto">
          <a:xfrm>
            <a:off x="971600" y="1484784"/>
            <a:ext cx="7056784" cy="50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75856" y="342900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436096" y="3429000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แนวคิดการตลาดระดับโลก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59688" cy="4971182"/>
          </a:xfrm>
        </p:spPr>
        <p:txBody>
          <a:bodyPr>
            <a:norm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แนวคิดเรื่องการใช้ความเป็นมาตรฐานในการตลาดระดับโลก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Globalization/Standardization Viewpoint)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การนำเสนอสินค้ารูปแบบเดียวกันด้วยราคาเดียวกัน ผ่านไปยังช่องทางการจัดจำหน่ายที่เหมือนกัน ใช้รูปแบบการส่งเสริมการขายเดียวกันทั่วโลก (ผลิตภัณฑ์และวิธีการทำการตลาดเดียวกัน) 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บริษัทสามารถบรรลุความได้เปรียบในการแข่งขันโดยนำเสนอการผสมผสานที่เหมาะสมที่สุดระหว่างราคา คุณภาพ และความน่าเชื่อถือกับผลิตภัณฑ์ที่มีการออกแบบและการทำงานเหมือนกันทั่วโลก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ในกรณีผู้บริโภค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จะชอบผลิตภัณฑ์ที่ได้มาตรฐานมากกว่า หรือความต้องการของผู้บริโภคค่อนข้างเหมือนกันทั่วโลก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67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แนวคิดการตลาดระดับโลก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แนวคิดการปรับเปลี่ยนให้แตกต่างกันในแต่ละท้องถิ่น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Localization Viewpoint) :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การปรับเปลี่ยนผลิตภัณฑ์หรือการ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สร้างผลิตภัณฑ็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ใหม่ 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ส่วนประสมทาง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การตลาดสำหรับ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ตลาดเป้าหมาย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แต่ละท้องถิ่นเพื่อให้สอดคล้องกับ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ความต้องการ วัฒนธรรม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ขนบธรรมเนียม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สภาพแวดล้อมทางกายภาพ ระดับการพัฒนาเศรษฐกิจ สถาบันทางสังคม และปัจจัยอื่นๆ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ตลาดนั้นๆ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ลักษณะการปรับเปลี่ยน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 คุณลักษณะของ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ผลิตภัณฑ์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บรรจุภัณฑ์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ฉลาก วัสดุ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สี ชื่อ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ธีม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โฆษณา สื่อ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ดำเนินการ ราคา 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ส่งเสริมการ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ขาย เป็นต้น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2621</TotalTime>
  <Words>934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บทที่ 1</vt:lpstr>
      <vt:lpstr>โลกาภิวัตน์กับการตลาด</vt:lpstr>
      <vt:lpstr>โลกาภิวัตน์กับการตลาด</vt:lpstr>
      <vt:lpstr>การตลาดระดับโลก</vt:lpstr>
      <vt:lpstr>ลำดับขั้นการพัฒนาการตลาดก้าวสุ่ระดับโลก</vt:lpstr>
      <vt:lpstr>PowerPoint Presentation</vt:lpstr>
      <vt:lpstr>แนวคิดการตลาดระดับโลก</vt:lpstr>
      <vt:lpstr>แนวคิดการตลาดระดับโลก</vt:lpstr>
      <vt:lpstr>แนวคิดการตลาดระดับโลก</vt:lpstr>
      <vt:lpstr>แนวคิดการตลาดระดับโลก</vt:lpstr>
      <vt:lpstr>แนวคิดการตลาดระดับโลก</vt:lpstr>
      <vt:lpstr>ธุรกิจบนตลาดระดับโลก</vt:lpstr>
      <vt:lpstr>PowerPoint Presentation</vt:lpstr>
      <vt:lpstr>Digital Disruption </vt:lpstr>
      <vt:lpstr>ความสำคัญของการตลาดระดับโลก</vt:lpstr>
      <vt:lpstr>แรงผลัก</vt:lpstr>
      <vt:lpstr>แรงยับยั้ง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FMS00</dc:creator>
  <cp:lastModifiedBy>FMS00</cp:lastModifiedBy>
  <cp:revision>85</cp:revision>
  <dcterms:created xsi:type="dcterms:W3CDTF">2021-07-10T11:10:19Z</dcterms:created>
  <dcterms:modified xsi:type="dcterms:W3CDTF">2023-12-11T17:00:54Z</dcterms:modified>
</cp:coreProperties>
</file>