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83" r:id="rId6"/>
    <p:sldId id="284" r:id="rId7"/>
    <p:sldId id="259" r:id="rId8"/>
    <p:sldId id="262" r:id="rId9"/>
    <p:sldId id="261" r:id="rId10"/>
    <p:sldId id="279" r:id="rId11"/>
    <p:sldId id="278" r:id="rId12"/>
    <p:sldId id="280" r:id="rId13"/>
    <p:sldId id="281" r:id="rId14"/>
    <p:sldId id="285" r:id="rId15"/>
    <p:sldId id="287" r:id="rId16"/>
    <p:sldId id="286" r:id="rId17"/>
    <p:sldId id="269" r:id="rId18"/>
    <p:sldId id="265" r:id="rId19"/>
    <p:sldId id="264" r:id="rId20"/>
    <p:sldId id="267" r:id="rId21"/>
    <p:sldId id="266" r:id="rId22"/>
    <p:sldId id="268" r:id="rId23"/>
    <p:sldId id="270" r:id="rId24"/>
    <p:sldId id="273" r:id="rId25"/>
    <p:sldId id="275" r:id="rId26"/>
    <p:sldId id="271" r:id="rId27"/>
    <p:sldId id="272" r:id="rId28"/>
    <p:sldId id="289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" autoAdjust="0"/>
    <p:restoredTop sz="94660"/>
  </p:normalViewPr>
  <p:slideViewPr>
    <p:cSldViewPr>
      <p:cViewPr>
        <p:scale>
          <a:sx n="86" d="100"/>
          <a:sy n="86" d="100"/>
        </p:scale>
        <p:origin x="-197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155B-2770-49BC-BB9F-633A5B2A1E8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40C4-A00A-4A28-A67C-7F589F28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ctad.org/topic/least-developed-countries/li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ritage.org/index/rank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717032"/>
            <a:ext cx="7772400" cy="1470025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บทที่ 2</a:t>
            </a:r>
            <a:endParaRPr lang="en-US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136904" cy="17526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สภาพแวดล้อมการตลาดระดับโลก</a:t>
            </a:r>
          </a:p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ด้านเศรษฐกิจ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สังคมและวัฒนธรรม และเทคโนโลยี</a:t>
            </a:r>
            <a:endParaRPr lang="en-US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EXIM E-NEWS ปีที่ 14 ฉบับที่ 5 เดือนพฤษภาคม 2562 - Share โลกเศรษฐกิ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2" y="0"/>
            <a:ext cx="9163392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ประเทศที่พัฒนาน้อย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(LDC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 :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Least Developed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Countries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คุณสมบัติ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หลักคือ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ประเทศที่มีรายได้ต่อ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หัวที่ต่ำ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และ ปาน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กลางถึงต่ำ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ที่จำกัดและประชากรที่มีสัดส่วนสูงในการเกษตรและการทำฟาร์มเพื่อยัง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ชีพ</a:t>
            </a:r>
          </a:p>
          <a:p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อัตราการรู้หนังสือต่ำ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ไม่มั่นคงทางการเมืองและความไม่สงบ </a:t>
            </a:r>
            <a:endParaRPr lang="en-US" sz="3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มีจุดอ่อน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ด้านโครงสร้าง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พื้นฐาน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ได้แก่ การขนส่ง การสื่อสาร การศึกษา และการดูแล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</a:p>
          <a:p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การพึ่งพาความช่วยเหลือจากต่างประเทศ</a:t>
            </a:r>
          </a:p>
          <a:p>
            <a:pPr marL="0" indent="0">
              <a:buNone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  <a:hlinkClick r:id="rId2"/>
              </a:rPr>
              <a:t>https</a:t>
            </a:r>
            <a:r>
              <a:rPr lang="en-US" sz="3000" dirty="0">
                <a:latin typeface="TH SarabunPSK" pitchFamily="34" charset="-34"/>
                <a:cs typeface="TH SarabunPSK" pitchFamily="34" charset="-34"/>
                <a:hlinkClick r:id="rId2"/>
              </a:rPr>
              <a:t>://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  <a:hlinkClick r:id="rId2"/>
              </a:rPr>
              <a:t>unctad.org/topic/least-developed-countries/list</a:t>
            </a:r>
            <a:endParaRPr lang="en-US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78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nd Out How TOMS Is Saving The World One Shoe At A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7" y="764704"/>
            <a:ext cx="8229645" cy="37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โครงการ TOMS Giving Program “One for On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โครงการ TOMS Giving Program “One for On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โครงการ TOMS Giving Program “One for One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Great Ideas For Kids: TOMS Shoes - One For One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ประเทศอุตสาหกรรมใหม่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Newly Industrialized Countries: NICS)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ประเทศอุตสาหกรรมใหม่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ประเทศที่มีฐานอุตสาหกรรมเกิดใหม่ซึ่งสามารถส่งออก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มีอัตราการเติบโตทางเศรษฐกิจสูง โดยมีตัวบ่งชี้ที่สำคัญคือ การพัฒนาเป็นประเทศอุตสาหกรรมในระยะแรกเริ่มและมีการพัฒนาต่อเนื่อง </a:t>
            </a: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มักจะเป็น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จุดหมายที่ดึงดูดการลงทุนที่ดีจากนัก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ลงทุน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ต่างชาติ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เมื่อพิจารณาจากอัตราการเติบโตที่แข็งแกร่ง </a:t>
            </a:r>
            <a:endParaRPr lang="th-TH" sz="26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ประชากรมีสิทธิและเสรีภาพมากขึ้น </a:t>
            </a:r>
          </a:p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เศรษฐกิจเปลี่ยนแปลงจากภาคเกษตรกรรมไปเป็นอุตสาหกรรม</a:t>
            </a:r>
          </a:p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เศรษฐกิจตลาดเสรีเพิ่มมากขึ้น มีการค้าเสรีกับชาติอื่นๆ </a:t>
            </a:r>
          </a:p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มีการลงทุนจากต่างขาติมากขึ้น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  <a:p>
            <a:pPr marL="0" lvl="1" indent="0" algn="thaiDist">
              <a:buNone/>
            </a:pP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https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://worldpopulationreview.com/country-rankings/newly-industrialized-countries</a:t>
            </a:r>
          </a:p>
        </p:txBody>
      </p:sp>
    </p:spTree>
    <p:extLst>
      <p:ext uri="{BB962C8B-B14F-4D97-AF65-F5344CB8AC3E}">
        <p14:creationId xmlns:p14="http://schemas.microsoft.com/office/powerpoint/2010/main" val="11776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ประเทศที่พัฒนาแล้ว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latin typeface="TH SarabunPSK" pitchFamily="34" charset="-34"/>
                <a:cs typeface="TH SarabunPSK" pitchFamily="34" charset="-34"/>
              </a:rPr>
              <a:t>Developed Countries)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ประเทศที่พัฒนา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แล้ว เป็นประเทศที่ผ่านก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ระบวนการที่เติบโตทางเศรษฐกิจอย่าง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มีการพัฒนาในระดับสูง 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โดยส่วนใหญ่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ภาคบริการมีสัดส่วนมากกว่าครึ่งหนึ่งของผลผลิตของ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ประเทศ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ทางปัญญามีความสำคัญมากกว่าเทคโนโลยีเครื่องจักร และนักวิทยาศาสตร์และผู้เชี่ยวชาญมีบทบาทสำคัญมากกว่าวิศวกรและคนงานกึ่ง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ฝีมือ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ระดับความเป็น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เจ้าของผลิตภัณฑ์พื้นฐาน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ในครัวเรือน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สูง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 ดังนั้น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องค์กรที่ต้องการเติบโตมักจะเผชิญกับงานที่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ยากหากพยายาม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ที่จะขยายส่วนแบ่งตลาดที่มี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อย่างไรก็ตามสามารถ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พยายามสร้างตลาดใหม่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บริษัท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ดับโลกในอุตสาหกรรมที่เกี่ยวข้องกับการสื่อสารกำลังมองหาการสร้างตลาดอีคอมเมิร์ซใหม่สำหรับรูปแบบการสื่อสารทางอิเล็กทรอนิกส์แบ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โต้ตอบ </a:t>
            </a:r>
          </a:p>
        </p:txBody>
      </p:sp>
    </p:spTree>
    <p:extLst>
      <p:ext uri="{BB962C8B-B14F-4D97-AF65-F5344CB8AC3E}">
        <p14:creationId xmlns:p14="http://schemas.microsoft.com/office/powerpoint/2010/main" val="1920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แลกเปลี่ยน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เป็นการแลกเปลี่ยนเงินตราจากสกุลหนึ่งไปยังอีกสกุลหนึ่งซึ่งเป็นไปตามค่าเงินของสกุลนั้นๆ (ความแข็งแกร่งทางเศรษฐกิจและทองคำ) ถือเป็นต้นทุนที่ธุรกิจจะต้องคำนึงถึง ซึ่งสามารถลดความเสี่ยงได้โดยการซื้อเงินตราต่างๆประเทศล่วงหน้า การกำหนดราคาล่วงหน้า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รูปแบบของอัตราแลกเปลี่ยนที่ได้รับความนิยม คือ </a:t>
            </a:r>
          </a:p>
          <a:p>
            <a:pPr lvl="1" algn="thaiDist"/>
            <a:r>
              <a:rPr lang="en-US" dirty="0">
                <a:latin typeface="TH SarabunPSK" pitchFamily="34" charset="-34"/>
                <a:cs typeface="TH SarabunPSK" pitchFamily="34" charset="-34"/>
              </a:rPr>
              <a:t>Fixed Exchange Rate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อัตราแลกเปลี่ยนคงที่): ในรูปแบบนี้, รัฐบาลหรือธนาคารกลางกำหนดและรักษาอัตราแลกเปลี่ยนในระดับที่คงที่โดยการซื้อขายหรือการแลกเปลี่ยนเงินตราเพื่อรักษาอัตราแลกเปลี่ยนในระดับที่ต้องการ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Floating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Exchange Rate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อัตราแลกเปลี่ยน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ลอยตัว):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ในรูปแบบนี้, อัตราแลกเปลี่ยนขึ้นอยู่กับกฎของตลาด โดยที่อัตราแลกเปลี่ยนจะเปลี่ยนแปลงตามการซื้อขายของตลาดเงินตรา โดยตลาดเงินตราจะถูกส่งผ่านการเปลี่ยนแปลงของสิ่งต่าง ๆ เช่น ส่วนต่างในอัตราดอกเบี้ย, การค้า, และสภาพเศรษฐกิจ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2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ประเด็นนโยบายการค้าและภาษี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อัตราภาษีทางการค้า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Tariffs):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ค่าศุลกากรที่เกิดขึ้นเมื่อสินค้านำเข้าหรือส่งออก. การลดหรือเพิ่มอัตราภาษีทางการค้ามีผลต่อราคาของสินค้าและสามารถส่งผลต่อการแข่งขันในตลาดระดับ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โลก.</a:t>
            </a:r>
          </a:p>
          <a:p>
            <a:pPr algn="thaiDist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การกีดกันทาง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การค้า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Trade Barriers):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จำกัดหรือกีดกันการค้าโดยใช้มาตรการอื่น ๆ เช่น การจำกัดปริมาณการนำเข้า, การบังคับมาตรฐานทางเทคนิค, หรือข้อกำหนดทาง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ศุลกากร.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ข้อตกลงการค้าระหว่างประเทศ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Trade Agreements):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องค์กรการค้าโลก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WTO)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เป็นแนวทางสำหรับการเจรจาเรื่องการค้าระหว่างประเทศ, ส่วนข้อตกลงการค้าระหว่างประเทศเป็นข้อตกลงที่เกิดขึ้นระหว่างประเทศที่มีผลต่อ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การค้า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การคุ้มครองท้องถิ่น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Protectionism):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นโยบายการคุ้มครองท้องถิ่นมุ่งหวังที่จะปกป้องหรือส่งเสริมอุตสาหกรรมในประเทศตนเอง โดยใช้มาตรการการคุ้มครองทาง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การค้า.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การลงทุนต่างประเทศ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Foreign Direct Investment - FDI):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นโยบายการค้ามักมีผลต่อการลงทุนต่างประเทศ, โดยทั้งการเปิดโอกาสและการจำกัดอาจส่งผลต่อการลงทุนข้ามชาติ.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8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ภาษีศุลกากร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ภาษีศุลกากรเป็นภาษีทางตรงและค่าธรรมเนียมที่เรียกเก็บจากการนำเข้า โดยทั่วไปจะเรียบง่าย ตรงไปตรงมา และง่ายสำหรับประเทศในการบริหาร แม้ว่าจะเป็นอุปสรรคต่อการค้า แต่ก็เป็นปริมาณที่มองเห็นได้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เพื่อปกป้องผู้ผลิตในประเทศ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ภาษีเป็น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เครื่องมือในการควบคุมการลงทุนจา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กบริษัทต่างประเทศ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ในหลายกรณีมีการหยิบยกขึ้นมาโดยไม่มีการเตือนล่วงหน้าและเป็นการละเมิดข้อตกลงที่เป็นทางการ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เพื่อรายได้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รัฐบาล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พึ่งพารายได้จากภาษีเพื่อสร้างเงินทุนที่จำเป็นสำหรับการบริการสังคม การทหาร และค่าใช้จ่าย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อื่นๆ ดังนั้น ใน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ประเทศด้อยพัฒนา ซึ่งเศรษฐกิจถูกคุกคามอย่างต่อเนื่องจากการขาดแคลนเงินทุน การเก็บภาษีจากการลงทุนจากต่างประเทศที่ประสบความสำเร็จอย่างไม่สมเหตุสมผลนั้น ดึงดูดรัฐบาลบางประเทศว่าเป็นวิธีที่สะดวกและรวดเร็วที่สุดในการหาเงินทุน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ดำเนินการ</a:t>
            </a:r>
          </a:p>
          <a:p>
            <a:pPr algn="thaiDist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บางประเทศก็มีนโยบายบริษัทจากต่างชาติซื้อขาย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สินค้าและ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บริการและทำกำไรได้โดยไม่ต้องจ่ายภาษี (ปลอดภาษี)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2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สภาพแวดล้อมตลาดโลก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สังคมและวัฒนธรรม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วัฒนธรรมเป็น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สิ่งที่กำหนดชุมชนมนุษย์ ปัจเจก องค์กรทางสังคม และระบบเศรษฐกิจและการเมือง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ซึ่งครอบคลุม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ระบบค่านิยมทั้งหมดของประเทศ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80327"/>
            <a:ext cx="4536504" cy="43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สภาพแวดล้อมตลาดโลก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สังคมและวัฒนธรรม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นักการตลาดต้องตระหนักถึงความแตกต่างทางวัฒนธรรมที่ลึกซึ้งระหว่างผู้บริโภคอย่างชัดเจน 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เข้าใจในวัฒนธรรมมีความสำคัญ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เพราะวัฒนธรรม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ข้อมูลเชิงลึกเกี่ยวกับตลาดต่างประเทศและสร้างความได้เปรียบในการแข่งขันให้กับผู้นำธุรกิจทั่วโลก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ขัดแย้งข้ามวัฒนธรรมไม่เพียงแต่ส่งผลให้ยกเลิกความสัมพันธ์กันเท่านั้น แต่อาจยังรวมถึงการจัดการการเข้าสู่ตลาด การปรับตัวผลิตภัณฑ์ และการวิเคราะห์ลูกค้าที่ยุ่งยากด้วย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สิ่งที่อันตรายพอๆ กันคือชาติพันธุ์นิยม-ความเชื่อที่ว่าวัฒนธรรมของตนเองเหนือกว่าสิ่งอื่นใดซึ่งจะทำลายความพยายาม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สภาพแวดล้อมตลาดโลก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สังคมและวัฒนธรรม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The Most Hilarious Responses To Dolce &amp;amp; Gabbana&amp;#39;s China Show Controversy |  Harper&amp;#39;s BAZAAR Ara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9708"/>
            <a:ext cx="4802453" cy="27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โฆษณาสุดดราม่าของ D&amp;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9140"/>
            <a:ext cx="5440660" cy="30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20623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https://www.youtube.com/watch?v=29AfMJymGu8</a:t>
            </a:r>
          </a:p>
        </p:txBody>
      </p:sp>
    </p:spTree>
    <p:extLst>
      <p:ext uri="{BB962C8B-B14F-4D97-AF65-F5344CB8AC3E}">
        <p14:creationId xmlns:p14="http://schemas.microsoft.com/office/powerpoint/2010/main" val="2790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วิเคราะห์สภาพแวดล้อม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ทางการตลาดระดับโลก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โมเดลสำหรับการ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วิเคราะห์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สภาพแวดล้อมที่ส่งผลกระทบต่อการทำการตลาดระดับ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โลก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จะใช้การวิเคราะห์ด้วย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PESTEL analysis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ซึ่งประกอบด้วย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Political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ปัจจัยด้านการเมือง 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Economic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ปัจจัยด้านเศรษฐกิจ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Social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cultural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ปัจจัยด้านสังคมและวัฒนธรรม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Technology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ปัจจัยด้านเทคโนโลยี 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Environment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ปัจจัยด้านสิ่งแวดล้อม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Legal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ปัจจัยด้านกฎหมาย </a:t>
            </a:r>
          </a:p>
          <a:p>
            <a:pPr lvl="1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41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สภาพแวดล้อมตลาดโลก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สังคมและวัฒนธรรม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IKEA in China – how IKEA localises its business model for Chinese customers  | Intopren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4" y="1844824"/>
            <a:ext cx="76104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ความสำคัญของความหลากหลายทาง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วัฒนธรรม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แม้ว่าโลกาภิวัตน์จะเป็นพลังที่แข็งแกร่งในการเผยแพร่ความคิดไปทั่วโลก แต่ก็ยังมีความหลากหลายทางวัฒนธรรมอยู่มากตาม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ภูมิภาค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ละประเทศ และแม้แต่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ภายในประเทศ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ความแตกต่างทางวัฒนธรรมที่ชัดเจน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มาก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เช่น ภาษา นิสัยการกิน การแต่งกาย และขนบธรรมเนียม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ประเพณี เป็นต้น รวมทั้งการจัดระเบียบ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ทางสังคม 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การแบ่งปันแนวคิดจริยธรรม และการมี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ปฏิสัมพันธ์กับสิ่งแวดล้อม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การเพิกเฉยต่อความแตกต่างทางวัฒนธรรมระหว่างประเทศยังถือเป็นสาเหตุหนึ่งที่ทำให้ธุรกิจล้มเหลว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67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Donald&amp;#39;s India to operate 24/7 for contactless McDelivery in Mumbai |  Business News – India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82" y="1772816"/>
            <a:ext cx="68103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สภาพแวดล้อมตลาดโลก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สังคมและวัฒนธรรม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8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844824"/>
            <a:ext cx="3754760" cy="4525963"/>
          </a:xfrm>
        </p:spPr>
        <p:txBody>
          <a:bodyPr/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ร้าน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KFC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ในประเทศจีนที่ออกแบบให้วัฒนธรรมสะท้อนอยู่ในสถาปัตยกรรม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7678" r="19985" b="34174"/>
          <a:stretch/>
        </p:blipFill>
        <p:spPr bwMode="auto">
          <a:xfrm>
            <a:off x="107504" y="0"/>
            <a:ext cx="4940181" cy="664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ปัจจัยทางสังคมและวัฒนธรรม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ที่ส่งผลต่อการตลาดระดับโลก</a:t>
            </a:r>
            <a:endParaRPr lang="en-US" sz="3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ภาษาและการสื่อสาร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ภาษาพูด (วัจนภาษา) และ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ภาษากาย (อวัจนภาษา)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โดยภาษา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มีความสำคัญในการรวบรวมข้อมูลและการ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ช่วยให้เข้าถึงสังคมท้องถิ่นได้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มีความสำคัญมากขึ้นในการสื่อสารของบริษัท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มารยาทและจารีตประเพณี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การทำความเข้าใจเกี่ยวกับมารยาทและประเพณีมีความสำคัญอย่างยิ่งในการเจรจา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สถาบัน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ทางสังคม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ครอบครัว เพื่อนร่วมงาน และกลุ่มที่ใกล้ชิดอื่น ๆ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มีอิทธิพลต่อพฤติกรรมของผู้คนและวิธีที่ผู้คนมีความสัมพันธ์ซึ่งกันและกัน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การศึกษาและการรู้หนังสือ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การศึกษาสามารถการถ่ายทอดวัฒนธรรมและประเพณีที่มีอยู่ไปยังคนรุ่นใหม่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และระดับการศึกษาและการรู้หนังสือจะมีผลกระทบต่อการทำงานทางธุรกิจต่างๆ เช่น การจ้างงาน การวางจำหน่ายผลิตภัณฑ์ที่ซับซ้อน </a:t>
            </a:r>
          </a:p>
          <a:p>
            <a:pPr marL="0" indent="0" algn="thaiDist">
              <a:buNone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81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ปัจจัยทางสังคมและวัฒนธรรมที่ส่งผลต่อการตลาดระดับโลก</a:t>
            </a:r>
            <a:endParaRPr lang="en-US" sz="3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ค่านิยม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และทัศนคติ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ยิ่งค่า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นิยมและทัศนคติที่หยั่งรากลึกอยู่ในความ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เชื่อการจัดการตลาดโลก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ก็ยิ่งต้องเคลื่อนไหวอย่างระมัดระวังมาก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ขึ้น ส่งผลต่อพฤติกรรมการซื้อของผู้บริโภค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สุนทรียศาสตร์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คติ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ที่มีต่อความงามและรสนิยมที่ดีในงานศิลปะ ดนตรี นิทานพื้นบ้าน และ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ละคร ส่งผลต่อการออกแบบผลิตภัณฑ์ บรรจุภัณฑ์ต่างๆ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ศาสนา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เป็นพื้นฐานสำหรับความคล้ายคลึงข้ามวัฒนธรรมภายใต้ความเชื่อ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ร่วมกัน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อาจ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ส่งผลต่อกลยุทธ์การตลาดทั่ว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โลก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เช่น วันหยุด พิธีกรรมทางศาสนา รูปแบบการบริโภค เป็นต้น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87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วัฒนธรรมย่อย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วัฒนธรรมย่อยพัฒนาจากลักษณะร่วมที่แตกต่างและเป็นเอกลักษณ์ภายในวัฒนธรรมประจำชาติที่โดด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เด่น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ซึ่งความแตกต่างนี้เองจะกลายเป็นทั้งอุปสรรคและโอกาสสำหรับนักการตลาด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คุณสมบัติที่ใช้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ร่วมกันใน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หมู่สมาชิกของวัฒนธรรมย่อยสามารถเป็นอะไรก็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ภูมิหลังทาง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จริยธรรม ศาสนา ภาษา หรือ ปัจจัยทางประชากรศาสตร์ เช่น อายุ เพศ ที่แตกต่างกัน เพื่อแบ่งปันความสนใจ เช่น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กลุ่มของคนที่ชื่นชอบการเล่นเกม กลุ่มคนที่ชื่นชอบศิลปินเกาหลี / ญี่ปุ่น กลุ่มคนที่ชอบการเต้นโคฟเวอร์ กลุ่มที่ชอบการแต่งคอสเพลย์ กลุ่มคนชอบแต่งรถ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เป็นต้น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วัฒนธรรมองค์กร" 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บริษัท ก็คือ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วัฒนธรรมย่อยที่มีอยู่อย่างเด่นชัดในโลกธุรกิจ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6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สรุป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นักการตลาดที่พยายามเข้าถึง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ผู้บริโภคควร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ถามตัวเองว่าผลิตภัณฑ์หรือบริการของตนจะดึงดูดคุณค่าทางวัฒนธรรมของชาติ ค่านิยมของวัฒนธรรมย่อย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ที่ผู้บริโภคเป็น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สมาชิก หรือทั้งสอง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อย่าง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พฤติกรรมผู้บริโภคแต่ละรายสามารถอธิบายพฤติกรรมผู้บริโภคโดยรวมซึ่งสามารถระบุรูปแบบพฤติกรรมที่คล้ายคลึงกันในระดับประเท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ในตลาดโลก สิ่งสำคัญอย่างยิ่งคือต้องเข้าใจตลาดใหม่ในแง่เดียวกับผู้ซื้อหรือ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ผู้บริโภคที่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มีศักยภาพในตลาดนั้น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ปัจจัยทางวัฒนธรรมสามารถมีอิทธิพลต่อความสัมพันธ์ทางธุรกิจได้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ปัจจัยทางเทคโนโลยีที่ส่งผลต่อการตลาดระดับโลก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โครงสร้างพื้นฐานด้านเทคโนโลยี ซึ่งบางพื้นที่ไม่มีประสิทธิภาพ หรืออาจจะมีไม่เพียงพอ ซึ่งสามารถส่งผลต่อการตลาดระดับโลก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อินเทอร์เน็ตและการสื่อสาร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ความครอบคลุมพื้นที่ ความรวดเร็วในการ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เข้าถึง การเชื่อมต่อและโครงสร้างเครือข่าย ความปลอดภัยและความเชื่อถือ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เทคโนโลยี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ช่องการจัด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จำหน่ายและการกระจาย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: e-commerce,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ระบบการขนส่งต่างๆ  </a:t>
            </a:r>
          </a:p>
          <a:p>
            <a:pPr lvl="1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เทคโนโลยีทางการเงิน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ระบบการชำระเงิน การทำธุรกรรมทางการเงิน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ค่าใช้จ่ายในการดำเนินงานด้านเทคโนโลยี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การใช้เทคโนโลยีขั้นสูงสำหรับการตลาดระดับโลกมักต้องใช้เงินลงทุนจำนวน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มาก</a:t>
            </a:r>
          </a:p>
        </p:txBody>
      </p:sp>
    </p:spTree>
    <p:extLst>
      <p:ext uri="{BB962C8B-B14F-4D97-AF65-F5344CB8AC3E}">
        <p14:creationId xmlns:p14="http://schemas.microsoft.com/office/powerpoint/2010/main" val="38512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ปัจจัยทางเทคโนโลยีที่ส่งผลต่อการตลาดระดับโลก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การให้ความคุ้มครองความ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เป็นส่วนตัวของ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กฎระเบียบด้านความเป็นส่วนตัวของข้อมูล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ที่ไม่ชัดเจนอาจจะทำให้ผู้บริโภคกังวลในการให้ข้อมูลส่วนบุคคล ซึ่งอาจจะส่งผลกระทบต่อการรวบรวม วิจัย ประมวลผล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และใช้ข้อมูลผู้บริโภคได้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พฤติกรรมและความชอบของ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ผู้บริโภคในการใช้งานเทคโนโลยี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พฤติกรรมการใช้งานเทคโนโลยีของผู้บริโภคสามารถส่งผลต่อการวางแผนการตลาดระดับโลก ในประเด็นของการใช้โทรศัพท์มือถือ สื่อสังคมออนไลน์ การซื้อสินค้าหรือบริการออนไลน์ เป็นต้น 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การกำกับดูแลและควบคุมการเข้าถึงเทคโนโลยีจากภาครัฐ เช่น การใช้งานอินเทอร์เน็ตและเนื้อหา การเข้าถึงแฟลตฟอร์ม อาจส่งผลต่อการทำการตลาดระดับโลกได้ </a:t>
            </a: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การเปลี่ยนแปลงทางเทคโนโลยีอย่าง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รวดเร็ว ส่งผลต่อการตลาดระดับโลกทั้งในประเด็นของ วิธีการตลาด (กายภาพ ออนไลน์) การพัฒนาผลิตภัณฑ์และบริการ 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การใช้ปัญญาประดิษฐ์, เทคโนโลยี 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IoT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เป็นต้น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71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ภาพรวมของเศรษฐกิจโลก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สภาพแวดล้อมทางเศรษฐกิจเป็น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ตัวกำหนดศักยภาพ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และโอกาสของ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ตลาดโลก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ที่สำคัญ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การเกิดขึ้นของ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ตลาดโลก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อบสนองต่อโอกาส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ใหม่ๆ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คู่แข่งระดับโลกได้ย้ายถิ่นฐานอย่างต่อเนื่องหรือดูดซับคู่แข่งในท้องถิ่นในหลายตลาดควบคู่กันไป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การรวมตัวของเศรษฐกิจโลกได้เพิ่มขึ้นอย่าง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สหภาพยุโรป (EU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เขตการค้าเสรีอเมริกาเหนือ (NAFTA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BRICS, APEC, ASIAN, G-20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เป็นต้น ซึ่ง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ติบโตของการค้าและการลงทุนระหว่างประเทศได้รับการกระตุ้นส่วนหนึ่งจากการลดลงอย่างต่อเนื่องของอุปสรรค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การค้าจากการรวมตัว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เหล่านี้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7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การเปลี่ยนแปลงสภาพแวดล้อมเศรษฐกิจโลก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85" y="1557169"/>
            <a:ext cx="8229600" cy="530083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	สภาพแวดล้อม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ทางเศรษฐกิจโลกมีพลวัตมากขึ้น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บรรลุความสำเร็จ ผู้บริหารและการตลาดจะต้องคำนึงถึงความเป็น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จริงดังต่อไปนี้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: </a:t>
            </a:r>
            <a:endParaRPr lang="en-US" sz="26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การเคลื่อนย้ายเงินทุน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การซื้อขายสกุลเงินดอลลาร์เป็นตลาดที่ใหญ่ที่สุดในโลก  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ความสัมพันธ์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ระหว่างการผลิตและ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การจ้าง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งาน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การจ้างงานในภาคการผลิตยังคงทรงตัวหรือลดลงใน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ขณะที่ผลผลิตยังคง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เติบโตอย่างต่อเนื่อง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การเกิดขึ้นของเศรษฐกิจ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โลกเป็นหน่วย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เศรษฐกิจ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ที่โดดเด่น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ผู้นำธุรกิจและผู้กำหนดนโยบายมุ่งเน้นไปที่ตลาดโลกและตำแหน่งการ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แข่งขันของแต่ละประเทศใน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เศรษฐกิจ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โลก 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การสิ้นสุดของสงคราม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เย็น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การล่มสลายของลัทธิคอมมิวนิสต์ในฐานะระบบเศรษฐกิจและการเมือง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ระบบทุนนิยมได้เอาชนะลัทธิคอมมิวนิสต์ 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การปฏิวัติคอมพิวเตอร์ส่วนบุคคลและการถือกำเนิดของยุค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อินเทอร์เน็ต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อุปสรรคของเวลาและสถานที่ได้ถูกโค่นล้มโดยโลกไซเบอร์ข้ามชาติ</a:t>
            </a:r>
            <a:endParaRPr lang="en-US" sz="2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39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ปัจจัยด้านเศรษฐกิจ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Economic)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ระบบเศรษฐกิจ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ส่งผลต่อการลงทุน ความสามารถในการเป็นเจ้าของกิจการ หรือทรัพย์สินต่างๆ </a:t>
            </a:r>
          </a:p>
          <a:p>
            <a:pPr algn="thaiDist"/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รายได้ของผู้บริโภค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ส่งผลกระทบต่อกำลังซื้อของผู้บริโภค</a:t>
            </a: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อัตราแลกเปลี่ยนและความผันผวนของสกุล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เงิน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ส่งผลต่อต้นทุนสินค้านำเข้าและผลกระทบต่อการค้าระหว่าง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ประเทศ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การเติบโตหรือภาวะถดถอยของเศรษฐกิจ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โลก</a:t>
            </a:r>
            <a:r>
              <a:rPr lang="en-US" sz="2800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ส่งผลต่อ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ความเชื่อมั่นของผู้บริโภคและรูปแบบการใช้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จ่าย</a:t>
            </a: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อัตราดอกเบี้ยและต้นทุนทางการ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เงิน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ส่งผลต่อต้นทุนการกู้ยืมและการจัดหา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เงินทุน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อัตราเงิน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เฟ้อ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ส่งผลต่อ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ค่าครองชีพและมูลค่าที่แท้จริงของเงิน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ปัจจัยด้านเศรษฐกิจ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Economic)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นโยบายการค้าและ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ภาษี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การเปลี่ยนแปลงนโยบายการค้า ภาษี และข้อตกลงทางการค้ามีอิทธิพลต่อความสัมพันธ์ทางการค้าระหว่างประเทศ และอาจส่งผลกระทบต่อต้นทุนการนำเข้าและส่งออก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สินค้า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อัตราการ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ว่างงาน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ส่งผลให้การใช้จ่ายของผู้บริโภค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ลดลง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ความแตกต่างทางเศรษฐกิจและการกระจาย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ส่งผลต่อพฤติกรรมการซื้อของผู้บริโภคกลุ่ม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ต่างๆ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การฟื้นตัวจากภาวะวิกฤติและเสถียรภาพทาง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เศรษฐกิจ</a:t>
            </a:r>
            <a:r>
              <a:rPr lang="en-US" sz="2800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ส่งต่อ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ความเชื่อมั่นของผู้บริโภคและการดำเนินธุรกิจ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4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ระบบเศรษฐกิจ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ระบบทุน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นิยม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(Capitalism)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ระบบเศรษฐกิจที่บุคคลและบริษัทจัดสรรทรัพยากรและทรัพยากรการผลิตเป็นของเอกชน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ระบบสังคมนิยม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(Socialism)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เป็นระบบเศรษฐกิจที่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ปัจจัยการผลิตทุก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เอกชนไม่มีกรรมสิทธิ์ในการเลือกใช้ปัจจัยการผลิตได้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ระบบผสม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Capitalism-Socialism)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เป็นระบบเศรษฐกิจที่ผสมระหว่างระบบทุนนิยมกับสังคมนิยม มีรัฐเป็นเจ้าของปัจจัยการผลิตหรือควบคุมการผลิตขนาดใหญ่ แต่ปัจจัยการผลิตส่วนใหญ่เป็นของเอกชน การกำหนดราคาขึ้นกับกลไกแห่งราคาของตลาด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dirty="0">
                <a:latin typeface="TH SarabunPSK" pitchFamily="34" charset="-34"/>
                <a:cs typeface="TH SarabunPSK" pitchFamily="34" charset="-34"/>
                <a:hlinkClick r:id="rId2"/>
              </a:rPr>
              <a:t>https://</a:t>
            </a:r>
            <a:r>
              <a:rPr lang="en-US" dirty="0" smtClean="0">
                <a:latin typeface="TH SarabunPSK" pitchFamily="34" charset="-34"/>
                <a:cs typeface="TH SarabunPSK" pitchFamily="34" charset="-34"/>
                <a:hlinkClick r:id="rId2"/>
              </a:rPr>
              <a:t>www.heritage.org/index/ranking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46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79928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การเติบโตทางเศรษฐกิจคือการเพิ่มขึ้นของปริมาณสินค้าและบริการที่ผลิตโดยระบบเศรษฐกิจในช่วงเวลาหนึ่ง โดยทั่วไปจะวัดเป็นเปอร์เซ็นต์การเปลี่ยนแปลง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ผลิตภัณฑ์มวลรวมในประเทศ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Gross Domestic Product : GDP)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หมายถึง มูลค่าตลาดของสินค้าและบริการขั้นสุดท้ายที่ผลิตในประเทศในช่วงระยะเวลาหนึ่ง โดยไม่คำนึงว่าผลผลิตนั้นจะผลิตขึ้นมาด้วยทรัพยากรของชาติใด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- ผลิตภัณฑ์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มวลรวมในประเทศต่อหัว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Per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Capita)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ต่อหัว เป็นตัวเลขที่บอกว่าค่าเฉลี่ยของ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เมื่อเทียบกับคนในประเทศ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แล้ว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: GDP/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จำนวนประชากร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	- ผลิตภัณฑ์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มวลรวมประชาชาติ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Gross National Product: GNP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หมายถึง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มูลค่ารวมในราคาตลาดของสินค้าและบริการขั้นสุดท้ายที่ผลิตโดย ประชาชาติภายในระยะเวลา 1 ปี ก่อนที่จะหักค่าเสื่อมราคาทรัพย์สินอันเนื่องจากการผลิต สินค้าและบริการเหล่านั้น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ขึ้นมา</a:t>
            </a:r>
          </a:p>
          <a:p>
            <a:pPr algn="thaiDist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https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://worldpopulationreview.com/country-rankings/gdp-per-capita-by-country</a:t>
            </a:r>
          </a:p>
        </p:txBody>
      </p:sp>
    </p:spTree>
    <p:extLst>
      <p:ext uri="{BB962C8B-B14F-4D97-AF65-F5344CB8AC3E}">
        <p14:creationId xmlns:p14="http://schemas.microsoft.com/office/powerpoint/2010/main" val="14696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การแบ่งประเทศตามรายได้ประชาชาติเฉลี่ยต่อหัว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ประเทศที่มีรายได้ต่ำ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1,135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ดอลลาร์สหรัฐฯ หรือน้อยกว่า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ประเทศ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ที่มีรายได้ปานกลาง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ถึงต่ำ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1,136-4,465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ดอลลาร์สหรัฐฯ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ประเทศที่มีรายได้ปานกลางระดับสูง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4,466-1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,845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ดอลลาร์สหรัฐฯ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ประเทศ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ที่มีรายได้สูง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,846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ดอลลาร์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สหรัฐฯ หรือมากกว่า)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ประเทศเจริญแล้ว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พัฒนาแล้ว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ยุคหลังอุตสาหรรม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ยกเว้นประเทศที่ร่ำรวยด้วยน้ำมันเพียงไม่กี่ประเทศ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th-TH" sz="2700" dirty="0">
                <a:latin typeface="TH SarabunPSK" pitchFamily="34" charset="-34"/>
                <a:cs typeface="TH SarabunPSK" pitchFamily="34" charset="-34"/>
              </a:rPr>
              <a:t>รายได้ประชาชาติเฉลี่ยต่อ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หัว (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GN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 per capita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Gross National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Income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per capita) </a:t>
            </a:r>
          </a:p>
          <a:p>
            <a:pPr marL="0" indent="0" algn="thaiDist">
              <a:buNone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ข้อมูลปี 202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แบ่งด้วย </a:t>
            </a: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GNI per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capita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 ซึ่งเป็นรายได้เฉลี่ยในรอบปีของ 1 คนในประเทศนั้น</a:t>
            </a:r>
            <a:endParaRPr lang="th-TH" sz="27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2700" dirty="0">
                <a:latin typeface="TH SarabunPSK" pitchFamily="34" charset="-34"/>
                <a:cs typeface="TH SarabunPSK" pitchFamily="34" charset="-34"/>
              </a:rPr>
              <a:t>https://datahelpdesk.worldbank.org/knowledgebase/articles/906519-world-bank-country-and-lending-groups</a:t>
            </a:r>
            <a:endParaRPr lang="th-TH" sz="27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18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2432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บทที่ 2</vt:lpstr>
      <vt:lpstr>การวิเคราะห์สภาพแวดล้อมทางการตลาดระดับโลก </vt:lpstr>
      <vt:lpstr>ภาพรวมของเศรษฐกิจโลก</vt:lpstr>
      <vt:lpstr>การเปลี่ยนแปลงสภาพแวดล้อมเศรษฐกิจโลก</vt:lpstr>
      <vt:lpstr>ปัจจัยด้านเศรษฐกิจ (Economic)</vt:lpstr>
      <vt:lpstr>ปัจจัยด้านเศรษฐกิจ (Economic)</vt:lpstr>
      <vt:lpstr>ระบบเศรษฐกิจ </vt:lpstr>
      <vt:lpstr>PowerPoint Presentation</vt:lpstr>
      <vt:lpstr>การแบ่งประเทศตามรายได้ประชาชาติเฉลี่ยต่อหัว</vt:lpstr>
      <vt:lpstr>ประเทศที่พัฒนาน้อย  (LDCs : Least Developed Countries) </vt:lpstr>
      <vt:lpstr>PowerPoint Presentation</vt:lpstr>
      <vt:lpstr>ประเทศอุตสาหกรรมใหม่  (Newly Industrialized Countries: NICS) </vt:lpstr>
      <vt:lpstr>ประเทศที่พัฒนาแล้ว Developed Countries)</vt:lpstr>
      <vt:lpstr>อัตราแลกเปลี่ยน</vt:lpstr>
      <vt:lpstr>ประเด็นนโยบายการค้าและภาษี </vt:lpstr>
      <vt:lpstr>ภาษีศุลกากร</vt:lpstr>
      <vt:lpstr>สภาพแวดล้อมตลาดโลก : สังคมและวัฒนธรรม </vt:lpstr>
      <vt:lpstr>สภาพแวดล้อมตลาดโลก : สังคมและวัฒนธรรม </vt:lpstr>
      <vt:lpstr>สภาพแวดล้อมตลาดโลก : สังคมและวัฒนธรรม </vt:lpstr>
      <vt:lpstr>สภาพแวดล้อมตลาดโลก : สังคมและวัฒนธรรม </vt:lpstr>
      <vt:lpstr>ความสำคัญของความหลากหลายทางวัฒนธรรม</vt:lpstr>
      <vt:lpstr>สภาพแวดล้อมตลาดโลก : สังคมและวัฒนธรรม </vt:lpstr>
      <vt:lpstr>PowerPoint Presentation</vt:lpstr>
      <vt:lpstr>ปัจจัยทางสังคมและวัฒนธรรมที่ส่งผลต่อการตลาดระดับโลก</vt:lpstr>
      <vt:lpstr>ปัจจัยทางสังคมและวัฒนธรรมที่ส่งผลต่อการตลาดระดับโลก</vt:lpstr>
      <vt:lpstr>วัฒนธรรมย่อย</vt:lpstr>
      <vt:lpstr>สรุป </vt:lpstr>
      <vt:lpstr>ปัจจัยทางเทคโนโลยีที่ส่งผลต่อการตลาดระดับโลก</vt:lpstr>
      <vt:lpstr>ปัจจัยทางเทคโนโลยีที่ส่งผลต่อการตลาดระดับโลก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FMS00</dc:creator>
  <cp:lastModifiedBy>FMS00</cp:lastModifiedBy>
  <cp:revision>129</cp:revision>
  <dcterms:created xsi:type="dcterms:W3CDTF">2021-07-10T11:10:19Z</dcterms:created>
  <dcterms:modified xsi:type="dcterms:W3CDTF">2023-12-19T15:46:36Z</dcterms:modified>
</cp:coreProperties>
</file>