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1" r:id="rId3"/>
    <p:sldId id="267" r:id="rId4"/>
    <p:sldId id="273" r:id="rId5"/>
    <p:sldId id="283" r:id="rId6"/>
    <p:sldId id="281" r:id="rId7"/>
    <p:sldId id="287" r:id="rId8"/>
    <p:sldId id="274" r:id="rId9"/>
    <p:sldId id="275" r:id="rId10"/>
    <p:sldId id="285" r:id="rId11"/>
    <p:sldId id="284" r:id="rId12"/>
    <p:sldId id="286" r:id="rId13"/>
    <p:sldId id="266" r:id="rId14"/>
    <p:sldId id="277" r:id="rId15"/>
    <p:sldId id="276" r:id="rId16"/>
    <p:sldId id="278" r:id="rId17"/>
    <p:sldId id="279" r:id="rId18"/>
    <p:sldId id="280" r:id="rId19"/>
    <p:sldId id="290" r:id="rId20"/>
    <p:sldId id="291" r:id="rId21"/>
    <p:sldId id="288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36" autoAdjust="0"/>
  </p:normalViewPr>
  <p:slideViewPr>
    <p:cSldViewPr>
      <p:cViewPr>
        <p:scale>
          <a:sx n="92" d="100"/>
          <a:sy n="92" d="100"/>
        </p:scale>
        <p:origin x="-2010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677CF-B1A3-4AA6-8625-69725F19CDDD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F432A-F3C0-4FD7-A553-78A2E3279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F432A-F3C0-4FD7-A553-78A2E32793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4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6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2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24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1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9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4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1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155B-2770-49BC-BB9F-633A5B2A1E89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40C4-A00A-4A28-A67C-7F589F28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77072"/>
            <a:ext cx="7772400" cy="1470025"/>
          </a:xfrm>
        </p:spPr>
        <p:txBody>
          <a:bodyPr>
            <a:normAutofit/>
          </a:bodyPr>
          <a:lstStyle/>
          <a:p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บทที่ 3</a:t>
            </a:r>
            <a:endParaRPr lang="en-US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5276800"/>
            <a:ext cx="8064896" cy="175260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สภาพแวดล้อมการตลาดระดับโลก</a:t>
            </a:r>
          </a:p>
          <a:p>
            <a: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ด้านการเมือง</a:t>
            </a:r>
            <a:r>
              <a:rPr lang="en-US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กฎหมายและสิ่งแวดล้อม</a:t>
            </a:r>
            <a:endParaRPr lang="en-US" sz="44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 descr="Factors to Consider For International Market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" t="3833" r="1157" b="29588"/>
          <a:stretch/>
        </p:blipFill>
        <p:spPr bwMode="auto">
          <a:xfrm>
            <a:off x="0" y="-711954"/>
            <a:ext cx="9144000" cy="518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2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8D7700-DB68-49B1-AA72-C9997655B12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ปัจจัยด้านกฎหมายที่ส่งผลต่อการตลาดระดับโลก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CE611-41AE-4CA3-912C-6E06018F6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กฎระเบียบด้านการ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โฆษณาและ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การตลาด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กฎระเบียบการโฆษณาที่ต่างกันในแต่ละประเทศสามารถมีผลต่อวิธีการโฆษณาที่บริษัทต้องการนำไปใช้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บาง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ประเทศอาจมีกฎระเบียบที่กำหนดว่าการโฆษณาต้องเป็นธรรมและไม่เป็นเท็จ หรือไม่ให้กล่าวเรื่องที่ไม่เป็นจริงเกี่ยวกับผลิตภัณฑ์หรือบริการที่เป็นการสร้างความเข้าใจที่ผิดเกี่ยวกับตลาดระดั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โลก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หลายประเทศทั่วโลก, การควบคุมโฆษณาผลิตภัณฑ์ทางการแพทย์หรือผลิตภัณฑ์ที่เกี่ยวข้องกับสุขภาพเป็นสิ่งที่มีความสำคัญเพื่อปกป้องผู้บริโภคและสังคมจากข้อมูลที่สร้างความสับสนหรือความเสี่ยงต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สุขภาพ</a:t>
            </a:r>
          </a:p>
          <a:p>
            <a:pPr lvl="1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หลายประเทศมีกฎระเบียบที่ห้ามหรือควบคุมการใช้เด็กในการโฆษณาเพื่อปกป้องผู้เยาว์และให้ความคุ้มครองในทางที่เหมาะสม</a:t>
            </a:r>
          </a:p>
        </p:txBody>
      </p:sp>
    </p:spTree>
    <p:extLst>
      <p:ext uri="{BB962C8B-B14F-4D97-AF65-F5344CB8AC3E}">
        <p14:creationId xmlns:p14="http://schemas.microsoft.com/office/powerpoint/2010/main" val="258760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8D7700-DB68-49B1-AA72-C9997655B12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ปัจจัยด้านกฎหมายที่ส่งผลต่อการตลาดระดับโลก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CE611-41AE-4CA3-912C-6E06018F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กฎหมายความ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เป็นส่วนตัวและความปลอดภัยของ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ข้อมูล 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: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ส่งผลต่อวิธีการเก็บรวบรวม,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การใช้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,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และเผยแพร่ข้อมูลลูกค้าสู่สาธารณะ โดยการดำเนินงานการตลาด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ระดับโลกต้องระมัดระวังเมื่อมีการเผยแพร่ข้อมูลต่อสาธารณะ เพราะอาจมีข้อจำกัดหรือกฎหมายที่จำเป็นต้องปฏิบัติ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ตาม อีกทั้ง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การละเมิดความเป็นส่วนตัวของลูกค้าอาจทำให้บริษัทเสี่ยงต่อการสูญเสียลูกค้า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และขาดน่าความเชื่อถือ</a:t>
            </a: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กฎหมาย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แรงงานและข้อบังคับการจ้าง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งาน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ทั้งในเรื่องของวิธีการจ้างงาน, เงื่อนไขการทำงาน, และความเป็นธรรมในที่ทำงาน สิทธิและสวัสดิการของพนักงาน การปฏิบัติตามกฎหมายแรงงานและข้อบังคับการจ้างงานไม่เพียงแต่มีผลต่อด้านภาพลักษณ์และความไว้วางใจ, แต่ยังมีผลต่อการซื้อขายและความเป็นไปได้ในการเข้าถึงตลาดระดับโลก</a:t>
            </a:r>
          </a:p>
        </p:txBody>
      </p:sp>
    </p:spTree>
    <p:extLst>
      <p:ext uri="{BB962C8B-B14F-4D97-AF65-F5344CB8AC3E}">
        <p14:creationId xmlns:p14="http://schemas.microsoft.com/office/powerpoint/2010/main" val="387576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8D7700-DB68-49B1-AA72-C9997655B12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ปัจจัยด้านกฎหมายที่ส่งผลต่อการตลาดระดับโลก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CE611-41AE-4CA3-912C-6E06018F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2" indent="-342900" algn="thaiDist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กฎหมายคุ้มครองการติดสินบนและคอร์รัป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ชัน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ในกรณีประเทศหนึ่งมีข้อสงสัยหรือหวาดระแวงการดำเนินธุรกิจจากต่างประเทศ ประเทศนั้นก็จะมีกฎระเบียบเพื่อป้องกันพฤติกรรมการดำเนินธุรกิจให้อยู่ภายใต้ขอบเขตของศีลธรรมและจริยธรรม 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กฎระเบียบ</a:t>
            </a: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สิ่งแวดล้อม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กฎระเบียบเพื่อปกป้องความบริสุทธิ์ของสิ่งแวดล้อมและรักษาสมดุลทางนิเวศวิทยา 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lvl="1" indent="-342900" algn="thaiDist">
              <a:buFont typeface="Arial" pitchFamily="34" charset="0"/>
              <a:buChar char="•"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กฎหมายต่อต้านการผูกขาดและการแข่งขัน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บางประเทศมีกฎหมายป้องกันการผูกขาดในตลาด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dirty="0">
                <a:latin typeface="TH SarabunPSK" pitchFamily="34" charset="-34"/>
                <a:cs typeface="TH SarabunPSK" pitchFamily="34" charset="-34"/>
              </a:rPr>
              <a:t>Anti-trust laws)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 หรือ กฎหมายการแข่งขันทางการค้าที่เป็นธรรมเพื่อป้องกันการมีอำนาจทางธุรกิจที่สามารถมีผลกระทบต่อตลาดระดับโลกได้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  <a:p>
            <a:pPr marL="0" indent="0" algn="thaiDist">
              <a:buNone/>
            </a:pP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70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การควบคุมการส่งออก-นำเข้า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thaiDist"/>
            <a:r>
              <a:rPr lang="th-TH" sz="2500" b="1" dirty="0">
                <a:latin typeface="TH SarabunPSK" pitchFamily="34" charset="-34"/>
                <a:cs typeface="TH SarabunPSK" pitchFamily="34" charset="-34"/>
              </a:rPr>
              <a:t>การควบคุมการส่งออก 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ประเทศโดยส่วนใหญ่ควบคุมการส่งออกโดยการยกเว้นมากกว่าที่จะควบคุมโดยใช้กฎเกณฑ์ ซึ่งจะตรวจสอบรายการสินค้าที่เสี่ยงต่อความมั่นคงของประเทศ เช่น พันธ์ไม้หรือสัตว์บางชนิด </a:t>
            </a:r>
          </a:p>
          <a:p>
            <a:pPr algn="thaiDist"/>
            <a:r>
              <a:rPr lang="th-TH" sz="2500" b="1" dirty="0">
                <a:latin typeface="TH SarabunPSK" pitchFamily="34" charset="-34"/>
                <a:cs typeface="TH SarabunPSK" pitchFamily="34" charset="-34"/>
              </a:rPr>
              <a:t>การควบคุมการนำเข้า 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หลายประเทศสร้างข้อจำกัดในการควบคุมสินค้า/โควต้าการนำเข้าและข้อจำกัดการนำเข้าอื่นๆ เปนสวนหนึ่งในอุปสรรคของธุรกิจทั่วโลก สิ่งเหลานี้คือการสงเสริมการพึ่งพาตนเองแตก็อาจจะเปนสิ่งที่กีดขวางการเขามาลงทุนของบริษัทขามชาติได มีบางประเทศ เชน 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เกาหลีใต้ ไต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หวัน 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ไทย ญี่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ปุน มีการจํากัดสถานที่ นําเขาสินคาเชน สินคาที่ผลิตในประเทศสหรัฐอเมริกา ที่รวมถึงเครื่องมือสื่อสาร ขาว ผลิตภัณฑจากไม รถยนต เปนต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น</a:t>
            </a:r>
            <a:endParaRPr lang="en-US" sz="2500" dirty="0" smtClean="0">
              <a:latin typeface="TH SarabunPSK" pitchFamily="34" charset="-34"/>
              <a:cs typeface="TH SarabunPSK" pitchFamily="34" charset="-34"/>
            </a:endParaRPr>
          </a:p>
          <a:p>
            <a:pPr marL="342900" lvl="1" indent="-342900" algn="thaiDist">
              <a:buFont typeface="Arial" pitchFamily="34" charset="0"/>
              <a:buChar char="•"/>
            </a:pP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นอกจากนี้เพื่อควบคุม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ส่งผลกระทบต่อการนำเข้าสินค้าของบริษัท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ต่างชาติ 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ประเทศเจ้าบ้านอาจใช้กฎหมายหลาย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รูปแบบนอกเหนือจากการกำหนดโควต้า เช่น การ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ใช้อัตราภาษี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ศุลกากร กฎหมาย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ป้องกันการทุ่มตลาด </a:t>
            </a:r>
            <a:r>
              <a:rPr lang="th-TH" sz="2500" dirty="0" smtClean="0">
                <a:latin typeface="TH SarabunPSK" pitchFamily="34" charset="-34"/>
                <a:cs typeface="TH SarabunPSK" pitchFamily="34" charset="-34"/>
              </a:rPr>
              <a:t>การห้าม</a:t>
            </a:r>
            <a:r>
              <a:rPr lang="th-TH" sz="2500" dirty="0">
                <a:latin typeface="TH SarabunPSK" pitchFamily="34" charset="-34"/>
                <a:cs typeface="TH SarabunPSK" pitchFamily="34" charset="-34"/>
              </a:rPr>
              <a:t>จำหน่ายสินค้าที่ต่ำกว่าทุน กฎหมายเกี่ยวกับการส่งออกและนำเข้าใบอนุญาต </a:t>
            </a:r>
          </a:p>
          <a:p>
            <a:pPr algn="thaiDist"/>
            <a:endParaRPr lang="en-US" sz="25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18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9A15B-4832-4FA1-B913-C71A097775B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สภาพแวดล้อมด้านสิ่งแวดล้อม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Environmental)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53D7B55-9DE0-4246-9B51-D39BC8869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thaiDist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ปัจจัยด้านสิ่งแวดล้อมในการทำการตลาดทั่ว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โลก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ทุก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สิ่งทุกอย่างที่มีอยู่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รอบตัว</a:t>
            </a:r>
            <a:r>
              <a:rPr lang="en-US" sz="30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ทั้ง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ที่เป็นสิ่งมีชีวิตและไม่มีชีวิต รวมถึงทรัพยากรธรรมชาติทั้งหมดที่อยู่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ในตลาดใดๆ </a:t>
            </a:r>
          </a:p>
          <a:p>
            <a:pPr algn="thaiDist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ในปัจจุบันมีปัญหาสิ่งแวดล้อมเกิดขึ้นมากมาย เช่น 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มลพิษ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ทางอากาศ, น้ำที่มี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สารเคมีและ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การเปลี่ยนแปลงสภาพ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ภูมิอากาศ ซึ่งมี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ผลต่อสุขภาพของ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ประชากร ดังนั้นประเทศต่างๆ จึงให้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ความสำคัญกับ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สิ่งแวดล้อมเพื่อเป็น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การปกป้องและพัฒนาสุขภาพของประชากรในระยะยาว</a:t>
            </a:r>
            <a:endParaRPr lang="en-US" sz="3000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การพิจารณาปัจจัย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สิ่งแวดล้อมเป็นส่วนหนึ่งของ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กล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ยุทธ์ทางการตลาดและการดำเนินงานของบริษัทในระดับ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โลก สามารถ</a:t>
            </a:r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มีอิทธิพลอย่างมากต่อความสำเร็จขององค์กรใน</a:t>
            </a:r>
            <a:r>
              <a:rPr lang="th-TH" sz="3000" dirty="0" smtClean="0">
                <a:latin typeface="TH SarabunPSK" pitchFamily="34" charset="-34"/>
                <a:cs typeface="TH SarabunPSK" pitchFamily="34" charset="-34"/>
              </a:rPr>
              <a:t>ตลาดโลก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77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4C5C0-D6C5-4C61-9FEB-CC113925244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17D7B1-E982-425A-93EB-A26390DE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ความยั่งยืน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Sustainability)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การเปลี่ยนแปลงสภาพภูมิอากาศ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(Climate Change) 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กฎระเบียบด้านสิ่งแวดล้อม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(Environmental Regulations)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แนวโน้มการเป็นมิตรกับสิ่งแวดล้อม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Eco-Friendly Trends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จัดการทรัพยากรธรรมชาติ (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Natural Resource Management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การขาดแคลนทรัพยากร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แนวโน้มพลังงานทดแทน</a:t>
            </a:r>
          </a:p>
          <a:p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0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BA9DF9-2EBB-482F-B1E9-F153D57BAAB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B910CC-E43A-4B6F-809E-9BBDFEC62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ความยั่งยืน</a:t>
            </a:r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ผู้บริโภคจำนวนมากขึ้นต้องการผลิตภัณฑ์ที่ยั่งยืนและเป็นมิตรกับสิ่งแวดล้อม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ความยั่งยืนสามารถปรับปรุงภาพลักษณ์และชื่อเสียงของบริษัทได้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หลักปฏิบัติด้านความยั่งยืนที่แข็งแกร่งสามารถทำให้การเข้าสู่หรือการขยายตลาดง่ายกว่า</a:t>
            </a:r>
          </a:p>
          <a:p>
            <a:pPr lvl="1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ไม่ปฏิบัติตามกฎระเบียบด้านความยั่งยืนที่เปลี่ยนแปลงตลอดเวลาอาจก่อให้เกิดความเสี่ยงทางกฎหมายและชื่อเสียงได้</a:t>
            </a:r>
          </a:p>
          <a:p>
            <a:pPr lvl="1"/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60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2D619D0-1317-41D7-A401-481111FF956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3DBB78C-C62A-4E32-B188-C6E63FB2B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การเปลี่ยนแปลงสภาพภูมิอากาศ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สามารถส่งผลกระทบต่อการตลาดทั่วโลก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การหยุดชะงักของห่วงโซ่อุปทาน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พายุเฮอริเคน น้ำท่วม และความแห้งแล้ง </a:t>
            </a:r>
          </a:p>
          <a:p>
            <a:pPr lvl="1" algn="thaiDi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ความต้องการของผู้บริโภค โดยความสำคัญของผลิตภัณฑ์และบริการที่เป็นมิตรกับสิ่งแวดล้อมมากขึ้น</a:t>
            </a:r>
          </a:p>
          <a:p>
            <a:pPr lvl="1" algn="thaiDi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การเปลี่ยนแปลงกฎระเบียบ  โดยบังคับใช้กฎระเบียบเพื่อรับมือกับการเปลี่ยนแปลงสภาพภูมิอากาศมากขึ้น </a:t>
            </a:r>
          </a:p>
          <a:p>
            <a:pPr lvl="1" algn="thaiDist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การขาดแคลนทรัพยากรและต้นทุนเพิ่มขึ้น ทำให้ต้นทุนวัตถุดิบ พลังงาน และน้ำเพิ่มขึ้น บริษัทต่างๆ อาจเผชิญกับต้นทุนการผลิตที่สูงขึ้น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1" algn="thaiDist"/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848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C94662-B213-492F-96FB-3805BC31EEA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F9FD33-C51C-4815-BDCE-010693F1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กฎระเบียบด้าน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มีผลต่อการตลาดระดับโลกใน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หลายเช่น ด้านการ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จัดการวัสดุและการ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ผลิต (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การลดปริมาณขยะ การลดการใช้พลาสติกหรือวัสดุที่ส่งผลต่อสิ่งแวดล้อม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การรักษาสิ่งแวดล้อม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ซึ่งบริษัท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ามารถปรับตัวกับกฎระเบียบทางสิ่งแวดล้อมที่เข้มงวดมักจะมีความสามารถในการทำธุรกิจในตลาดระดับโลกได้ดีกว่า การปรับตัวนี้อาจทำให้บริษัทมีความยืดหยุ่นและไม่ต้องพบกับปัญหาทางกฎหมายหรือการ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ลงโทษ</a:t>
            </a:r>
          </a:p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แนวโน้มการเป็นมิตรกับ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สิ่งแวดล้อม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ผู้บริโภคในหลายๆ ตลาดมีแนวโน้มที่ให้ความสำคัญกับผลิตภัณฑ์ที่เป็นมิตรกับสิ่งแวดล้อมมาก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ขึ้น ดังนั้นการตอบรับต่อความต้องการของ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ผู้บริโภค โดยพิจารณาให้เป็น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ส่วนหนึ่งของกลยุทธ์ทาง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ธุรกิจก็มีโอกาสที่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สามารถสร้างความได้เปรียบและความยั่งยืนในระยะ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ยาว ซึ่งจะสร้างโอกาส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ทางธุรกิจที่ดีในทางทั้งรายได้และภาพลักษณ์.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963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thaiDist"/>
            <a:r>
              <a:rPr lang="th-TH" sz="2600" b="1" dirty="0">
                <a:latin typeface="TH SarabunPSK" pitchFamily="34" charset="-34"/>
                <a:cs typeface="TH SarabunPSK" panose="020B0500040200020003" pitchFamily="34" charset="-34"/>
              </a:rPr>
              <a:t>การจัดการทรัพยากรธรรมชาติ 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แต่ละประเทศมีการจัดการทรัพยากรธรรมชาติของตนในลักษณะที่แตกต่างกันไปขึ้นอยู่กับเงื่อนไข, ทรัพยากรทางธรรมชาติที่มีอยู่, นโยบายทางรัฐบาล, และความ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ต้องการ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</a:t>
            </a:r>
          </a:p>
          <a:p>
            <a:pPr lvl="1" algn="thaiDist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บางประเทศมี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นโยบายที่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สนับสนุนการใช้ประโยชน์จากทรัพยากรธรรมชาติเพื่อสร้างรายได้และพัฒนาเศรษฐกิจ. การเปิดรับการลงทุนทางต่างประเทศในการสกัดและใช้ประโยชน์จากทรัพยากรธรรมชาติอาจเป็นโอกาสทางธุรกิจสำหรับบริษัท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ต่างชาติ</a:t>
            </a:r>
          </a:p>
          <a:p>
            <a:pPr lvl="1" algn="thaiDist"/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บางประเทศมีนโยบายที่เน้นการปกป้องและอนุรักษ์ทรัพยากรธรรมชาติ, เช่น การรักษาป่า, การบำรุงรักษาทางน้ำ, และการ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ป้องกันที่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สำคัญในการรักษาความสมดุลของระบบ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นิเวศ.</a:t>
            </a:r>
          </a:p>
          <a:p>
            <a:pPr lvl="1" algn="thaiDist"/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บาง</a:t>
            </a:r>
            <a:r>
              <a:rPr lang="th-TH" sz="2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ประเทศมีการควบคุมและการกำหนดมาตรฐานที่เข้มงวดเพื่อการจัดการทรัพยากรธรรมชาติ. มาตรฐานที่สูงมักส่งผลต่อการทำธุรกิจในท้องตลาดระดับโลก</a:t>
            </a:r>
          </a:p>
        </p:txBody>
      </p:sp>
    </p:spTree>
    <p:extLst>
      <p:ext uri="{BB962C8B-B14F-4D97-AF65-F5344CB8AC3E}">
        <p14:creationId xmlns:p14="http://schemas.microsoft.com/office/powerpoint/2010/main" val="184650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ปฏิกิริยาทางการเมืองและความเสี่ยง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lvl="0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สภาพแวดล้อมทางการเมืองของการตลาดระดับโลกคือชุดของรัฐ พรรคการเมือง สถาบันและองค์กรที่แสดงออกถึงผู้คนในประเทศต่างๆ ทั่วโลก </a:t>
            </a:r>
          </a:p>
          <a:p>
            <a:pPr lvl="0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นักการตลาดที่มีส่วนร่วมในการตลาดระดับโลกควรมีความเข้าใจโดยรวมเกี่ยวกับความสำคัญของอำนาจอธิปไตยที่มีต่อรัฐบาลของประเทศ </a:t>
            </a:r>
          </a:p>
          <a:p>
            <a:pPr lvl="0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สภาพแวดล้อมทางการเมืองแตกต่างกันไปในแต่ละประเทศ และการประเมินความเสี่ยงทางการเมืองเป็นสิ่งสำคัญ โดยต้องเข้าใจการกระทำของ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รัฐบาล</a:t>
            </a:r>
          </a:p>
          <a:p>
            <a:pPr lvl="0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เสี่ยงทางการเมือง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ในระดับมหภาคอาจส่งผลกระทบต่อทุกคนในประเทศหนึ่งๆ  ในขณะที่ความเสี่ยงระดับจุลภาคจะส่งผลให้อุตสาหกรรมหรือบริษัทใดบริษัทหนึ่งได้รับผลกระทบเท่านั้น</a:t>
            </a: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นักการตลาดต้องคาดการณ์ความ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เสี่ยงทางการเมืองและนำมาสู่การพิจาณาการมีส่วนร่วมใน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การลงทุนทางธุรกิจ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ได้แก่ 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การสร้างกิจการร่วมค้า การขยายฐานการลงทุน การออกใบอนุญาตผลิตภัณฑ์/บริการ การพัฒนาช่องทางการสื่อสารกับรัฐบาลระดับชาติและระดับท้องถิ่น</a:t>
            </a:r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23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4C5C0-D6C5-4C61-9FEB-CC113925244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ปัจจัยด้านสิ่งแวดล้อมที่ส่งผลต่อการตลาดระดับโลก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17D7B1-E982-425A-93EB-A26390DE1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ขาดแคลนทรัพยากร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ประเทศ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ที่ขาดแคลน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ทรัพยากรธรรมชาติ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น้ำ, พลังงาน, หรือวัสดุ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อุตสาหกรรม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อาจต้องพึ่งพาการนำเข้าจากประเทศ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 ถือเป็นความ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เสี่ยงทางธุรกิจในกรณีที่มีปัญหาทางการคุ้มครองสิ่งแวดล้อม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ที่ต้องเผชิญกับการขาดแคลนทรัพยากรอาจต้องแข่งขันกับบริษัทอื่นๆ ที่มีทรัพยากร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เพียงพอ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ทำให้ต้องมีการสร้างความแข็งแกร่งในการจัดการทรัพยากรที่มีอยู่ อาจต้องปรับตัวที่จะให้ความสำคัญกับความ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ยั่งยืน นวัตกรรม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และการพัฒนาทรัพยากรที่เป็นที่ต้องการ</a:t>
            </a:r>
          </a:p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แนวโน้ม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พลังงาน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ทดแทน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หลายๆ ประเทศมีแนวโน้มในการพัฒนาและใช้งานพลังงานทดแทน เช่น เยอรมนี จีน 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สหรัฐอาหรับเอมิเรตส์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เป็น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ต้น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ซึ่งมี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ผลกระทบต่อตลาดระดับโลกโดยตรงผ่านการกระจายเทคโนโลยีและสินค้าที่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เกี่ยวข้อง และมีความท้าทายกับการตลาดระดับโลกทั้งในประเด็นของ การลงทุน การปรับตัวให้เข้ากับเทคโนโลยี การปฏิบัติตามกฎระเบียบ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79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มาตรการคว่ำบาตร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เป็นปฏิบัติที่รุนแรงที่ประเทศหนึ่งมีต่อประเทศหนึ่ง เพื่อประโยชน์ในการลงโทษ ต่อรอง หรือเพื่อตักเตือน โดยกลไกการคว่ำบาตรอาจจะมีทั้ง การไม่ยอมขายสินค้าหรือบริการ หรือไม่ซื้อสินค้าหรือบริการจากประเทศคู่ค้า หรืออาจจะทั้งสองกรณี ซึ่งถือเป็นอาวุธทางเศรษฐกิจที่ร้ายกาจ</a:t>
            </a:r>
            <a:endParaRPr lang="en-US" sz="3000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2552801" cy="255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396707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7" r="17016"/>
          <a:stretch/>
        </p:blipFill>
        <p:spPr bwMode="auto">
          <a:xfrm>
            <a:off x="5724128" y="4315513"/>
            <a:ext cx="2643809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27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ตัวอย่างการแทรกแซงโปรแกรมการตลาด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สัญญาจัดหาและส่งมอบสินค้าและบริการ</a:t>
            </a:r>
          </a:p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การจดทะเบียนและการบังคับใช้เครื่องหมายการค้า ชื่อแบรนด์ และฉลาก</a:t>
            </a:r>
          </a:p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สิทธิบัตร</a:t>
            </a:r>
          </a:p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การสื่อสารการตลาด</a:t>
            </a:r>
          </a:p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การกำหนดราคา</a:t>
            </a:r>
          </a:p>
          <a:p>
            <a:r>
              <a:rPr lang="th-TH" sz="3000" dirty="0">
                <a:latin typeface="TH SarabunPSK" pitchFamily="34" charset="-34"/>
                <a:cs typeface="TH SarabunPSK" pitchFamily="34" charset="-34"/>
              </a:rPr>
              <a:t>ความปลอดภัยของผลิตภัณฑ์ และปัญหาสิ่งแวดล้อม</a:t>
            </a:r>
          </a:p>
          <a:p>
            <a:endParaRPr lang="en-US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195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ปฏิกิริยาทางการเมืองและความเสี่ยง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thaiDist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ปัจจัยทางการเมืองของ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แต่ละประเทศที่แตกต่างกันส่งผลต่อการดำเนินธุรกิจในตลาดโลก ทั้งการเติบโตและการขยายตลาด </a:t>
            </a:r>
          </a:p>
          <a:p>
            <a:pPr algn="thaiDist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การเมือง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ถือเป็นความเสี่ยงที่สามารถส่งผลการต่อ การลงทุน ความสามารถในการดำเนินงานของบริษัทอย่างมีประสิทธิภาพ และการพัฒนาศักยภาพในการทำกำไร </a:t>
            </a:r>
            <a:endParaRPr lang="th-TH" sz="28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มีระดับความ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เสี่ยงทางการเมืองสูง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ก็ย่อมมีความยากลำบากใน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การดึงดูดการลงทุนโดยตรงจากต่างประเทศ เพราะขาดความน่า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ไว้วางใจ ในขณะที่พื้นที่ที่มีระดับ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ความเสี่ยงทางการเมืองที่ต่ำกว่ามีแนวโน้มที่จะดึงดูดการลงทุนที่สูงขึ้น เพราะนักลงทุนโดยส่วนใหญ่จะเข้าไปทำการค้าในประเทศที่ไม่มีปัญหา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การเมือง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036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70F4E-62C6-4B37-A29B-2B48618239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ปัจจัยด้านการเมืองที่ส่งผลต่อการตลาดระดับโลก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42C535-7941-4FF8-9974-464E5182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เสถียรภาพ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ทางการเมือง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Political Stability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) ตลาดที่มีเสถียรภาพทางการเมืองย่อมได้เปรียบสำหรับการตลาดระดับโลก ในขณที่ตลาดที่มีความ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เสถียรภาพ/ไม่มั่นคงทางการเมือง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Political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instability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 การประท้วงของพลเมือง สงครามกลางเมือง การก่อการร้าย การปฏิวัติรัฐประหาร การเปลี่ยนแปลงระบบการ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ปกครอง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ความขัดแย้งทางชนชาติ/ศาสนา ย่อมมีความท้าทายอย่างมากต่อการตลาดระดับโลก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ความมั่นคง/คงอยู่ของรัฐบาล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คือการที่คณะรัฐบาลมี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ความสามารถในการบริหารระบบประเทศของตนอย่างมี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ประสิทธิภาพ ซึ่งจะนำมาซึ่งความมั่นคงของนโยบาย การบริหารจัดการในด้านต่างๆอย่างต่อเนื่อง ในทางกลับกันหากตลาดใด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มีการขัดแย้งระหว่างฝ่าย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การเมือง การเปลี่ยนแปลง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รัฐบาลบ่อยครั้ง รวมถึง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การขาดความสามารถในการดำเนินการปกครอง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ก็จะส่งผลต่อการเปลี่ยนแปลงนโยบายและข้อบังคับต่างๆ โดยเฉพาะอย่างยิ่งนโยบายทางการค้าได้โดยง่ายเช่นกัน    </a:t>
            </a:r>
          </a:p>
          <a:p>
            <a:pPr marL="457200" lvl="1" indent="0" algn="thaiDist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12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70F4E-62C6-4B37-A29B-2B48618239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ปัจจัยด้านการเมืองที่ส่งผลต่อการตลาดระดับโลก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42C535-7941-4FF8-9974-464E5182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algn="thaiDist"/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นโยบาย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และข้อบังคับของ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 </a:t>
            </a:r>
            <a:r>
              <a:rPr lang="en-US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อาจมี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การเปลี่ยนแปลงมาจากหลายสาเหตุ เช่น การว่างงาน ความยากจนของประชาชน การกดดันด้านชาตินิยม เป็นต้น 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ซึ่งอาจจะส่งผลให้กำหนด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ข้อจำกัดเพิ่มเติมให้กับ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บริษัทต่างชาติใน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การดำเนินงานหรือจำกัดการเข้าถึงทางการเงินและ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การค้า อย่างไรก็ตามบางครั้งการปรับเปลี่ยนโยบายก็สามารถเกิดประโยชน์กับธุรกิจระดับโลกได้เช่นกัน </a:t>
            </a:r>
          </a:p>
          <a:p>
            <a:pPr lvl="1" algn="thaiDi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การเปลี่ยนแปลงนโยบายจากเหตุของลัทธิ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ชาตินิยม อาจนำไปสู่การต่อต้านนักลงทุนจากต่างชาติ การริบทรัพย์ การเพิกถอนสัมปทาน และการ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เวนคืน</a:t>
            </a:r>
          </a:p>
          <a:p>
            <a:pPr lvl="1"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การเลือกใช้แรงงานในท้องถิ่นทำให้บริษัทต่างชาติสามารถลดความกังวลลงได้บางส่วน แต่ก็อาจเกิดความรุนแรงกับทรัพย์สินได้ </a:t>
            </a:r>
          </a:p>
          <a:p>
            <a:pPr lvl="1" algn="thaiDist"/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622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C70F4E-62C6-4B37-A29B-2B48618239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ปัจจัยด้านการเมืองที่ส่งผลต่อการตลาดระดับโลก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42C535-7941-4FF8-9974-464E5182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การทุจริตของรัฐบาล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สามารถส่งผลต่อการแทรกแซงตลาดและทำ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ให้เกิดโอกาสความไม่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เทียมกันทางการ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แข่งขัน รวมไปถึงการให้สิทธิในการลงทุนที่ไม่เป็นธรรม ซึ่งจะส่งผลกระทบและสามารถสร้างความไม่มั่นคงในการทำการตลาดระดับโลกได้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thaiDist">
              <a:buNone/>
            </a:pP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60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การป้องกันความเสี่ยงทางการเมือง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การวางแผนอย่างรอบคอบและติดตามพัฒนาการทางการเมือง </a:t>
            </a:r>
          </a:p>
          <a:p>
            <a:pPr algn="thaiDist"/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ำความเข้าใจอย่างลึกซึ้งเกี่ยวกับกิจการในประเทศและต่างประเทศสำหรับประเทศที่กำลังพิจารณาเข้าร่วมการตลาด</a:t>
            </a:r>
          </a:p>
          <a:p>
            <a:pPr algn="thaiDist"/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ควรศึกษาเสถียรภาพทางการเมือง ความเข้มแข็งของสถาบัน การดำรงอยู่ของความขัดแย้งทางการเมืองหรือศาสนา องค์ประกอบทางชาติพันธุ์ และสิทธิของชนกลุ่มน้อยของประเทศที่พิจารณาเข้าร่วม</a:t>
            </a:r>
          </a:p>
          <a:p>
            <a:pPr algn="thaiDist"/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พิจารณาสถานะของประเทศนั้นๆ ในเวทีระหว่างประเทศ รวมถึงความสัมพันธ์กับเพื่อนบ้าน ข้อพิพาทพรมแดน การเป็นสมาชิกในองค์กรระหว่างประเทศ และการรับรองกฎหมายระหว่างประเทศ</a:t>
            </a:r>
            <a:endParaRPr lang="en-US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6736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51E507-92BD-45F1-84E6-EB31DBFDD2B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สภาพแวดล้อมด้านกฎหมาย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FC451D-9B65-4235-9FB8-25E73F389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สภาพแวดล้อมทางกฎหมายอาจรวมถึง ตัวบทกฎหมาย ศาล ทนายความ กฎหมายทางจารีตประเพณี และหลักปฏิบัติ เป็นต้น </a:t>
            </a:r>
            <a:endParaRPr lang="th-TH" dirty="0" smtClean="0"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กฎหมายของแต่ละประเทศมีตัวบทและการบังคับใช้แตกต่างกัน นักการตลาดระดับจึงมีความจำเป็นจะต้องศึกษาในแต่ละตลาดให้ชัดเจน</a:t>
            </a:r>
          </a:p>
          <a:p>
            <a:pPr algn="thaiDist"/>
            <a:r>
              <a:rPr lang="th-TH" dirty="0">
                <a:latin typeface="TH SarabunPSK" pitchFamily="34" charset="-34"/>
                <a:cs typeface="TH SarabunPSK" pitchFamily="34" charset="-34"/>
              </a:rPr>
              <a:t>การกระทำของรัฐบาลที่ชอบด้วยกฎหมาย เช่น การควบคุมราคา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การควบคุมผลผลิต การควบคุมกิจกรรมทางการตลาด หรือข้อจำกัด</a:t>
            </a:r>
            <a:r>
              <a:rPr lang="th-TH" dirty="0">
                <a:latin typeface="TH SarabunPSK" pitchFamily="34" charset="-34"/>
                <a:cs typeface="TH SarabunPSK" pitchFamily="34" charset="-34"/>
              </a:rPr>
              <a:t>ด้านสกุลเงิน เป็น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ต้น สามารถส่งผลกระทบต่อการดำเนินงานการตลาดระดับโลกได้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th-TH" dirty="0">
              <a:latin typeface="TH SarabunPSK" pitchFamily="34" charset="-34"/>
              <a:cs typeface="TH SarabunPSK" pitchFamily="34" charset="-34"/>
            </a:endParaRPr>
          </a:p>
          <a:p>
            <a:pPr algn="thaiDi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58D7700-DB68-49B1-AA72-C9997655B12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ปัจจัยด้านกฎหมายที่ส่งผลต่อการตลาดระดับโลก</a:t>
            </a:r>
            <a:endParaRPr lang="en-US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DCE611-41AE-4CA3-912C-6E06018F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การคุ้มครองทรัพย์สินทาง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ปัญญา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เนื่องจาก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ทรัพย์สินทางปัญญา เช่น สิทธิบัตร, ลิขสิทธิ์, และเครื่องหมายการค้า เป็นสิ่งที่สำคัญในการสร้างสรรค์และนวัตกรรมใหม่ ๆ ที่มีผลต่อการแข่งขันใน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ตลาดโลก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ซึ่งจะสามารถป้องกันการ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ละเมิดสิทธิ์ทาง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ปัญญา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หรือคุ้มครอง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ด้านการลักลอบผลิตและปลอมแปลงสินค้า </a:t>
            </a:r>
          </a:p>
          <a:p>
            <a:pPr algn="thaiDist"/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กฎหมายคุ้มครอง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ผู้บริโภค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มาตรฐานสุขภาพและความ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ปลอดภัย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,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สิทธิ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ผู้บริโภค (เช่น</a:t>
            </a:r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สิทธิใน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การให้ข้อมูล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, สิทธิในการเลือกรับหรือไม่รับสินค้าหรือบริการ เป็นต้น) การรับประกัน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สินค้า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รวมถึง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ความรับผิดชอบทางสังคมของ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ธุรกิจ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4162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</TotalTime>
  <Words>2514</Words>
  <Application>Microsoft Office PowerPoint</Application>
  <PresentationFormat>On-screen Show (4:3)</PresentationFormat>
  <Paragraphs>95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บทที่ 3</vt:lpstr>
      <vt:lpstr>ปฏิกิริยาทางการเมืองและความเสี่ยง</vt:lpstr>
      <vt:lpstr>ปฏิกิริยาทางการเมืองและความเสี่ยง</vt:lpstr>
      <vt:lpstr>ปัจจัยด้านการเมืองที่ส่งผลต่อการตลาดระดับโลก</vt:lpstr>
      <vt:lpstr>ปัจจัยด้านการเมืองที่ส่งผลต่อการตลาดระดับโลก</vt:lpstr>
      <vt:lpstr>ปัจจัยด้านการเมืองที่ส่งผลต่อการตลาดระดับโลก</vt:lpstr>
      <vt:lpstr>การป้องกันความเสี่ยงทางการเมือง</vt:lpstr>
      <vt:lpstr>สภาพแวดล้อมด้านกฎหมาย</vt:lpstr>
      <vt:lpstr>ปัจจัยด้านกฎหมายที่ส่งผลต่อการตลาดระดับโลก</vt:lpstr>
      <vt:lpstr>ปัจจัยด้านกฎหมายที่ส่งผลต่อการตลาดระดับโลก</vt:lpstr>
      <vt:lpstr>ปัจจัยด้านกฎหมายที่ส่งผลต่อการตลาดระดับโลก</vt:lpstr>
      <vt:lpstr>ปัจจัยด้านกฎหมายที่ส่งผลต่อการตลาดระดับโลก</vt:lpstr>
      <vt:lpstr>การควบคุมการส่งออก-นำเข้า</vt:lpstr>
      <vt:lpstr>สภาพแวดล้อมด้านสิ่งแวดล้อม (Environmental)</vt:lpstr>
      <vt:lpstr>ปัจจัยด้านสิ่งแวดล้อมที่ส่งผลต่อการตลาดระดับโลก</vt:lpstr>
      <vt:lpstr>ปัจจัยด้านสิ่งแวดล้อมที่ส่งผลต่อการตลาดระดับโลก</vt:lpstr>
      <vt:lpstr>ปัจจัยด้านสิ่งแวดล้อมที่ส่งผลต่อการตลาดระดับโลก</vt:lpstr>
      <vt:lpstr>ปัจจัยด้านสิ่งแวดล้อมที่ส่งผลต่อการตลาดระดับโลก</vt:lpstr>
      <vt:lpstr>ปัจจัยด้านสิ่งแวดล้อมที่ส่งผลต่อการตลาดระดับโลก</vt:lpstr>
      <vt:lpstr>ปัจจัยด้านสิ่งแวดล้อมที่ส่งผลต่อการตลาดระดับโลก</vt:lpstr>
      <vt:lpstr>มาตรการคว่ำบาตร</vt:lpstr>
      <vt:lpstr>ตัวอย่างการแทรกแซงโปรแกรมการตลาด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FMS00</dc:creator>
  <cp:lastModifiedBy>FMS00</cp:lastModifiedBy>
  <cp:revision>102</cp:revision>
  <dcterms:created xsi:type="dcterms:W3CDTF">2021-07-10T11:10:19Z</dcterms:created>
  <dcterms:modified xsi:type="dcterms:W3CDTF">2023-12-27T05:03:11Z</dcterms:modified>
</cp:coreProperties>
</file>