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72" r:id="rId3"/>
    <p:sldId id="266" r:id="rId4"/>
    <p:sldId id="271" r:id="rId5"/>
    <p:sldId id="262" r:id="rId6"/>
    <p:sldId id="268" r:id="rId7"/>
    <p:sldId id="265" r:id="rId8"/>
    <p:sldId id="269" r:id="rId9"/>
    <p:sldId id="270" r:id="rId10"/>
    <p:sldId id="25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70A320-EE82-48D1-A364-02508F72DF11}" type="datetimeFigureOut">
              <a:rPr lang="en-US" smtClean="0"/>
              <a:t>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84304-DF01-4A12-A2DB-1DF74A08B8D0}" type="slidenum">
              <a:rPr lang="en-US" smtClean="0"/>
              <a:t>‹#›</a:t>
            </a:fld>
            <a:endParaRPr lang="en-US"/>
          </a:p>
        </p:txBody>
      </p:sp>
    </p:spTree>
    <p:extLst>
      <p:ext uri="{BB962C8B-B14F-4D97-AF65-F5344CB8AC3E}">
        <p14:creationId xmlns:p14="http://schemas.microsoft.com/office/powerpoint/2010/main" val="3390976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984304-DF01-4A12-A2DB-1DF74A08B8D0}" type="slidenum">
              <a:rPr lang="en-US" smtClean="0"/>
              <a:t>6</a:t>
            </a:fld>
            <a:endParaRPr lang="en-US"/>
          </a:p>
        </p:txBody>
      </p:sp>
    </p:spTree>
    <p:extLst>
      <p:ext uri="{BB962C8B-B14F-4D97-AF65-F5344CB8AC3E}">
        <p14:creationId xmlns:p14="http://schemas.microsoft.com/office/powerpoint/2010/main" val="3592667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832155B-2770-49BC-BB9F-633A5B2A1E89}" type="datetimeFigureOut">
              <a:rPr lang="en-US" smtClean="0"/>
              <a:t>1/2/2023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38B540C4-A00A-4A28-A67C-7F589F28108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32155B-2770-49BC-BB9F-633A5B2A1E89}"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540C4-A00A-4A28-A67C-7F589F2810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32155B-2770-49BC-BB9F-633A5B2A1E89}"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540C4-A00A-4A28-A67C-7F589F28108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832155B-2770-49BC-BB9F-633A5B2A1E89}" type="datetimeFigureOut">
              <a:rPr lang="en-US" smtClean="0"/>
              <a:t>1/2/2023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38B540C4-A00A-4A28-A67C-7F589F28108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832155B-2770-49BC-BB9F-633A5B2A1E89}" type="datetimeFigureOut">
              <a:rPr lang="en-US" smtClean="0"/>
              <a:t>1/2/2023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38B540C4-A00A-4A28-A67C-7F589F281088}"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832155B-2770-49BC-BB9F-633A5B2A1E89}" type="datetimeFigureOut">
              <a:rPr lang="en-US" smtClean="0"/>
              <a:t>1/2/2023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8B540C4-A00A-4A28-A67C-7F589F28108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832155B-2770-49BC-BB9F-633A5B2A1E89}" type="datetimeFigureOut">
              <a:rPr lang="en-US" smtClean="0"/>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38B540C4-A00A-4A28-A67C-7F589F281088}"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832155B-2770-49BC-BB9F-633A5B2A1E89}" type="datetimeFigureOut">
              <a:rPr lang="en-US" smtClean="0"/>
              <a:t>1/2/2023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540C4-A00A-4A28-A67C-7F589F28108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832155B-2770-49BC-BB9F-633A5B2A1E89}" type="datetimeFigureOut">
              <a:rPr lang="en-US" smtClean="0"/>
              <a:t>1/2/2023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540C4-A00A-4A28-A67C-7F589F2810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832155B-2770-49BC-BB9F-633A5B2A1E89}" type="datetimeFigureOut">
              <a:rPr lang="en-US" smtClean="0"/>
              <a:t>1/2/2023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540C4-A00A-4A28-A67C-7F589F28108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A832155B-2770-49BC-BB9F-633A5B2A1E89}"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8B540C4-A00A-4A28-A67C-7F589F281088}"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832155B-2770-49BC-BB9F-633A5B2A1E89}" type="datetimeFigureOut">
              <a:rPr lang="en-US" smtClean="0"/>
              <a:t>1/2/2023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8B540C4-A00A-4A28-A67C-7F589F281088}"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70" y="5635625"/>
            <a:ext cx="8458200" cy="1222375"/>
          </a:xfrm>
        </p:spPr>
        <p:txBody>
          <a:bodyPr>
            <a:normAutofit/>
          </a:bodyPr>
          <a:lstStyle/>
          <a:p>
            <a:r>
              <a:rPr lang="en-US" sz="5400" b="1" dirty="0" smtClean="0">
                <a:latin typeface="TH SarabunPSK" pitchFamily="34" charset="-34"/>
                <a:cs typeface="TH SarabunPSK" pitchFamily="34" charset="-34"/>
              </a:rPr>
              <a:t>Chapter </a:t>
            </a:r>
            <a:r>
              <a:rPr lang="th-TH" sz="5400" b="1" dirty="0" smtClean="0">
                <a:latin typeface="TH SarabunPSK" pitchFamily="34" charset="-34"/>
                <a:cs typeface="TH SarabunPSK" pitchFamily="34" charset="-34"/>
              </a:rPr>
              <a:t>1</a:t>
            </a:r>
            <a:endParaRPr lang="en-US" sz="5400" b="1" dirty="0">
              <a:latin typeface="TH SarabunPSK" pitchFamily="34" charset="-34"/>
              <a:cs typeface="TH SarabunPSK" pitchFamily="34" charset="-34"/>
            </a:endParaRPr>
          </a:p>
        </p:txBody>
      </p:sp>
      <p:sp>
        <p:nvSpPr>
          <p:cNvPr id="3" name="Subtitle 2"/>
          <p:cNvSpPr>
            <a:spLocks noGrp="1"/>
          </p:cNvSpPr>
          <p:nvPr>
            <p:ph type="subTitle" idx="1"/>
          </p:nvPr>
        </p:nvSpPr>
        <p:spPr>
          <a:xfrm>
            <a:off x="0" y="4869160"/>
            <a:ext cx="8458200" cy="914400"/>
          </a:xfrm>
        </p:spPr>
        <p:txBody>
          <a:bodyPr>
            <a:normAutofit/>
          </a:bodyPr>
          <a:lstStyle/>
          <a:p>
            <a:r>
              <a:rPr lang="en-US" sz="4800" b="1" dirty="0" smtClean="0">
                <a:solidFill>
                  <a:schemeClr val="tx1"/>
                </a:solidFill>
                <a:latin typeface="TH SarabunPSK" pitchFamily="34" charset="-34"/>
                <a:cs typeface="TH SarabunPSK" pitchFamily="34" charset="-34"/>
              </a:rPr>
              <a:t>Introduction to Global </a:t>
            </a:r>
            <a:r>
              <a:rPr lang="en-US" sz="4800" b="1" dirty="0" err="1" smtClean="0">
                <a:solidFill>
                  <a:schemeClr val="tx1"/>
                </a:solidFill>
                <a:latin typeface="TH SarabunPSK" pitchFamily="34" charset="-34"/>
                <a:cs typeface="TH SarabunPSK" pitchFamily="34" charset="-34"/>
              </a:rPr>
              <a:t>Markting</a:t>
            </a:r>
            <a:endParaRPr lang="en-US" sz="4800" b="1" dirty="0">
              <a:solidFill>
                <a:schemeClr val="tx1"/>
              </a:solidFill>
              <a:latin typeface="TH SarabunPSK" pitchFamily="34" charset="-34"/>
              <a:cs typeface="TH SarabunPSK" pitchFamily="34" charset="-34"/>
            </a:endParaRPr>
          </a:p>
        </p:txBody>
      </p:sp>
      <p:pic>
        <p:nvPicPr>
          <p:cNvPr id="1026" name="Picture 2" descr="Global Marketing -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3848" y="5785008"/>
            <a:ext cx="4497640" cy="1077218"/>
          </a:xfrm>
          <a:prstGeom prst="rect">
            <a:avLst/>
          </a:prstGeom>
          <a:noFill/>
        </p:spPr>
        <p:txBody>
          <a:bodyPr wrap="square" rtlCol="0">
            <a:spAutoFit/>
          </a:bodyPr>
          <a:lstStyle/>
          <a:p>
            <a:r>
              <a:rPr lang="en-US" sz="3200" b="1" dirty="0" err="1" smtClean="0">
                <a:latin typeface="TH SarabunPSK" pitchFamily="34" charset="-34"/>
                <a:cs typeface="TH SarabunPSK" pitchFamily="34" charset="-34"/>
              </a:rPr>
              <a:t>Asst.Dr</a:t>
            </a:r>
            <a:r>
              <a:rPr lang="en-US" sz="3200" b="1" dirty="0" smtClean="0">
                <a:latin typeface="TH SarabunPSK" pitchFamily="34" charset="-34"/>
                <a:cs typeface="TH SarabunPSK" pitchFamily="34" charset="-34"/>
              </a:rPr>
              <a:t>. </a:t>
            </a:r>
            <a:r>
              <a:rPr lang="en-US" sz="3200" b="1" dirty="0" err="1" smtClean="0">
                <a:latin typeface="TH SarabunPSK" pitchFamily="34" charset="-34"/>
                <a:cs typeface="TH SarabunPSK" pitchFamily="34" charset="-34"/>
              </a:rPr>
              <a:t>Supattra</a:t>
            </a:r>
            <a:r>
              <a:rPr lang="en-US" sz="3200" b="1" dirty="0" smtClean="0">
                <a:latin typeface="TH SarabunPSK" pitchFamily="34" charset="-34"/>
                <a:cs typeface="TH SarabunPSK" pitchFamily="34" charset="-34"/>
              </a:rPr>
              <a:t> </a:t>
            </a:r>
            <a:r>
              <a:rPr lang="en-US" sz="3200" b="1" dirty="0" err="1" smtClean="0">
                <a:latin typeface="TH SarabunPSK" pitchFamily="34" charset="-34"/>
                <a:cs typeface="TH SarabunPSK" pitchFamily="34" charset="-34"/>
              </a:rPr>
              <a:t>kanchanopast</a:t>
            </a:r>
            <a:r>
              <a:rPr lang="th-TH" sz="3200" b="1" dirty="0" smtClean="0">
                <a:latin typeface="TH SarabunPSK" pitchFamily="34" charset="-34"/>
                <a:cs typeface="TH SarabunPSK" pitchFamily="34" charset="-34"/>
              </a:rPr>
              <a:t> </a:t>
            </a:r>
          </a:p>
          <a:p>
            <a:r>
              <a:rPr lang="en-US" sz="3200" b="1" dirty="0" smtClean="0">
                <a:latin typeface="TH SarabunPSK" pitchFamily="34" charset="-34"/>
                <a:cs typeface="TH SarabunPSK" pitchFamily="34" charset="-34"/>
              </a:rPr>
              <a:t>Tel</a:t>
            </a:r>
            <a:r>
              <a:rPr lang="th-TH" sz="3200" b="1" dirty="0" smtClean="0">
                <a:latin typeface="TH SarabunPSK" pitchFamily="34" charset="-34"/>
                <a:cs typeface="TH SarabunPSK" pitchFamily="34" charset="-34"/>
              </a:rPr>
              <a:t>.0953549539</a:t>
            </a:r>
            <a:endParaRPr lang="en-US" sz="3200" b="1" dirty="0">
              <a:latin typeface="TH SarabunPSK" pitchFamily="34" charset="-34"/>
              <a:cs typeface="TH SarabunPSK" pitchFamily="34" charset="-34"/>
            </a:endParaRPr>
          </a:p>
        </p:txBody>
      </p:sp>
      <p:pic>
        <p:nvPicPr>
          <p:cNvPr id="5" name="Picture 2" descr="C:\Users\FMS00\Downloads\5A164637-BF90-4BAC-89D1-319835ECF8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1488" y="5440660"/>
            <a:ext cx="1417340" cy="141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235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686800" cy="4525963"/>
          </a:xfrm>
        </p:spPr>
        <p:txBody>
          <a:bodyPr anchor="ctr">
            <a:normAutofit/>
          </a:bodyPr>
          <a:lstStyle/>
          <a:p>
            <a:pPr algn="ctr"/>
            <a:r>
              <a:rPr lang="en-US" sz="9600" dirty="0" smtClean="0">
                <a:latin typeface="TH SarabunPSK" pitchFamily="34" charset="-34"/>
                <a:cs typeface="TH SarabunPSK" pitchFamily="34" charset="-34"/>
              </a:rPr>
              <a:t>Global Business? </a:t>
            </a:r>
            <a:endParaRPr lang="en-US" sz="9600" dirty="0">
              <a:latin typeface="TH SarabunPSK" pitchFamily="34" charset="-34"/>
              <a:cs typeface="TH SarabunPSK" pitchFamily="34" charset="-34"/>
            </a:endParaRPr>
          </a:p>
        </p:txBody>
      </p:sp>
    </p:spTree>
    <p:extLst>
      <p:ext uri="{BB962C8B-B14F-4D97-AF65-F5344CB8AC3E}">
        <p14:creationId xmlns:p14="http://schemas.microsoft.com/office/powerpoint/2010/main" val="702800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Globalization</a:t>
            </a:r>
          </a:p>
        </p:txBody>
      </p:sp>
      <p:sp>
        <p:nvSpPr>
          <p:cNvPr id="3" name="Content Placeholder 2"/>
          <p:cNvSpPr>
            <a:spLocks noGrp="1"/>
          </p:cNvSpPr>
          <p:nvPr>
            <p:ph idx="1"/>
          </p:nvPr>
        </p:nvSpPr>
        <p:spPr/>
        <p:txBody>
          <a:bodyPr>
            <a:normAutofit fontScale="92500" lnSpcReduction="10000"/>
          </a:bodyPr>
          <a:lstStyle/>
          <a:p>
            <a:pPr algn="thaiDist"/>
            <a:r>
              <a:rPr lang="en-US" dirty="0">
                <a:latin typeface="TH SarabunPSK" pitchFamily="34" charset="-34"/>
                <a:cs typeface="TH SarabunPSK" pitchFamily="34" charset="-34"/>
              </a:rPr>
              <a:t>The transformation of formerly local or national industries into global ones is part of a  broader economic process of globalization,</a:t>
            </a:r>
          </a:p>
          <a:p>
            <a:pPr algn="thaiDist"/>
            <a:r>
              <a:rPr lang="en-US" dirty="0" smtClean="0">
                <a:latin typeface="TH SarabunPSK" pitchFamily="34" charset="-34"/>
                <a:cs typeface="TH SarabunPSK" pitchFamily="34" charset="-34"/>
              </a:rPr>
              <a:t>Globalization </a:t>
            </a:r>
            <a:r>
              <a:rPr lang="en-US" dirty="0">
                <a:latin typeface="TH SarabunPSK" pitchFamily="34" charset="-34"/>
                <a:cs typeface="TH SarabunPSK" pitchFamily="34" charset="-34"/>
              </a:rPr>
              <a:t>presents companies with tantalizing </a:t>
            </a:r>
            <a:r>
              <a:rPr lang="en-US" dirty="0" smtClean="0">
                <a:latin typeface="TH SarabunPSK" pitchFamily="34" charset="-34"/>
                <a:cs typeface="TH SarabunPSK" pitchFamily="34" charset="-34"/>
              </a:rPr>
              <a:t>opportunities and challenges as </a:t>
            </a:r>
            <a:r>
              <a:rPr lang="en-US" dirty="0">
                <a:latin typeface="TH SarabunPSK" pitchFamily="34" charset="-34"/>
                <a:cs typeface="TH SarabunPSK" pitchFamily="34" charset="-34"/>
              </a:rPr>
              <a:t>executives decide whether to offer their products and services everywhere</a:t>
            </a:r>
            <a:r>
              <a:rPr lang="en-US" dirty="0" smtClean="0">
                <a:latin typeface="TH SarabunPSK" pitchFamily="34" charset="-34"/>
                <a:cs typeface="TH SarabunPSK" pitchFamily="34" charset="-34"/>
              </a:rPr>
              <a:t>.</a:t>
            </a:r>
          </a:p>
          <a:p>
            <a:pPr algn="thaiDist"/>
            <a:r>
              <a:rPr lang="en-US" dirty="0">
                <a:latin typeface="TH SarabunPSK" pitchFamily="34" charset="-34"/>
                <a:cs typeface="TH SarabunPSK" pitchFamily="34" charset="-34"/>
              </a:rPr>
              <a:t>Economic globalization constitutes integration of national economies into the international  economy through trade, direct foreign investment (by corporations and multinationals),  short-term capital flows, international flows of workers and humanity generally, and flows of  </a:t>
            </a:r>
            <a:r>
              <a:rPr lang="en-US" dirty="0" smtClean="0">
                <a:latin typeface="TH SarabunPSK" pitchFamily="34" charset="-34"/>
                <a:cs typeface="TH SarabunPSK" pitchFamily="34" charset="-34"/>
              </a:rPr>
              <a:t>technology. </a:t>
            </a:r>
            <a:endParaRPr lang="en-US" dirty="0">
              <a:latin typeface="TH SarabunPSK" pitchFamily="34" charset="-34"/>
              <a:cs typeface="TH SarabunPSK" pitchFamily="34" charset="-34"/>
            </a:endParaRPr>
          </a:p>
          <a:p>
            <a:pPr algn="thaiDist"/>
            <a:endParaRPr lang="en-US" dirty="0">
              <a:latin typeface="TH SarabunPSK" pitchFamily="34" charset="-34"/>
              <a:cs typeface="TH SarabunPSK" pitchFamily="34" charset="-34"/>
            </a:endParaRPr>
          </a:p>
          <a:p>
            <a:pPr algn="thaiDist"/>
            <a:endParaRPr lang="en-US" dirty="0">
              <a:latin typeface="TH SarabunPSK" pitchFamily="34" charset="-34"/>
              <a:cs typeface="TH SarabunPSK" pitchFamily="34" charset="-34"/>
            </a:endParaRPr>
          </a:p>
        </p:txBody>
      </p:sp>
    </p:spTree>
    <p:extLst>
      <p:ext uri="{BB962C8B-B14F-4D97-AF65-F5344CB8AC3E}">
        <p14:creationId xmlns:p14="http://schemas.microsoft.com/office/powerpoint/2010/main" val="384607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TH SarabunPSK" pitchFamily="34" charset="-34"/>
                <a:cs typeface="TH SarabunPSK" pitchFamily="34" charset="-34"/>
              </a:rPr>
              <a:t>Global marketing concepts</a:t>
            </a:r>
            <a:endParaRPr lang="en-US" sz="4400" b="1" dirty="0">
              <a:latin typeface="TH SarabunPSK" pitchFamily="34" charset="-34"/>
              <a:cs typeface="TH SarabunPSK" pitchFamily="34" charset="-34"/>
            </a:endParaRPr>
          </a:p>
        </p:txBody>
      </p:sp>
      <p:sp>
        <p:nvSpPr>
          <p:cNvPr id="3" name="Content Placeholder 2"/>
          <p:cNvSpPr>
            <a:spLocks noGrp="1"/>
          </p:cNvSpPr>
          <p:nvPr>
            <p:ph idx="1"/>
          </p:nvPr>
        </p:nvSpPr>
        <p:spPr>
          <a:xfrm>
            <a:off x="304800" y="1554162"/>
            <a:ext cx="8686800" cy="5115198"/>
          </a:xfrm>
        </p:spPr>
        <p:txBody>
          <a:bodyPr>
            <a:normAutofit fontScale="92500" lnSpcReduction="10000"/>
          </a:bodyPr>
          <a:lstStyle/>
          <a:p>
            <a:pPr algn="thaiDist"/>
            <a:r>
              <a:rPr lang="th-TH" dirty="0" smtClean="0">
                <a:latin typeface="TH SarabunPSK" pitchFamily="34" charset="-34"/>
                <a:cs typeface="TH SarabunPSK" pitchFamily="34" charset="-34"/>
              </a:rPr>
              <a:t>1. </a:t>
            </a:r>
            <a:r>
              <a:rPr lang="en-US" dirty="0" smtClean="0">
                <a:latin typeface="TH SarabunPSK" pitchFamily="34" charset="-34"/>
                <a:cs typeface="TH SarabunPSK" pitchFamily="34" charset="-34"/>
              </a:rPr>
              <a:t>Standardization Viewpoint</a:t>
            </a:r>
            <a:r>
              <a:rPr lang="th-TH" dirty="0" smtClean="0">
                <a:latin typeface="TH SarabunPSK" pitchFamily="34" charset="-34"/>
                <a:cs typeface="TH SarabunPSK" pitchFamily="34" charset="-34"/>
              </a:rPr>
              <a:t> </a:t>
            </a:r>
            <a:r>
              <a:rPr lang="en-US" dirty="0" smtClean="0">
                <a:latin typeface="TH SarabunPSK" pitchFamily="34" charset="-34"/>
                <a:cs typeface="TH SarabunPSK" pitchFamily="34" charset="-34"/>
              </a:rPr>
              <a:t>: a </a:t>
            </a:r>
            <a:r>
              <a:rPr lang="en-US" dirty="0">
                <a:latin typeface="TH SarabunPSK" pitchFamily="34" charset="-34"/>
                <a:cs typeface="TH SarabunPSK" pitchFamily="34" charset="-34"/>
              </a:rPr>
              <a:t>company is assured that its products and the way they are marketed are largely the same everywhere around the world, across countries, cultures, and platforms. The ultimate goal is to create a universal experience of the brand while also reducing costs and complexity</a:t>
            </a:r>
            <a:r>
              <a:rPr lang="en-US" dirty="0" smtClean="0">
                <a:latin typeface="TH SarabunPSK" pitchFamily="34" charset="-34"/>
                <a:cs typeface="TH SarabunPSK" pitchFamily="34" charset="-34"/>
              </a:rPr>
              <a:t>.</a:t>
            </a:r>
          </a:p>
          <a:p>
            <a:pPr algn="thaiDist"/>
            <a:r>
              <a:rPr lang="en-US" dirty="0" smtClean="0">
                <a:latin typeface="TH SarabunPSK" pitchFamily="34" charset="-34"/>
                <a:cs typeface="TH SarabunPSK" pitchFamily="34" charset="-34"/>
              </a:rPr>
              <a:t>2. Localization Viewpoint : </a:t>
            </a:r>
            <a:r>
              <a:rPr lang="en-US" dirty="0">
                <a:latin typeface="TH SarabunPSK" pitchFamily="34" charset="-34"/>
                <a:cs typeface="TH SarabunPSK" pitchFamily="34" charset="-34"/>
              </a:rPr>
              <a:t>Localization is a strategy of considering each market individually. When marketing content is localized, every aspect of the communication is tailored to resonate with the local audience: message, language, tone, colors, images, and cultural elements. It takes into account not just the language that is spoken, but also customs, belief systems, and worldviews.</a:t>
            </a:r>
          </a:p>
        </p:txBody>
      </p:sp>
    </p:spTree>
    <p:extLst>
      <p:ext uri="{BB962C8B-B14F-4D97-AF65-F5344CB8AC3E}">
        <p14:creationId xmlns:p14="http://schemas.microsoft.com/office/powerpoint/2010/main" val="3806769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global business</a:t>
            </a:r>
            <a:endParaRPr lang="en-US" dirty="0"/>
          </a:p>
        </p:txBody>
      </p:sp>
      <p:pic>
        <p:nvPicPr>
          <p:cNvPr id="1026" name="Picture 2" descr="Burberry: Classic Design with a Future-proof Retail Strategy? - Brand  Growth Inspir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99803"/>
            <a:ext cx="3525416" cy="26716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andAge : ฮาร์เล่ย์ เดวิดสัน ตำนานบิดเหนือกาลเวล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714036"/>
            <a:ext cx="4286250" cy="22431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แมคโดนัลด์พลิกโฉมสาขา งัดกลยุทธ์ น้อง GEL Feel Good | Gotomanager 3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4466234"/>
            <a:ext cx="3580656" cy="2391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249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H SarabunPSK" pitchFamily="34" charset="-34"/>
                <a:cs typeface="TH SarabunPSK" pitchFamily="34" charset="-34"/>
              </a:rPr>
              <a:t>Global localization</a:t>
            </a:r>
            <a:endParaRPr lang="en-US" b="1" dirty="0">
              <a:latin typeface="TH SarabunPSK" pitchFamily="34" charset="-34"/>
              <a:cs typeface="TH SarabunPSK" pitchFamily="34" charset="-34"/>
            </a:endParaRPr>
          </a:p>
        </p:txBody>
      </p:sp>
      <p:pic>
        <p:nvPicPr>
          <p:cNvPr id="2052" name="Picture 4" descr="Coke Logo Campaign KantanM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48540"/>
            <a:ext cx="4259287" cy="25583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81163" y="6218148"/>
            <a:ext cx="4711117" cy="523220"/>
          </a:xfrm>
          <a:prstGeom prst="rect">
            <a:avLst/>
          </a:prstGeom>
          <a:noFill/>
        </p:spPr>
        <p:txBody>
          <a:bodyPr wrap="square" rtlCol="0">
            <a:spAutoFit/>
          </a:bodyPr>
          <a:lstStyle/>
          <a:p>
            <a:r>
              <a:rPr lang="en-US" sz="2800" b="1" dirty="0">
                <a:latin typeface="TH SarabunPSK" pitchFamily="34" charset="-34"/>
                <a:cs typeface="TH SarabunPSK" pitchFamily="34" charset="-34"/>
              </a:rPr>
              <a:t>thinking globally, but acting locally</a:t>
            </a:r>
          </a:p>
        </p:txBody>
      </p:sp>
      <p:sp>
        <p:nvSpPr>
          <p:cNvPr id="5" name="TextBox 4"/>
          <p:cNvSpPr txBox="1"/>
          <p:nvPr/>
        </p:nvSpPr>
        <p:spPr>
          <a:xfrm>
            <a:off x="395536" y="1628800"/>
            <a:ext cx="8208912" cy="1384995"/>
          </a:xfrm>
          <a:prstGeom prst="rect">
            <a:avLst/>
          </a:prstGeom>
          <a:noFill/>
        </p:spPr>
        <p:txBody>
          <a:bodyPr wrap="square" rtlCol="0">
            <a:spAutoFit/>
          </a:bodyPr>
          <a:lstStyle/>
          <a:p>
            <a:pPr algn="thaiDist"/>
            <a:r>
              <a:rPr lang="th-TH" sz="2800" dirty="0">
                <a:latin typeface="TH SarabunPSK" pitchFamily="34" charset="-34"/>
                <a:cs typeface="TH SarabunPSK" pitchFamily="34" charset="-34"/>
              </a:rPr>
              <a:t>เป็นกระบวนการของการปรับผลิตภัณฑ์ให้เข้ากับตลาด</a:t>
            </a:r>
            <a:r>
              <a:rPr lang="th-TH" sz="2800" dirty="0" smtClean="0">
                <a:latin typeface="TH SarabunPSK" pitchFamily="34" charset="-34"/>
                <a:cs typeface="TH SarabunPSK" pitchFamily="34" charset="-34"/>
              </a:rPr>
              <a:t>เป้าหมาย ซึ่งมัก</a:t>
            </a:r>
            <a:r>
              <a:rPr lang="th-TH" sz="2800" dirty="0">
                <a:latin typeface="TH SarabunPSK" pitchFamily="34" charset="-34"/>
                <a:cs typeface="TH SarabunPSK" pitchFamily="34" charset="-34"/>
              </a:rPr>
              <a:t>เกิดขึ้นหลังจากเกิดความเป็นสากล </a:t>
            </a:r>
            <a:r>
              <a:rPr lang="th-TH" sz="2800" dirty="0" smtClean="0">
                <a:latin typeface="TH SarabunPSK" pitchFamily="34" charset="-34"/>
                <a:cs typeface="TH SarabunPSK" pitchFamily="34" charset="-34"/>
              </a:rPr>
              <a:t>เมื่อทำ</a:t>
            </a:r>
            <a:r>
              <a:rPr lang="th-TH" sz="2800" dirty="0">
                <a:latin typeface="TH SarabunPSK" pitchFamily="34" charset="-34"/>
                <a:cs typeface="TH SarabunPSK" pitchFamily="34" charset="-34"/>
              </a:rPr>
              <a:t>ให้เป็น</a:t>
            </a:r>
            <a:r>
              <a:rPr lang="th-TH" sz="2800" dirty="0" smtClean="0">
                <a:latin typeface="TH SarabunPSK" pitchFamily="34" charset="-34"/>
                <a:cs typeface="TH SarabunPSK" pitchFamily="34" charset="-34"/>
              </a:rPr>
              <a:t>สากลแล้วจึงพัฒนา</a:t>
            </a:r>
            <a:r>
              <a:rPr lang="th-TH" sz="2800" dirty="0">
                <a:latin typeface="TH SarabunPSK" pitchFamily="34" charset="-34"/>
                <a:cs typeface="TH SarabunPSK" pitchFamily="34" charset="-34"/>
              </a:rPr>
              <a:t>ผลิตภัณฑ์ที่ง่ายต่อการปรับให้เข้ากับ</a:t>
            </a:r>
            <a:r>
              <a:rPr lang="th-TH" sz="2800" dirty="0" smtClean="0">
                <a:latin typeface="TH SarabunPSK" pitchFamily="34" charset="-34"/>
                <a:cs typeface="TH SarabunPSK" pitchFamily="34" charset="-34"/>
              </a:rPr>
              <a:t>ผู้คนจำนวน</a:t>
            </a:r>
            <a:r>
              <a:rPr lang="th-TH" sz="2800" dirty="0">
                <a:latin typeface="TH SarabunPSK" pitchFamily="34" charset="-34"/>
                <a:cs typeface="TH SarabunPSK" pitchFamily="34" charset="-34"/>
              </a:rPr>
              <a:t>มากในหลาย</a:t>
            </a:r>
            <a:r>
              <a:rPr lang="th-TH" sz="2800" dirty="0" smtClean="0">
                <a:latin typeface="TH SarabunPSK" pitchFamily="34" charset="-34"/>
                <a:cs typeface="TH SarabunPSK" pitchFamily="34" charset="-34"/>
              </a:rPr>
              <a:t>ประเทศ</a:t>
            </a:r>
            <a:endParaRPr lang="en-US" sz="2800" dirty="0">
              <a:latin typeface="TH SarabunPSK" pitchFamily="34" charset="-34"/>
              <a:cs typeface="TH SarabunPSK" pitchFamily="34" charset="-34"/>
            </a:endParaRPr>
          </a:p>
        </p:txBody>
      </p:sp>
      <p:pic>
        <p:nvPicPr>
          <p:cNvPr id="1026" name="Picture 2" descr="Nike Logo KantanM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993" y="4005064"/>
            <a:ext cx="4079007" cy="1278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87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H SarabunPSK" pitchFamily="34" charset="-34"/>
                <a:cs typeface="TH SarabunPSK" pitchFamily="34" charset="-34"/>
              </a:rPr>
              <a:t>Digital Disruption </a:t>
            </a:r>
          </a:p>
        </p:txBody>
      </p:sp>
      <p:sp>
        <p:nvSpPr>
          <p:cNvPr id="3" name="Content Placeholder 2"/>
          <p:cNvSpPr>
            <a:spLocks noGrp="1"/>
          </p:cNvSpPr>
          <p:nvPr>
            <p:ph idx="1"/>
          </p:nvPr>
        </p:nvSpPr>
        <p:spPr>
          <a:xfrm>
            <a:off x="304800" y="1554162"/>
            <a:ext cx="8686800" cy="5259214"/>
          </a:xfrm>
        </p:spPr>
        <p:txBody>
          <a:bodyPr>
            <a:noAutofit/>
          </a:bodyPr>
          <a:lstStyle/>
          <a:p>
            <a:pPr algn="thaiDist"/>
            <a:r>
              <a:rPr lang="en-US" sz="2500" dirty="0" smtClean="0">
                <a:latin typeface="TH SarabunPSK" pitchFamily="34" charset="-34"/>
                <a:cs typeface="TH SarabunPSK" pitchFamily="34" charset="-34"/>
              </a:rPr>
              <a:t>Digital </a:t>
            </a:r>
            <a:r>
              <a:rPr lang="en-US" sz="2500" dirty="0">
                <a:latin typeface="TH SarabunPSK" pitchFamily="34" charset="-34"/>
                <a:cs typeface="TH SarabunPSK" pitchFamily="34" charset="-34"/>
              </a:rPr>
              <a:t>disruption describes the change that happens when new digital technologies, services, capabilities, and business models affect and change the value of the industry's existing services and goods. </a:t>
            </a:r>
            <a:endParaRPr lang="en-US" sz="2500" dirty="0" smtClean="0">
              <a:latin typeface="TH SarabunPSK" pitchFamily="34" charset="-34"/>
              <a:cs typeface="TH SarabunPSK" pitchFamily="34" charset="-34"/>
            </a:endParaRPr>
          </a:p>
          <a:p>
            <a:pPr algn="thaiDist"/>
            <a:r>
              <a:rPr lang="en-US" sz="2500" dirty="0" smtClean="0">
                <a:latin typeface="TH SarabunPSK" pitchFamily="34" charset="-34"/>
                <a:cs typeface="TH SarabunPSK" pitchFamily="34" charset="-34"/>
              </a:rPr>
              <a:t>Disruption </a:t>
            </a:r>
            <a:r>
              <a:rPr lang="en-US" sz="2500" dirty="0">
                <a:latin typeface="TH SarabunPSK" pitchFamily="34" charset="-34"/>
                <a:cs typeface="TH SarabunPSK" pitchFamily="34" charset="-34"/>
              </a:rPr>
              <a:t>happens when it's necessary for companies to change the way they operate to stay relevant and </a:t>
            </a:r>
            <a:r>
              <a:rPr lang="en-US" sz="2500" dirty="0" smtClean="0">
                <a:latin typeface="TH SarabunPSK" pitchFamily="34" charset="-34"/>
                <a:cs typeface="TH SarabunPSK" pitchFamily="34" charset="-34"/>
              </a:rPr>
              <a:t>competitive</a:t>
            </a:r>
          </a:p>
          <a:p>
            <a:pPr algn="thaiDist"/>
            <a:r>
              <a:rPr lang="en-US" sz="2500" dirty="0" smtClean="0">
                <a:latin typeface="TH SarabunPSK" pitchFamily="34" charset="-34"/>
                <a:cs typeface="TH SarabunPSK" pitchFamily="34" charset="-34"/>
              </a:rPr>
              <a:t>Disruptive </a:t>
            </a:r>
            <a:r>
              <a:rPr lang="en-US" sz="2500" dirty="0">
                <a:latin typeface="TH SarabunPSK" pitchFamily="34" charset="-34"/>
                <a:cs typeface="TH SarabunPSK" pitchFamily="34" charset="-34"/>
              </a:rPr>
              <a:t>technology can also create an entirely new market and value proposition that eventually displaces an existing technology.</a:t>
            </a:r>
            <a:endParaRPr lang="en-US" sz="2500" dirty="0" smtClean="0">
              <a:latin typeface="TH SarabunPSK" pitchFamily="34" charset="-34"/>
              <a:cs typeface="TH SarabunPSK" pitchFamily="34" charset="-34"/>
            </a:endParaRPr>
          </a:p>
          <a:p>
            <a:pPr algn="thaiDist"/>
            <a:r>
              <a:rPr lang="en-US" sz="2500" dirty="0" smtClean="0">
                <a:latin typeface="TH SarabunPSK" pitchFamily="34" charset="-34"/>
                <a:cs typeface="TH SarabunPSK" pitchFamily="34" charset="-34"/>
              </a:rPr>
              <a:t>Digital </a:t>
            </a:r>
            <a:r>
              <a:rPr lang="en-US" sz="2500" dirty="0">
                <a:latin typeface="TH SarabunPSK" pitchFamily="34" charset="-34"/>
                <a:cs typeface="TH SarabunPSK" pitchFamily="34" charset="-34"/>
              </a:rPr>
              <a:t>disruption can bring a host of new opportunities and great benefits, including</a:t>
            </a:r>
            <a:r>
              <a:rPr lang="en-US" sz="2500" dirty="0" smtClean="0">
                <a:latin typeface="TH SarabunPSK" pitchFamily="34" charset="-34"/>
                <a:cs typeface="TH SarabunPSK" pitchFamily="34" charset="-34"/>
              </a:rPr>
              <a:t>: Increases </a:t>
            </a:r>
            <a:r>
              <a:rPr lang="en-US" sz="2500" dirty="0">
                <a:latin typeface="TH SarabunPSK" pitchFamily="34" charset="-34"/>
                <a:cs typeface="TH SarabunPSK" pitchFamily="34" charset="-34"/>
              </a:rPr>
              <a:t>customer satisfaction, Enables businesses to enter into new </a:t>
            </a:r>
            <a:r>
              <a:rPr lang="en-US" sz="2500" dirty="0" smtClean="0">
                <a:latin typeface="TH SarabunPSK" pitchFamily="34" charset="-34"/>
                <a:cs typeface="TH SarabunPSK" pitchFamily="34" charset="-34"/>
              </a:rPr>
              <a:t>markets, </a:t>
            </a:r>
            <a:r>
              <a:rPr lang="en-US" sz="2800" dirty="0">
                <a:latin typeface="TH SarabunPSK" pitchFamily="34" charset="-34"/>
                <a:cs typeface="TH SarabunPSK" pitchFamily="34" charset="-34"/>
              </a:rPr>
              <a:t>Creates new business </a:t>
            </a:r>
            <a:r>
              <a:rPr lang="en-US" sz="2800" dirty="0" smtClean="0">
                <a:latin typeface="TH SarabunPSK" pitchFamily="34" charset="-34"/>
                <a:cs typeface="TH SarabunPSK" pitchFamily="34" charset="-34"/>
              </a:rPr>
              <a:t>models, </a:t>
            </a:r>
            <a:r>
              <a:rPr lang="en-US" sz="2800" dirty="0">
                <a:latin typeface="TH SarabunPSK" pitchFamily="34" charset="-34"/>
                <a:cs typeface="TH SarabunPSK" pitchFamily="34" charset="-34"/>
              </a:rPr>
              <a:t>Increases efficiency and </a:t>
            </a:r>
            <a:r>
              <a:rPr lang="en-US" sz="2800" dirty="0" smtClean="0">
                <a:latin typeface="TH SarabunPSK" pitchFamily="34" charset="-34"/>
                <a:cs typeface="TH SarabunPSK" pitchFamily="34" charset="-34"/>
              </a:rPr>
              <a:t>productivity</a:t>
            </a:r>
            <a:r>
              <a:rPr lang="en-US" sz="2800" dirty="0">
                <a:latin typeface="TH SarabunPSK" pitchFamily="34" charset="-34"/>
                <a:cs typeface="TH SarabunPSK" pitchFamily="34" charset="-34"/>
              </a:rPr>
              <a:t>, Facilitates innovation, Reduces </a:t>
            </a:r>
            <a:r>
              <a:rPr lang="en-US" sz="2800" dirty="0" smtClean="0">
                <a:latin typeface="TH SarabunPSK" pitchFamily="34" charset="-34"/>
                <a:cs typeface="TH SarabunPSK" pitchFamily="34" charset="-34"/>
              </a:rPr>
              <a:t>costs etc.</a:t>
            </a:r>
          </a:p>
          <a:p>
            <a:pPr algn="thaiDist"/>
            <a:r>
              <a:rPr lang="en-US" sz="2800" dirty="0">
                <a:latin typeface="TH SarabunPSK" pitchFamily="34" charset="-34"/>
                <a:cs typeface="TH SarabunPSK" pitchFamily="34" charset="-34"/>
              </a:rPr>
              <a:t>Grab, </a:t>
            </a:r>
            <a:r>
              <a:rPr lang="en-US" sz="2800" dirty="0" err="1">
                <a:latin typeface="TH SarabunPSK" pitchFamily="34" charset="-34"/>
                <a:cs typeface="TH SarabunPSK" pitchFamily="34" charset="-34"/>
              </a:rPr>
              <a:t>Shopee</a:t>
            </a:r>
            <a:r>
              <a:rPr lang="en-US" sz="2800" dirty="0">
                <a:latin typeface="TH SarabunPSK" pitchFamily="34" charset="-34"/>
                <a:cs typeface="TH SarabunPSK" pitchFamily="34" charset="-34"/>
              </a:rPr>
              <a:t>, </a:t>
            </a:r>
            <a:r>
              <a:rPr lang="en-US" sz="2800" dirty="0" err="1">
                <a:latin typeface="TH SarabunPSK" pitchFamily="34" charset="-34"/>
                <a:cs typeface="TH SarabunPSK" pitchFamily="34" charset="-34"/>
              </a:rPr>
              <a:t>Alibaba</a:t>
            </a:r>
            <a:r>
              <a:rPr lang="en-US" sz="2800" dirty="0">
                <a:latin typeface="TH SarabunPSK" pitchFamily="34" charset="-34"/>
                <a:cs typeface="TH SarabunPSK" pitchFamily="34" charset="-34"/>
              </a:rPr>
              <a:t>, Amazon, Line, Amazon, Netflix, </a:t>
            </a:r>
            <a:r>
              <a:rPr lang="en-US" sz="2800" dirty="0" err="1">
                <a:latin typeface="TH SarabunPSK" pitchFamily="34" charset="-34"/>
                <a:cs typeface="TH SarabunPSK" pitchFamily="34" charset="-34"/>
              </a:rPr>
              <a:t>Spotify</a:t>
            </a:r>
            <a:r>
              <a:rPr lang="en-US" sz="2800" dirty="0">
                <a:latin typeface="TH SarabunPSK" pitchFamily="34" charset="-34"/>
                <a:cs typeface="TH SarabunPSK" pitchFamily="34" charset="-34"/>
              </a:rPr>
              <a:t> </a:t>
            </a:r>
          </a:p>
          <a:p>
            <a:pPr algn="thaiDist"/>
            <a:endParaRPr lang="en-US" sz="2800" dirty="0">
              <a:latin typeface="TH SarabunPSK" pitchFamily="34" charset="-34"/>
              <a:cs typeface="TH SarabunPSK" pitchFamily="34" charset="-34"/>
            </a:endParaRPr>
          </a:p>
          <a:p>
            <a:pPr algn="thaiDist"/>
            <a:endParaRPr lang="en-US" sz="2500" dirty="0">
              <a:latin typeface="TH SarabunPSK" pitchFamily="34" charset="-34"/>
              <a:cs typeface="TH SarabunPSK" pitchFamily="34" charset="-34"/>
            </a:endParaRPr>
          </a:p>
        </p:txBody>
      </p:sp>
    </p:spTree>
    <p:extLst>
      <p:ext uri="{BB962C8B-B14F-4D97-AF65-F5344CB8AC3E}">
        <p14:creationId xmlns:p14="http://schemas.microsoft.com/office/powerpoint/2010/main" val="425921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Importance of Global Marketing </a:t>
            </a:r>
          </a:p>
        </p:txBody>
      </p:sp>
      <p:sp>
        <p:nvSpPr>
          <p:cNvPr id="3" name="Content Placeholder 2"/>
          <p:cNvSpPr>
            <a:spLocks noGrp="1"/>
          </p:cNvSpPr>
          <p:nvPr>
            <p:ph idx="1"/>
          </p:nvPr>
        </p:nvSpPr>
        <p:spPr/>
        <p:txBody>
          <a:bodyPr/>
          <a:lstStyle/>
          <a:p>
            <a:r>
              <a:rPr lang="th-TH" dirty="0" smtClean="0">
                <a:latin typeface="TH SarabunPSK" pitchFamily="34" charset="-34"/>
                <a:cs typeface="TH SarabunPSK" pitchFamily="34" charset="-34"/>
              </a:rPr>
              <a:t>1. </a:t>
            </a:r>
            <a:r>
              <a:rPr lang="en-US" dirty="0">
                <a:latin typeface="TH SarabunPSK" pitchFamily="34" charset="-34"/>
                <a:cs typeface="TH SarabunPSK" pitchFamily="34" charset="-34"/>
              </a:rPr>
              <a:t>Increased Revenue Stream </a:t>
            </a:r>
            <a:endParaRPr lang="en-US" dirty="0" smtClean="0">
              <a:latin typeface="TH SarabunPSK" pitchFamily="34" charset="-34"/>
              <a:cs typeface="TH SarabunPSK" pitchFamily="34" charset="-34"/>
            </a:endParaRPr>
          </a:p>
          <a:p>
            <a:r>
              <a:rPr lang="th-TH" dirty="0" smtClean="0">
                <a:latin typeface="TH SarabunPSK" pitchFamily="34" charset="-34"/>
                <a:cs typeface="TH SarabunPSK" pitchFamily="34" charset="-34"/>
              </a:rPr>
              <a:t>2. </a:t>
            </a:r>
            <a:r>
              <a:rPr lang="en-US" dirty="0">
                <a:latin typeface="TH SarabunPSK" pitchFamily="34" charset="-34"/>
                <a:cs typeface="TH SarabunPSK" pitchFamily="34" charset="-34"/>
              </a:rPr>
              <a:t>Build Reputation </a:t>
            </a:r>
            <a:r>
              <a:rPr lang="th-TH" dirty="0" smtClean="0">
                <a:latin typeface="TH SarabunPSK" pitchFamily="34" charset="-34"/>
                <a:cs typeface="TH SarabunPSK" pitchFamily="34" charset="-34"/>
              </a:rPr>
              <a:t> </a:t>
            </a:r>
          </a:p>
          <a:p>
            <a:r>
              <a:rPr lang="th-TH" dirty="0" smtClean="0">
                <a:latin typeface="TH SarabunPSK" pitchFamily="34" charset="-34"/>
                <a:cs typeface="TH SarabunPSK" pitchFamily="34" charset="-34"/>
              </a:rPr>
              <a:t>3. </a:t>
            </a:r>
            <a:r>
              <a:rPr lang="en-US" dirty="0">
                <a:latin typeface="TH SarabunPSK" pitchFamily="34" charset="-34"/>
                <a:cs typeface="TH SarabunPSK" pitchFamily="34" charset="-34"/>
              </a:rPr>
              <a:t>Market Insights </a:t>
            </a:r>
            <a:endParaRPr lang="th-TH" dirty="0" smtClean="0">
              <a:latin typeface="TH SarabunPSK" pitchFamily="34" charset="-34"/>
              <a:cs typeface="TH SarabunPSK" pitchFamily="34" charset="-34"/>
            </a:endParaRPr>
          </a:p>
          <a:p>
            <a:r>
              <a:rPr lang="th-TH" dirty="0" smtClean="0">
                <a:latin typeface="TH SarabunPSK" pitchFamily="34" charset="-34"/>
                <a:cs typeface="TH SarabunPSK" pitchFamily="34" charset="-34"/>
              </a:rPr>
              <a:t>4. </a:t>
            </a:r>
            <a:r>
              <a:rPr lang="en-US" dirty="0">
                <a:latin typeface="TH SarabunPSK" pitchFamily="34" charset="-34"/>
                <a:cs typeface="TH SarabunPSK" pitchFamily="34" charset="-34"/>
              </a:rPr>
              <a:t>Larger Audience Reach</a:t>
            </a:r>
          </a:p>
          <a:p>
            <a:pPr marL="0" indent="0">
              <a:buNone/>
            </a:pPr>
            <a:endParaRPr lang="en-US" dirty="0">
              <a:latin typeface="TH SarabunPSK" pitchFamily="34" charset="-34"/>
              <a:cs typeface="TH SarabunPSK" pitchFamily="34" charset="-34"/>
            </a:endParaRPr>
          </a:p>
        </p:txBody>
      </p:sp>
      <p:sp>
        <p:nvSpPr>
          <p:cNvPr id="4" name="TextBox 3"/>
          <p:cNvSpPr txBox="1"/>
          <p:nvPr/>
        </p:nvSpPr>
        <p:spPr>
          <a:xfrm>
            <a:off x="4427984" y="5708173"/>
            <a:ext cx="4536504" cy="923330"/>
          </a:xfrm>
          <a:prstGeom prst="rect">
            <a:avLst/>
          </a:prstGeom>
          <a:noFill/>
        </p:spPr>
        <p:txBody>
          <a:bodyPr wrap="square" rtlCol="0">
            <a:spAutoFit/>
          </a:bodyPr>
          <a:lstStyle/>
          <a:p>
            <a:r>
              <a:rPr lang="en-US" dirty="0"/>
              <a:t>https://www.bureauworks.com/blog/the-benefits-of-global-marketing-with-the-biggest-impact/</a:t>
            </a:r>
          </a:p>
        </p:txBody>
      </p:sp>
    </p:spTree>
    <p:extLst>
      <p:ext uri="{BB962C8B-B14F-4D97-AF65-F5344CB8AC3E}">
        <p14:creationId xmlns:p14="http://schemas.microsoft.com/office/powerpoint/2010/main" val="1678678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H SarabunPSK" pitchFamily="34" charset="-34"/>
                <a:cs typeface="TH SarabunPSK" pitchFamily="34" charset="-34"/>
              </a:rPr>
              <a:t>Driving forces </a:t>
            </a:r>
            <a:endParaRPr lang="en-US" b="1" dirty="0">
              <a:latin typeface="TH SarabunPSK" pitchFamily="34" charset="-34"/>
              <a:cs typeface="TH SarabunPSK" pitchFamily="34" charset="-34"/>
            </a:endParaRPr>
          </a:p>
        </p:txBody>
      </p:sp>
      <p:sp>
        <p:nvSpPr>
          <p:cNvPr id="3" name="Content Placeholder 2"/>
          <p:cNvSpPr>
            <a:spLocks noGrp="1"/>
          </p:cNvSpPr>
          <p:nvPr>
            <p:ph idx="1"/>
          </p:nvPr>
        </p:nvSpPr>
        <p:spPr/>
        <p:txBody>
          <a:bodyPr>
            <a:normAutofit/>
          </a:bodyPr>
          <a:lstStyle/>
          <a:p>
            <a:r>
              <a:rPr lang="en-US" dirty="0" smtClean="0">
                <a:latin typeface="TH SarabunPSK" pitchFamily="34" charset="-34"/>
                <a:cs typeface="TH SarabunPSK" pitchFamily="34" charset="-34"/>
              </a:rPr>
              <a:t>Multilateral trade agreements</a:t>
            </a:r>
          </a:p>
          <a:p>
            <a:r>
              <a:rPr lang="en-US" dirty="0" smtClean="0">
                <a:latin typeface="TH SarabunPSK" pitchFamily="34" charset="-34"/>
                <a:cs typeface="TH SarabunPSK" pitchFamily="34" charset="-34"/>
              </a:rPr>
              <a:t>Converging market needs and wants and the information revolution</a:t>
            </a:r>
          </a:p>
          <a:p>
            <a:r>
              <a:rPr lang="en-US" dirty="0" smtClean="0">
                <a:latin typeface="TH SarabunPSK" pitchFamily="34" charset="-34"/>
                <a:cs typeface="TH SarabunPSK" pitchFamily="34" charset="-34"/>
              </a:rPr>
              <a:t>Transportation and communication improvements</a:t>
            </a:r>
          </a:p>
          <a:p>
            <a:r>
              <a:rPr lang="en-US" dirty="0" smtClean="0">
                <a:latin typeface="TH SarabunPSK" pitchFamily="34" charset="-34"/>
                <a:cs typeface="TH SarabunPSK" pitchFamily="34" charset="-34"/>
              </a:rPr>
              <a:t>Product development costs</a:t>
            </a:r>
          </a:p>
          <a:p>
            <a:r>
              <a:rPr lang="en-US" dirty="0" smtClean="0">
                <a:latin typeface="TH SarabunPSK" pitchFamily="34" charset="-34"/>
                <a:cs typeface="TH SarabunPSK" pitchFamily="34" charset="-34"/>
              </a:rPr>
              <a:t>Quality</a:t>
            </a:r>
          </a:p>
          <a:p>
            <a:r>
              <a:rPr lang="en-US" dirty="0" smtClean="0">
                <a:latin typeface="TH SarabunPSK" pitchFamily="34" charset="-34"/>
                <a:cs typeface="TH SarabunPSK" pitchFamily="34" charset="-34"/>
              </a:rPr>
              <a:t>World economic trends</a:t>
            </a:r>
            <a:endParaRPr lang="en-US" dirty="0">
              <a:latin typeface="TH SarabunPSK" pitchFamily="34" charset="-34"/>
              <a:cs typeface="TH SarabunPSK" pitchFamily="34" charset="-34"/>
            </a:endParaRPr>
          </a:p>
        </p:txBody>
      </p:sp>
    </p:spTree>
    <p:extLst>
      <p:ext uri="{BB962C8B-B14F-4D97-AF65-F5344CB8AC3E}">
        <p14:creationId xmlns:p14="http://schemas.microsoft.com/office/powerpoint/2010/main" val="2829582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H SarabunPSK" pitchFamily="34" charset="-34"/>
                <a:cs typeface="TH SarabunPSK" pitchFamily="34" charset="-34"/>
              </a:rPr>
              <a:t>Restraining </a:t>
            </a:r>
            <a:r>
              <a:rPr lang="en-US" b="1" dirty="0" smtClean="0">
                <a:latin typeface="TH SarabunPSK" pitchFamily="34" charset="-34"/>
                <a:cs typeface="TH SarabunPSK" pitchFamily="34" charset="-34"/>
              </a:rPr>
              <a:t>Forces</a:t>
            </a:r>
            <a:endParaRPr lang="en-US" b="1" dirty="0">
              <a:latin typeface="TH SarabunPSK" pitchFamily="34" charset="-34"/>
              <a:cs typeface="TH SarabunPSK" pitchFamily="34" charset="-34"/>
            </a:endParaRPr>
          </a:p>
        </p:txBody>
      </p:sp>
      <p:sp>
        <p:nvSpPr>
          <p:cNvPr id="3" name="Content Placeholder 2"/>
          <p:cNvSpPr>
            <a:spLocks noGrp="1"/>
          </p:cNvSpPr>
          <p:nvPr>
            <p:ph idx="1"/>
          </p:nvPr>
        </p:nvSpPr>
        <p:spPr/>
        <p:txBody>
          <a:bodyPr/>
          <a:lstStyle/>
          <a:p>
            <a:r>
              <a:rPr lang="en-US" dirty="0" smtClean="0">
                <a:latin typeface="TH SarabunPSK" pitchFamily="34" charset="-34"/>
                <a:cs typeface="TH SarabunPSK" pitchFamily="34" charset="-34"/>
              </a:rPr>
              <a:t>Management myopia and organizational culture</a:t>
            </a:r>
          </a:p>
          <a:p>
            <a:r>
              <a:rPr lang="en-US" dirty="0" smtClean="0">
                <a:latin typeface="TH SarabunPSK" pitchFamily="34" charset="-34"/>
                <a:cs typeface="TH SarabunPSK" pitchFamily="34" charset="-34"/>
              </a:rPr>
              <a:t>National controls</a:t>
            </a:r>
          </a:p>
          <a:p>
            <a:r>
              <a:rPr lang="en-US" dirty="0" smtClean="0">
                <a:latin typeface="TH SarabunPSK" pitchFamily="34" charset="-34"/>
                <a:cs typeface="TH SarabunPSK" pitchFamily="34" charset="-34"/>
              </a:rPr>
              <a:t>Opposition to globalization</a:t>
            </a:r>
          </a:p>
          <a:p>
            <a:endParaRPr lang="en-US" dirty="0">
              <a:latin typeface="TH SarabunPSK" pitchFamily="34" charset="-34"/>
              <a:cs typeface="TH SarabunPSK" pitchFamily="34" charset="-34"/>
            </a:endParaRPr>
          </a:p>
        </p:txBody>
      </p:sp>
    </p:spTree>
    <p:extLst>
      <p:ext uri="{BB962C8B-B14F-4D97-AF65-F5344CB8AC3E}">
        <p14:creationId xmlns:p14="http://schemas.microsoft.com/office/powerpoint/2010/main" val="23753512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1885</TotalTime>
  <Words>474</Words>
  <Application>Microsoft Office PowerPoint</Application>
  <PresentationFormat>On-screen Show (4:3)</PresentationFormat>
  <Paragraphs>40</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Trek</vt:lpstr>
      <vt:lpstr>Chapter 1</vt:lpstr>
      <vt:lpstr>Globalization</vt:lpstr>
      <vt:lpstr>Global marketing concepts</vt:lpstr>
      <vt:lpstr>Example of global business</vt:lpstr>
      <vt:lpstr>Global localization</vt:lpstr>
      <vt:lpstr>Digital Disruption </vt:lpstr>
      <vt:lpstr>The Importance of Global Marketing </vt:lpstr>
      <vt:lpstr>Driving forces </vt:lpstr>
      <vt:lpstr>Restraining Forces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บทที่ 1</dc:title>
  <dc:creator>FMS00</dc:creator>
  <cp:lastModifiedBy>FMS00</cp:lastModifiedBy>
  <cp:revision>59</cp:revision>
  <dcterms:created xsi:type="dcterms:W3CDTF">2021-07-10T11:10:19Z</dcterms:created>
  <dcterms:modified xsi:type="dcterms:W3CDTF">2023-01-02T06:38:46Z</dcterms:modified>
</cp:coreProperties>
</file>