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  <p:sldMasterId id="2147483756" r:id="rId5"/>
    <p:sldMasterId id="2147483840" r:id="rId6"/>
    <p:sldMasterId id="2147483870" r:id="rId7"/>
  </p:sldMasterIdLst>
  <p:notesMasterIdLst>
    <p:notesMasterId r:id="rId69"/>
  </p:notesMasterIdLst>
  <p:handoutMasterIdLst>
    <p:handoutMasterId r:id="rId70"/>
  </p:handoutMasterIdLst>
  <p:sldIdLst>
    <p:sldId id="256" r:id="rId8"/>
    <p:sldId id="258" r:id="rId9"/>
    <p:sldId id="344" r:id="rId10"/>
    <p:sldId id="260" r:id="rId11"/>
    <p:sldId id="340" r:id="rId12"/>
    <p:sldId id="261" r:id="rId13"/>
    <p:sldId id="330" r:id="rId14"/>
    <p:sldId id="264" r:id="rId15"/>
    <p:sldId id="331" r:id="rId16"/>
    <p:sldId id="269" r:id="rId17"/>
    <p:sldId id="270" r:id="rId18"/>
    <p:sldId id="271" r:id="rId19"/>
    <p:sldId id="343" r:id="rId20"/>
    <p:sldId id="272" r:id="rId21"/>
    <p:sldId id="275" r:id="rId22"/>
    <p:sldId id="276" r:id="rId23"/>
    <p:sldId id="277" r:id="rId24"/>
    <p:sldId id="279" r:id="rId25"/>
    <p:sldId id="281" r:id="rId26"/>
    <p:sldId id="282" r:id="rId27"/>
    <p:sldId id="285" r:id="rId28"/>
    <p:sldId id="283" r:id="rId29"/>
    <p:sldId id="336" r:id="rId30"/>
    <p:sldId id="286" r:id="rId31"/>
    <p:sldId id="337" r:id="rId32"/>
    <p:sldId id="287" r:id="rId33"/>
    <p:sldId id="288" r:id="rId34"/>
    <p:sldId id="290" r:id="rId35"/>
    <p:sldId id="338" r:id="rId36"/>
    <p:sldId id="339" r:id="rId37"/>
    <p:sldId id="291" r:id="rId38"/>
    <p:sldId id="332" r:id="rId39"/>
    <p:sldId id="297" r:id="rId40"/>
    <p:sldId id="333" r:id="rId41"/>
    <p:sldId id="341" r:id="rId42"/>
    <p:sldId id="342" r:id="rId43"/>
    <p:sldId id="296" r:id="rId44"/>
    <p:sldId id="298" r:id="rId45"/>
    <p:sldId id="299" r:id="rId46"/>
    <p:sldId id="302" r:id="rId47"/>
    <p:sldId id="300" r:id="rId48"/>
    <p:sldId id="301" r:id="rId49"/>
    <p:sldId id="307" r:id="rId50"/>
    <p:sldId id="311" r:id="rId51"/>
    <p:sldId id="313" r:id="rId52"/>
    <p:sldId id="312" r:id="rId53"/>
    <p:sldId id="310" r:id="rId54"/>
    <p:sldId id="314" r:id="rId55"/>
    <p:sldId id="309" r:id="rId56"/>
    <p:sldId id="315" r:id="rId57"/>
    <p:sldId id="317" r:id="rId58"/>
    <p:sldId id="324" r:id="rId59"/>
    <p:sldId id="326" r:id="rId60"/>
    <p:sldId id="320" r:id="rId61"/>
    <p:sldId id="327" r:id="rId62"/>
    <p:sldId id="325" r:id="rId63"/>
    <p:sldId id="345" r:id="rId64"/>
    <p:sldId id="328" r:id="rId65"/>
    <p:sldId id="329" r:id="rId66"/>
    <p:sldId id="334" r:id="rId67"/>
    <p:sldId id="335" r:id="rId68"/>
  </p:sldIdLst>
  <p:sldSz cx="9144000" cy="6858000" type="screen4x3"/>
  <p:notesSz cx="9309100" cy="70532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0" d="100"/>
          <a:sy n="60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CBA0692-EE87-442F-B67F-8E4172C486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1065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315" cy="35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91" y="0"/>
            <a:ext cx="4033314" cy="35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7425" cy="2646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82" y="3349819"/>
            <a:ext cx="7448537" cy="31742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638"/>
            <a:ext cx="4033315" cy="352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91" y="6699638"/>
            <a:ext cx="4033314" cy="352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9E649-875A-413F-83AD-A7FFA0279E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0973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53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03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61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61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7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70" y="201740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53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1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9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2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2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8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3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94C600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EC7509-8D30-463E-8391-C0A85F076F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30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58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77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5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3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44433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2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145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7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8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640798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38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8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78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02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3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B83D68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EC7509-8D30-463E-8391-C0A85F076F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772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561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03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03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5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3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44433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1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62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61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6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640798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9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6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78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6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7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70" y="201740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53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50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9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63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9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61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99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1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95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49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80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9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5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64" y="201728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41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66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2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2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60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93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98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74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57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5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33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96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4" y="2336873"/>
            <a:ext cx="3523769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2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8"/>
            <a:ext cx="7210397" cy="108093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7"/>
            <a:ext cx="3523766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7"/>
            <a:ext cx="3525044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84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1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3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97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2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6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3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40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7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58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0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46091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125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631952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2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2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2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276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53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19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8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6"/>
            <a:ext cx="6652503" cy="53265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7"/>
            <a:ext cx="4595104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6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8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8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61" y="675762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48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77" y="5951848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3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57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3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8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8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8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8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3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57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0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2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51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43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7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6" y="753236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1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disony.blogspot.com/2012/10/henry-l-gantt.html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.th/url?sa=i&amp;rct=j&amp;q=&amp;esrc=s&amp;source=images&amp;cd=&amp;cad=rja&amp;uact=8&amp;ved=0ahUKEwiam9rtsPrNAhWEvY8KHdjtAl0QjRwIBw&amp;url=http://whochange-theworld.blogspot.com/2015/07/maslows-theory.html&amp;psig=AFQjCNEHnoluqqzik6_6KL48JaHeewcWyw&amp;ust=1468840886185564" TargetMode="Externa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บทที่ 2ทฤษฎีองค์การ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45016" cy="5616624"/>
          </a:xfrm>
        </p:spPr>
        <p:txBody>
          <a:bodyPr>
            <a:noAutofit/>
          </a:bodyPr>
          <a:lstStyle/>
          <a:p>
            <a:pPr algn="l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ความหมายของทฤษฎีและทฤษฎีองค์การ</a:t>
            </a:r>
          </a:p>
          <a:p>
            <a:pPr algn="l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ประโยชน์ของการศึกษาทฤษฎีองค์การ</a:t>
            </a:r>
          </a:p>
          <a:p>
            <a:pPr algn="l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ประเภทของทฤษฎีองค์การ</a:t>
            </a:r>
          </a:p>
          <a:p>
            <a:pPr algn="l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ทฤษฎีองค์การแบบดั้งเดิม</a:t>
            </a:r>
          </a:p>
          <a:p>
            <a:pPr algn="l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   ทฤษฎีองค์การตามวิธีการทางพฤติกรรมศาสตร์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ทฤษฎีองค์การสมัยใหม่ </a:t>
            </a:r>
          </a:p>
          <a:p>
            <a:pPr marL="571500" indent="-571500">
              <a:buFontTx/>
              <a:buChar char="-"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ทฤษฎีองค์การยุคหลังสมัยใหม่ </a:t>
            </a:r>
          </a:p>
          <a:p>
            <a:pPr marL="571500" indent="-571500" algn="l">
              <a:buFontTx/>
              <a:buChar char="-"/>
            </a:pPr>
            <a:endParaRPr lang="th-TH" sz="40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59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6991" y="86908"/>
            <a:ext cx="721039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แนวความคิดเกี่ยวกับทฤษฎีองค์การ</a:t>
            </a: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01752" y="620688"/>
            <a:ext cx="8503920" cy="61230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16349"/>
              </a:buClr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แนวคิดที่ใช้หลัก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 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เป็นแนวคิดที่เกิดขึ้นในระยะปี ค.ศ. 1800 - ค.ศ. 1940 โดยเป็น  แนวคิดที่มุ่งเน้นในเป้าหมายขององค์การเป็นสำคัญ  การจัดการองค์การจะเป็นไปเพื่อเพิ่มประสิทธิภาพและประสิทธิผลของการทำงาน</a:t>
            </a:r>
            <a:endParaRPr kumimoji="0" lang="th-TH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เน้นกฎระเบียบ ควบคุม ลักษณะเป็นองค์การเครื่องจักร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เป็นทฤษฎีองค์การแบบปิด  หรือแบบคลาสสิค</a:t>
            </a:r>
          </a:p>
          <a:p>
            <a:pPr lvl="0">
              <a:buClr>
                <a:srgbClr val="D16349"/>
              </a:buClr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แนวคิดในเชิง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พฤติกรรมศาสตร์ 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ซึ่งเป็นแนวความคิดที่เกิดขึ้นในช่วงปี ค.ศ. 1940 – ค.ศ. 1960 โดยเกิดจากความคิดที่ต้องพยายามจะนำความรู้ทางด้านหลักจิตวิทยามาประยุกต์ใช้ในการจัดการองค์การ</a:t>
            </a: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เน้นความสัมพันธ์ระหว่างบุคลากร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สนใจในความรู้สึก อารมณ์ ความนึกคิด ความต้องการ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เป็นองค์การแบบสิ่งมีชีวิต</a:t>
            </a:r>
          </a:p>
          <a:p>
            <a:pPr lvl="0">
              <a:buClr>
                <a:srgbClr val="D16349"/>
              </a:buClr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แนวคิดที่เน้น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เรื่องระบบ 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ซึ่งนับจากปี ค.ศ. 1960 เป็นต้น แนวความคิดในเรื่องการจัดการได้พัฒนาไปในเชิงระบบ คือ มององค์การในภาพรวมทั้งหมดที่มีความสัมพันธ์กับสิ่งแวดล้อมมิได้มองส่วนใดส่วนหนึ่งโดยเฉพาะ</a:t>
            </a: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		เน้นภาพรวม มองความสัมพันธ์องค์การกับสิ่งแวดล้อม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คำนึงถึงความซับซ้อนขององค์การ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6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74"/>
            <a:ext cx="7772400" cy="893657"/>
          </a:xfrm>
        </p:spPr>
        <p:txBody>
          <a:bodyPr/>
          <a:lstStyle/>
          <a:p>
            <a:pPr algn="ctr"/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กรอบในการศึกษาทฤษฎีองค์การ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" y="1268760"/>
            <a:ext cx="914023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b="1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สามารถสรุปความคิดของทฤษฎีขององค์การออกเป็น</a:t>
            </a:r>
            <a:r>
              <a:rPr lang="en-US" b="1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คือ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1. ทฤษฎีองค์การตามวิธีการสมัยดั้งเดิมหรือแบบคลาสสิค</a:t>
            </a:r>
            <a:r>
              <a:rPr lang="en-US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(Classical Theory)</a:t>
            </a:r>
            <a:endParaRPr lang="th-TH" kern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2. ทฤษฎีองค์การตามวิธีการทางพฤติกรรมศาสตร์</a:t>
            </a:r>
            <a:r>
              <a:rPr lang="en-US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( behavioral science Theory )</a:t>
            </a:r>
            <a:endParaRPr lang="th-TH" kern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3. ทฤษฎีองค์การตามวิธีการสมัยใหม่  </a:t>
            </a:r>
            <a:r>
              <a:rPr lang="en-US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(Modern  Theory )</a:t>
            </a:r>
            <a:endParaRPr lang="th-TH" kern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4. </a:t>
            </a:r>
            <a:r>
              <a:rPr lang="th-TH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ทฤษฎีองค์การหลังยุคสมัยใหม่</a:t>
            </a:r>
            <a:r>
              <a:rPr lang="en-US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 (post- Modern Theory )</a:t>
            </a:r>
            <a:endParaRPr lang="th-TH" kern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kern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71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36" y="0"/>
            <a:ext cx="8066911" cy="9087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ทฤษฎีองค์การสมัยดั้งเดิมหรือแบบคลาสสิค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250" y="908720"/>
            <a:ext cx="8382239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แนวคิดการจัดการแบบวิทยาศาสตร์ของเทย์เลอร์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taylor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แนวคิดการบริหารอย่างมีหลักเกณฑ์ได้กำเนิดขึ้นเป็นครั้งแรงในราวต้นศตวรรษที่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สมัยการปฏิวัติอุสาหกรรม ได้เห็นการบริหารการดำเนินงานของโรงงานมีข้อบกพร่อง  หลายประการ อาทิเช่น ฝ่ายจัดการไม่มีแนวคิดชัดเจนเกี่ยวกับการรับผิดชอบ       ระหว่างคนงานกับฝ่ายจัดการ จึงได้เสนอให้มีการประยุกต์การจัดการที่เป็นวิทยาศาสตร์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ทฤษฎีองค์การเชิงบริหารของอองรี ฟาโยล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fayol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สำนักวิทยาศาสตร์การจัดการจะเน้นในระดับการปฏิบัติการ 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(shop floor)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โดยไม่ได้คำนึงถึงเรื่องการออกแบบองค์การ                                                    กลุ่มทฤษฎีการบริหารได้มุ่งศึกษาเรื่องใหม่ๆเกี่ยวกับองค์การ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ทฤษฎีองค์การระบบราชการของแม๊กซ์ เวเบอร์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(max weber)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เวเบอร์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(weber)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เป็นบุคคลแรกที่ได้เสนอแนวคิดเกี่ยวกับโครงสร้างขององค์การในรูปแบบเชิงอุดมคติ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(ideal form of organization)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หรือที่รู้จักกันว่าระบบราชการ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(bureaucracy)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5498"/>
          <a:stretch/>
        </p:blipFill>
        <p:spPr bwMode="auto">
          <a:xfrm>
            <a:off x="179512" y="404664"/>
            <a:ext cx="89644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5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69" y="260538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แนวคิดการจัดการแบบวิทยาศาสตร์</a:t>
            </a:r>
            <a:r>
              <a:rPr lang="th-TH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Management)</a:t>
            </a:r>
          </a:p>
          <a:p>
            <a:r>
              <a:rPr lang="en-US" i="0" u="none" strike="noStrike" baseline="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Frederick Winslow Taylor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72" y="-29206"/>
            <a:ext cx="1440631" cy="197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194" y="1412786"/>
            <a:ext cx="81852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“บิดาของการบริหารจัดการแบบวิทยาศาสตร์”</a:t>
            </a:r>
          </a:p>
          <a:p>
            <a:endParaRPr lang="th-TH" sz="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เทย์เลอร์ </a:t>
            </a:r>
            <a:r>
              <a:rPr lang="th-TH" sz="30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ได้เสนอแนวความคิดทางการจัดการเชิงวิทยาศาสตร์ 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ได้ศึกษาหาวิธีเพิ่มประสิทธิภาพการทำงานของคนงานในโรงงานอุตสาหกรรมโดย 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Taylor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ได้เข้าทำงานในโรงงานเมื่อปี ค.ศ.1878 ซึ่งเป็นช่วงที่เศรษฐกิจตกต่ำมาก       การบริหารงานขาดประสิทธิภาพ ไม่มีมาตรฐานในการประเมินผลงานของคนงาน การแบ่งงานไม่เหมาะสม การตัดสินใจขาดหลักการและเหตุผล</a:t>
            </a:r>
          </a:p>
          <a:p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Taylor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จึงได้ศึกษาและวิเคราะห์เวลาการเคลื่อนไหวในขณะทำงาน      ( 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Time and Motion )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เพื่อดูการทำงานและการเคลื่อนไหวของคนงาน</a:t>
            </a:r>
          </a:p>
          <a:p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ในขณะทำงาน โดยได้คิดค้นและกำหนด วิธีการทำงานที่ดีที่สุด (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One Best Way)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สำหรับงานแต่ละอย่างที่ได้มอบหมายให้คนงานทำ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9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95341"/>
            <a:ext cx="91344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5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642" y="61653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http://adisony.blogspot.com/2012/10/henry-l-gantt.html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0602" y="260648"/>
            <a:ext cx="280557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u="sng" dirty="0">
                <a:effectLst/>
                <a:hlinkClick r:id="rId2"/>
              </a:rPr>
              <a:t>Henry L. Gantt</a:t>
            </a:r>
            <a:r>
              <a:rPr lang="en-US" b="1" dirty="0">
                <a:effectLst/>
              </a:rPr>
              <a:t> </a:t>
            </a:r>
            <a:endParaRPr lang="th-TH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89065" y="783868"/>
            <a:ext cx="871296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951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Henry Laurence Gantt (1861-1919) เคยเป็นผู้ช่วย </a:t>
            </a:r>
            <a:r>
              <a:rPr kumimoji="0" lang="en-US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Taylor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ในโรงงานเหล็กเบ็ทเลเฮ็ม ต่อมาภายหลังเขาได้แยกมาทำงานส่วนตัว และได้พัฒนาเทคนิคพิเศษขึ้นมา 2 ประการ เพื่อปรับปรุงงานของฝ่ายผลิต ได้แก่ 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1) นำเอากราฟ "</a:t>
            </a:r>
            <a:r>
              <a:rPr kumimoji="0" lang="en-US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Gantt Chart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" มาเป็นสื่อในการอธิบายแผน การวางแผน การจัดการ และการควบคุมองค์กรที่มีความสลับซับซ้อน เพื่อให้ผู้รับฟังเกิดมิติในการรับรู้มากยิ่งขึ้น 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2) เขายังได้คิดวิธีจ่ายค่าตอบแทนในการทำงานแบบใหม่ โดยใช้วิธีให้สิ่งจูงใจ ระบบที่ </a:t>
            </a:r>
            <a:r>
              <a:rPr kumimoji="0" lang="en-US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Gantt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พัฒนาขึ้นเป็นการประกันค่าจ้างต่ำสุดที่คนงานจะได้รับไม่ว่าเขาจะทำงานถึงมาตรฐานหรือไม่ก็ตาม แต่คนที่ทำงานได้ผลผลิตมากกว่าจุดต่ำสุดที่โรงงานกำหนด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เขาจะได้รับเงินแถมหรือโบนัส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err="1">
                <a:solidFill>
                  <a:srgbClr val="222222"/>
                </a:solidFill>
                <a:effectLst/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gantt</a:t>
            </a:r>
            <a:r>
              <a:rPr lang="en-US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chart </a:t>
            </a:r>
            <a:r>
              <a:rPr lang="th-TH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ใช้ในการวางแผนระยะเวลาที่ใช้ของงานแต่ละงานของโครงการ เราจะเห็นรายละเอียดว่าโครงการนี้มีงานย่อยๆอะไรบ้าง และแต่ละงานใช้เวลาเท่าไหร่ งานไหนมาก่อนมาหลัง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.1 แนวคิดการจัดการเชิงวิทยาศาสตร์ (Scientific Management)    Henry Gantt (เฮนรี่     แกนท์ ) ซึงสร้ างผลงานที่มีชื่อเสียง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/>
          <a:stretch/>
        </p:blipFill>
        <p:spPr bwMode="auto">
          <a:xfrm>
            <a:off x="179512" y="404664"/>
            <a:ext cx="8316416" cy="52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47" y="5752"/>
            <a:ext cx="21637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355" r="1855"/>
          <a:stretch/>
        </p:blipFill>
        <p:spPr bwMode="auto">
          <a:xfrm>
            <a:off x="10531" y="1412776"/>
            <a:ext cx="9144001" cy="47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2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327645"/>
            <a:ext cx="362471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ทฤษฎีองค์การเชิงบริหาร</a:t>
            </a:r>
            <a:endParaRPr lang="th-TH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551" y="162881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Henri Fayol(1841-1925)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เป็นวิศวกรชาวฝรั่งเศสทำงานในบริษัทเหมืองแร่ และเป็นผู้จัดการบริษัท        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เป็นผู้ที่ได้รับการยอมรับในด้านการจัดการ โดยท่านให้ความสนใจศึกษาถึงหน้าที่ของผู้บริหาร ซึ่งต้องปฏิบัติหน้าที่เพื่อให้เกิดประสิทธิภาพและประสิทธิผลของทั้งผู้ร่วมงานและผลจากการปฏิบัติงาน ผลงานของฟาโยล์ได้รับการยอมรับว่าเป็นผลงานที่เข้ามาเสริมแนวความคิดของเทย์เลอร์ให้สมบูรณ์ยิ่งขึ้น กล่าวคือ แนวความคิดของเทย์เลอร์ จะให้ความสำคัญกับการจัดการในระดับปฏิบัติการ ส่วนฟาโยล์จะเน้นการจัดการในระดับสูง จึงถือว่าเป็น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“เป็นบิดาแห่งการบริหารจัดการยุคใหม่”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7217"/>
            <a:ext cx="1656184" cy="18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0163" y="404702"/>
            <a:ext cx="8424936" cy="534323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theory)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มมติฐานที่ได้รับการตรวจสอบและทดลองหลายครั้งหลายหนจนสามารถอธิบายข้อเท็จจริงสามารถคาดคะเนทำนายเหตุการณ์ทั่วๆไป ที่เกี่ยวข้องกับปรากฏการณ์นั้นอย่างถูกต้อง และมีเหตุผลเป็นที่ยอมรับของคนทั่วไป จึงเป็นผลให้สมมติฐานกลายเป็นทฤษฎี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ความรู้ที่เกิดมาจากการรวบรวมแนวความคิดและหลักการต่างๆ      ให้เป็นกลุ่มและสร้างเป็นทฤษฎีขึ้นมา ทฤษฎีใดๆก็ตามที่ตั้งขึ้นมานั้น จะมีขอบเขตกว้างกว่าจะคลุมถึงการจัดจำแนกหลักการและแนวคิดประเภทเดียวกันเป็นหมวดหมู่นั้นเอง</a:t>
            </a:r>
          </a:p>
          <a:p>
            <a:pPr algn="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ความหมายจากวิกิพีเดีย สารานุกรมเสรี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2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98"/>
            <a:ext cx="8676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Henri Fayol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เชื่อว่าหลักการบริหารจัดการนั้นสามารถนำไปใช้ได้เป็นการทั่วไป ไม่ว่าจะเป็นงานบริหารจัดการของเอกชนหรือของรัฐ โดยมีหน้าที่หลักของฝ่ายการจัดการคือ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POCCC 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การวางแผน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การที่ผู้บริหารจะต้องเตรียมการวางแผนการทำงานขององค์การไว้ล่วงหน้า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การจัดองค์การ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Organizing)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การที่ผู้บริหารจะต้องเตรียมจัดโครงสร้างขององค์การให้เหมาะสมกับทรัพยากรทางการบริหาร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การบังคับบัญชา(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Commanding)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การที่ผู้บริหารจะต้องมีการวินิจฉัยสั่งการที่ดี เพื่อให้การดำเนินงานขององค์การดำเนินการไปตามเป้าหมาย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การประสานงาน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Coordinating)</a:t>
            </a:r>
            <a:r>
              <a:rPr lang="th-TH" b="1" dirty="0">
                <a:latin typeface="TH SarabunPSK"/>
                <a:cs typeface="TH SarabunPSK"/>
              </a:rPr>
              <a:t> </a:t>
            </a:r>
            <a:r>
              <a:rPr lang="th-TH" dirty="0">
                <a:latin typeface="TH SarabunPSK"/>
                <a:cs typeface="TH SarabunPSK"/>
              </a:rPr>
              <a:t>การที่มีผู้บริหารมีหน้าที่เชื่อมโยงต่าง ๆ ของ</a:t>
            </a:r>
          </a:p>
          <a:p>
            <a:r>
              <a:rPr lang="th-TH" dirty="0">
                <a:latin typeface="TH SarabunPSK"/>
                <a:cs typeface="TH SarabunPSK"/>
              </a:rPr>
              <a:t>องค์การให้ดำเนินไปอย่างสอดคล้องต้องกัน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การควบคุมงาน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Controlling)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การที่ผู้บริหารคอยควบคุมและกำกับกิจกรรมต่าง ๆ</a:t>
            </a:r>
          </a:p>
          <a:p>
            <a:r>
              <a:rPr lang="th-TH" dirty="0">
                <a:latin typeface="TH SarabunPSK"/>
                <a:cs typeface="TH SarabunPSK"/>
              </a:rPr>
              <a:t>ภายในองค์การให้ดำเนินไปตามแผนที่วางไว้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2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0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นอกจากหลักเกณฑ์ข้างต้นแล้ว ฟาโยลได้ให้เสนอแนวทางและหลักเกณฑ์ของ การบริหารงานที่สำคัญไว้ 14 ข้อ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Gatewood &amp; Others, 1995, pp.40-41)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 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ควรจะมีการแบ่งงานกันทำตามความรู้ความสามารถ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Division of Work)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อำนาจและความรับผิดชอบของคนงานควรจะได้สัดส่วนกัน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Authority and Responsibility)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คนงานควรจะรักษาระเบียบวินัยอย่างเคร่งครัด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Discipline)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คนงานจะต้องมีผู้บังคับบัญชาเพียงคนเดียว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Unity of Command)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หน่วยงานจะต้องกำหนดนโยบายในการปฏิบัติงานให้แน่นอน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Unity of Direction) </a:t>
            </a:r>
            <a:endParaRPr lang="th-TH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คนงานควรจะเสียสละผลประโยชน์ส่วนตัวเพื่อผลประโยชน์ขององค์การ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Subordination of Individual General Interest)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การกำหนดอัตราค่าจ้าง ผลตอบแทน ควรจะพิจารณาตามเนื้องาน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Remuneration)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9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9" y="83673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การบริหารงานที่ดีจะต้องมีลักษณะเป็นการรวมอำนาจ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Centralization) </a:t>
            </a:r>
          </a:p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จะต้องกำหนดสายงานการบังคับบัญชาไว้อย่างแน่นอน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Scalar Chain) </a:t>
            </a:r>
          </a:p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10.ควรกำหนดระเบียบการบริหารไว้อย่างชัดเจน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Order) </a:t>
            </a:r>
          </a:p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11.ควรจะต้องให้ความยุติธรรมแก่คนงานโดยเสมอภาคกัน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Equity) </a:t>
            </a:r>
          </a:p>
          <a:p>
            <a:pPr marR="0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12.คนงานจะต้องมีความมั่นคง และได้รับหลักประกันในงานที่กำลังทำอยู่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Stability of Tenure of Personnel) </a:t>
            </a:r>
          </a:p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13.ควรมีความคิดริเริ่มและการวางแผนไว้ล่วงหน้าสำหรับการบริหาร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Initiative) </a:t>
            </a:r>
          </a:p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14.คนงานควรจะทำงานเป็นทีมและเป็นน้ำหนึ่งใจเดียวกัน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Esprit de Corps)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 descr="http://image.slidesharecdn.com/2-151014124520-lva1-app6892/95/chapter-2-organization-theory-2-15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33132" r="25755" b="2952"/>
          <a:stretch/>
        </p:blipFill>
        <p:spPr bwMode="auto">
          <a:xfrm>
            <a:off x="877017" y="188640"/>
            <a:ext cx="7151367" cy="3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75656" y="2924944"/>
            <a:ext cx="6860303" cy="39330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หลักการทำงาน 5 ประการ คือ 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OSCAR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(Objective)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ความเชี่ยวชาญเฉพาะด้าน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 (Specialization)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การประสานงาน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(Coordination)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อำนาจหน้าที่ 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Authority)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ความรับผิดชอบ 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Responsibility)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996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2050" name="Picture 2" descr="http://image.slidesharecdn.com/2-151014124520-lva1-app6892/95/chapter-2-organization-theory-2-16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35278" r="19944" b="4780"/>
          <a:stretch/>
        </p:blipFill>
        <p:spPr bwMode="auto">
          <a:xfrm>
            <a:off x="611560" y="260648"/>
            <a:ext cx="7382436" cy="32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lidesharecdn.com/2-151014124520-lva1-app6892/95/chapter-2-organization-theory-2-17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44131" r="21770" b="3418"/>
          <a:stretch/>
        </p:blipFill>
        <p:spPr bwMode="auto">
          <a:xfrm>
            <a:off x="634135" y="3549288"/>
            <a:ext cx="7359861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4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3074" name="Picture 2" descr="http://image.slidesharecdn.com/2-151014124520-lva1-app6892/95/chapter-2-organization-theory-2-18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43716" r="22333" b="3635"/>
          <a:stretch/>
        </p:blipFill>
        <p:spPr bwMode="auto">
          <a:xfrm>
            <a:off x="646120" y="0"/>
            <a:ext cx="7059707" cy="28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lidesharecdn.com/2-151014124520-lva1-app6892/95/chapter-2-organization-theory-2-19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44774" r="20973" b="17196"/>
          <a:stretch/>
        </p:blipFill>
        <p:spPr bwMode="auto">
          <a:xfrm>
            <a:off x="421595" y="2888541"/>
            <a:ext cx="7560804" cy="20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slidesharecdn.com/2-151014124520-lva1-app6892/95/chapter-2-organization-theory-2-21-1024.jpg?cb=14638426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7822" r="21871"/>
          <a:stretch/>
        </p:blipFill>
        <p:spPr bwMode="auto">
          <a:xfrm>
            <a:off x="355584" y="5005864"/>
            <a:ext cx="7610374" cy="17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4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41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3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8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จากหลักการของฟาโยล พบว่า หลักการส่วนใหญ่จะมุ่งเน้นให้ความสำคัญเกี่ยวกับ การรวมอำนาจและการแบ่งหน้าที่ตามความชำนาญเฉพาะด้าน รวมทั้งการปฏิบัติงานโดยใช้ที่ดีที่สุด ซึ่งเป็นหลักการและแนวทางที่มีความเหมาะสมกับสถานการณ์จากในอดีตจนถึงปัจจุบัน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5" y="2998562"/>
            <a:ext cx="77819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0"/>
            <a:ext cx="172819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9767" y="188640"/>
            <a:ext cx="407355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ทฤษฎีองค์การระบบราชการ</a:t>
            </a:r>
            <a:endParaRPr lang="th-TH" sz="4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977" b="7351"/>
          <a:stretch/>
        </p:blipFill>
        <p:spPr bwMode="auto">
          <a:xfrm>
            <a:off x="10" y="1484784"/>
            <a:ext cx="8948527" cy="12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948" y="2887682"/>
            <a:ext cx="8769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Weber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เห็นว่าถ้าองค์การใดนำหลักการนี้ไปใช้ในการบริหารจะประสบความสำเร็จแน่นอน </a:t>
            </a:r>
          </a:p>
          <a:p>
            <a:pPr marR="0" algn="just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ความคิดในอุดมคติของระบบราชการของ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Weber 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มีการแบ่งงาน และกำหนดงานที่ชัดเจน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Division of </a:t>
            </a:r>
            <a:r>
              <a:rPr lang="en-US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Labour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กำหนดสายงานที่เป็นลำดับชั้นที่ชัดเจน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Authority Hierarchy)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เลือกใช้งานคนตามความรู้ความสามารถ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Formal Selection)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มีกฎและระเบียบที่แน่นอนเป็นทางการ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Formal Rules and Regulations)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ไม่เล่นพวก ไม่ยึดหลักความเป็นส่วนตัว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Impersonality) </a:t>
            </a:r>
          </a:p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เน้นการเป็นมืออาชีพในการบริหาร มีทิศทางการทำงานโดยผู้บริหารที่มีความชำนาญในงานนั้นๆ มีเงินเดือนที่แน่นอนตามที่องค์การกำหนด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Career Orientation)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0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4098" name="Picture 2" descr="http://image.slidesharecdn.com/2-151014124520-lva1-app6892/95/chapter-2-organization-theory-2-22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36236" r="18520" b="16460"/>
          <a:stretch/>
        </p:blipFill>
        <p:spPr bwMode="auto">
          <a:xfrm>
            <a:off x="611560" y="121024"/>
            <a:ext cx="7776864" cy="25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lidesharecdn.com/2-151014124520-lva1-app6892/95/chapter-2-organization-theory-2-23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43637" r="16729"/>
          <a:stretch/>
        </p:blipFill>
        <p:spPr bwMode="auto">
          <a:xfrm>
            <a:off x="457199" y="3227294"/>
            <a:ext cx="7931225" cy="30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7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3" y="2103165"/>
            <a:ext cx="7704856" cy="46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5" y="188640"/>
            <a:ext cx="7162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5122" name="Picture 2" descr="http://image.slidesharecdn.com/2-151014124520-lva1-app6892/95/chapter-2-organization-theory-2-24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41367" r="19129" b="10839"/>
          <a:stretch/>
        </p:blipFill>
        <p:spPr bwMode="auto">
          <a:xfrm>
            <a:off x="611560" y="836712"/>
            <a:ext cx="7704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2-151014124520-lva1-app6892/95/chapter-2-organization-theory-2-25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42996" r="22086" b="32004"/>
          <a:stretch/>
        </p:blipFill>
        <p:spPr bwMode="auto">
          <a:xfrm>
            <a:off x="683568" y="3645024"/>
            <a:ext cx="76328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36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37" y="0"/>
            <a:ext cx="7210396" cy="9087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</a:t>
            </a: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เชิงพฤติกรรมศาสตร์ 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814006"/>
            <a:ext cx="8640960" cy="566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200" dirty="0">
              <a:solidFill>
                <a:srgbClr val="000000"/>
              </a:solidFill>
              <a:latin typeface="Comic Sans MS"/>
            </a:endParaRPr>
          </a:p>
          <a:p>
            <a:pPr marR="33670" algn="ctr"/>
            <a:r>
              <a:rPr lang="en-US" b="1" dirty="0">
                <a:solidFill>
                  <a:srgbClr val="000000"/>
                </a:solidFill>
                <a:latin typeface="Comic Sans MS"/>
              </a:rPr>
              <a:t>Behavioral Management thought</a:t>
            </a:r>
          </a:p>
          <a:p>
            <a:pPr lvl="0" algn="thaiDist">
              <a:lnSpc>
                <a:spcPct val="90000"/>
              </a:lnSpc>
              <a:spcBef>
                <a:spcPts val="100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ทฤษฎีองค์การยุคพฤติกรรมศาสตร์ เป็นแนวความคิดและทฤษฎีการบริหารที่ศึกษาถึงพฤติกรรมของบุคคล หรือการปฏิบัติงานขององค์การ โดยจะมุ่งเน้นทำความเข้าใจเกี่ยวกับเรื่องของคนงานเป็นสำคัญ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(people cantered)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ซึ่งตรงข้ามกับสมัยดั้งเดิมที่มุ่งทำความเข้าใจในเรื่องงานเป็นสำคัญ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(work entered)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การศึกษาพฤติกรรมของบุคคลในองค์การมีการใช้ระเบียบวิธีการทางวิทยาศาสตร์ โดยใช้แขนงวิชาการต่างๆ มาประสานรวมกันเรียกว่า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สหวิทยาการ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(interdisciplinary)</a:t>
            </a:r>
          </a:p>
          <a:p>
            <a:pPr lvl="0" algn="thaiDist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ภายหลังสงครามโลกครั้งที่ 2 ได้เกิดการเปลี่ยนแปลงด้านเทคโนโลยี ประชากรและองค์การ กล่าวคือได้มีการวิจัยและพัฒนาเทคโนโลยีเป็นผลให้มีการผลิตสินค้าและบริการมากขึ้น ดังนั้นรูปแบบองค์การจึงเปลี่ยนไป ทำให้เกิดแนวคิดด้านองค์การและการจัดการขึ้นมาใหม่เรียกว่า “กลุ่มมนุษยสัมพันธ์”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human relation)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“กลุ่มพฤติกรรมองค์การสมัยปัจจุบัน”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contemporary organization theory)</a:t>
            </a:r>
          </a:p>
          <a:p>
            <a:pPr marR="33670" algn="ctr"/>
            <a:r>
              <a:rPr lang="en-US" b="1" dirty="0">
                <a:solidFill>
                  <a:srgbClr val="000000"/>
                </a:solidFill>
                <a:latin typeface="Comic Sans MS"/>
              </a:rPr>
              <a:t> 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08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กลุ่มมนุษย์สัมพันธ์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4775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10243" y="1700808"/>
            <a:ext cx="8456604" cy="42484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Font typeface="Wingdings 3"/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แนวคิดทฤษฎีองค์การของ เอลตัน มาโย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(Elton Mayo)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Wingdings 3"/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Elton Mayo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เป็นนักสังคมวิทยาทำงานอยู่ฝ่ายการวิจัยอุตสาหกรรมของฮาร์วาร์ด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Department of Industrial Research at Harvard)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เขาได้ชื่อว่าเป็น “บิดาของการจัดการแบบมนุษยสัมพันธ์ หรือ การจัดการแบบเน้นพฤติกรรมศาสตร์” เขาและเพื่อนร่วมคณะวิจัย ได้แก่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John Dewey, Kurt Lewin, F.J.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Roethlisber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W.J. Dickson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ำการศึกษาทัศนคติและปฏิกิริยาทางจิตวิทยาของคนงานการทำงานตามสถานการณ์ที่ต่างกันตามที่ผู้วิจัยกำหนดขึ้น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Western Electric’s Hawthorne Plant (1927 - 1932)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ในการทดลองของเขาและคณะได้แบ่งการทดลองเป็นระยะต่อเนื่องกัน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1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5" y="1348"/>
            <a:ext cx="9145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Hawthorne Studies เป็นการทดลองวิจัยในโรงงาน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Western Electric Company 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ค.ศ.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1927-1932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โดยทีมงาน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Hawthorne 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ภายใต้การนำของ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Mayo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ประกอบด้วยการวิจัยทดลอง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เรื่องใหญ่ </a:t>
            </a:r>
            <a:r>
              <a:rPr lang="fr-FR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การศึกษาทดลองภายในห้อง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Room Studies)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ได้ทำการทดลองเกี่ยวกับการเปลี่ยนแปลงของแสงสว่างภายในห้องทำงาน เพื่อสังเกตประสิทธิของการทำงานว่าเปลี่ยนแปลงไปอย่างไร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การศึกษาโดยการสัมภาษณ์ (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Interviewing Studies 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นี้ก็เพื่อค้นหาความเปลี่ยนแปลงในการทำงานเกี่ยวกับสภาวะแวดล้อมของการทำงานและการบังคับบัญช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การศึกษาโดยการสังเกต (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Observation Studies 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เป็นการสังเกตการทำงานของคนและปัจจัยอื่นๆจากการทดลองนี้ได้ประโยชน์หลายประการคือ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3.1คนมิใช่วัตถุสิ่งของ คนมีชีวิตจิตใจ จะซื้อด้วยเงินอย่างเดียวมิได้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3.2 การแบ่งงานกันทำตามลักษณะเฉพาะตัว มิใช่มีประสิทธิภาพสูงสุดเสมอ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3.3 เจ้าหน้าที่ระดับสูง การจูงใจด้วยจิตใจมีความสำคัญ และมีความหมายมากกว่าการ	จูงใจด้วยเงินตรา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3.4 ประสิทธิภาพการทำงานหาได้ขึ้นอยู่กับ สภาพแวดล้อมเพียงอย่างเดียวไม่ยังขึ้นอยู่		กับความสัมพันธ์ภายในองค์การด้วย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2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81" y="24474"/>
            <a:ext cx="1485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29956" y="332656"/>
            <a:ext cx="7210396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2. กลุ่มพฤติกรรมองค์การสมัยปัจจุบัน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9" y="1052736"/>
            <a:ext cx="8568952" cy="56166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ทฤษฎีการจัดองค์การตามแนวคิดของเชสเตอร์ ไอ  บาร์นาร์ด 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Wingdings 3"/>
              <a:buNone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chester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I.barnard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Font typeface="Wingdings 3"/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บาร์นาร์ด ผู้บริหารด้านธุรกิจซึ่งมีความสามารถทางวิชาการได้พิมพ์หนังสือชื่อ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หน้าที่ของผู้บริหาร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มองว่าองค์การเป็นระบบของสังคมที่เปลี่ยนแปลง ให้องค์การมีลักษณะเป็นระบบเปิดคือติดต่อและสนใจสภาวะแวดล้อมภายนอกองค์การ  มีการประสานความร่วมมือกันภายในองค์การมากขึ้น  รวมทั้งการติดต่อสัมพันธ์ระหว่างคนในองค์การอย่างไม่เป็นทางการ ได้ลำดับขั้นของแนวความคิดซึ่งสรุปได้ดังนี้ </a:t>
            </a:r>
          </a:p>
          <a:p>
            <a:pPr marL="0" indent="0">
              <a:buFont typeface="Wingdings 3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ก่อให้เกิดระบบการทำงานเป็นกลุ่ม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มีการแบ่งประเภทขององค์การออกเป็น องค์การที่มีรูปแบบและองค์การไร้รูปแบบ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ฝ่ายบริหารมีบทบาทสำคัญในองค์การที่มีรูปแบบ</a:t>
            </a:r>
          </a:p>
          <a:p>
            <a:pPr marL="0" indent="0">
              <a:buFont typeface="Wingdings 3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ก่อให้เกิดภาวะผู้นำที่มีประสิทธิภาพด้านการบริหารจัดการ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68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4" name="Picture 2" descr="แนวความคิดเกี่ยวกับ&#10;ทฤษฎีองค์การ (ต่อ)&#10;2. การปฎิบัติงานขึ้นอยู่กับหมุดเชื่อมโยง&#10;หมายถึงผู้บังคับบัญชาสูงขึ้นไป&#10;3. หลักการส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2" y="1484784"/>
            <a:ext cx="74168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4" y="404665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ทฤษฎีองค์การ “หมุดเชื่อมโยง” ของเรนซิส ไลเคิร์ต 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rensis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likert</a:t>
            </a:r>
            <a:r>
              <a:rPr lang="th-TH" sz="3200" b="1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1342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476675"/>
            <a:ext cx="59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ทฤษฎีองค์การตามแนวคิดของคริส อาร์กีริส </a:t>
            </a:r>
          </a:p>
          <a:p>
            <a:pPr algn="ctr"/>
            <a:r>
              <a:rPr lang="th-TH" sz="3200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chris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argyris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2" y="1874736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อาร์กีริส ได้เสนอทฤษฎีพัฒนาการด้านบุคลิกลักษณะของมนุษย์ขึ้น โดยกล่าวว่า ขณะที่มนุษย์เติบโตจากเด็กจนเป็นผู้ใหญ่นั้นจะ มีพัฒนาการ ดังนั้นจึงต้องพยายามชักจูงให้บุคคลหันมาร่วมแรงร่วมใจกันทำงาน จึงทำการกำหนดโครงสร้างองค์การที่เหมาะสมขึ้นมาในภายหลังจึงสามารถจูงใจให้คนทำงานดีขึ้นและมีขวัญกำลังใจเพิ่มขึ้นนอกจากนี้จะต้องมีการใช้สิ่งจูงใจทั้งที่เป็นตัวเงินและไม่ใช่ตัวเงินในการสร้างการยอมรับให้เกิดขึ้น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44842" cy="19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00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8YVhlGR7rcc/VbiWfOgNdLI/AAAAAAAAACs/CKIeSyXe2sQ/s1600/%25E0%25B8%2597%25E0%25B8%25A4%25E0%25B8%25A9%25E0%25B8%258E%25E0%25B8%25B5%2BMaslow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" y="1556792"/>
            <a:ext cx="8904288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54"/>
            <a:ext cx="8772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ทฤษฎีแรงจูงใจตามลำดับขั้นของ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มาสโลว์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กล่าวว่า มนุษย์มีความต้องการ ความปรารถนา และได้รับสิ่งที่มีความหมายต่อตนเอง ความต้องการเหล่านี้จะเรียงลำดับขั้นของความต้องการ ตั้งแต่ขั้นแรกไปสู่ความต้องการขั้นสูงขึ้นไปเป็นลำดับ ซึ่งมีอยู่ 5 ขั้น ดังนี้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"/>
            <a:ext cx="20002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9" y="1916846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วัตถุประสงค์ของแนวคิดของ “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Follett”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ด้านการประสานงาน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เพื่อความเข้าใจซึ่งกันและกันระหว่างคนงานและฝ่ายจัดการ เพื่อ </a:t>
            </a:r>
          </a:p>
          <a:p>
            <a:pPr marL="514350" indent="-514350">
              <a:buAutoNum type="arabic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กระตุ้นศักยภาพของแต่ละบุคคลบนพื้นฐานของความเป็นจริงและสถานการณ์ </a:t>
            </a:r>
          </a:p>
          <a:p>
            <a:pPr marL="514350" indent="-514350">
              <a:buAutoNum type="arabic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พิจารณาแนวคิดของแต่ละคนและพยายามทำความเข้าใจเขามากขึ้น </a:t>
            </a:r>
          </a:p>
          <a:p>
            <a:pPr marL="514350" indent="-514350">
              <a:buAutoNum type="arabicParenR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ผสมผสานแนวคิดต่างๆ ดังกล่าวเข้าด้วยกันและนำมาใช้เป็นจุดหมายร่วมกัน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9126" y="71640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แมรี่ ปาร์คเกอร์ ฟอลเล็ต</a:t>
            </a:r>
          </a:p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Mary P. Follett)</a:t>
            </a:r>
            <a:r>
              <a:rPr lang="th-TH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endParaRPr lang="th-TH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2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18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Douglas McGregor(1906-1964</a:t>
            </a:r>
            <a:r>
              <a:rPr lang="en-US" sz="32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th-TH" sz="3200" b="1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ดักกราส แมคเกรเกอร์ (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Douglas McGregor :1906-1964) </a:t>
            </a:r>
            <a:endParaRPr lang="en-US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แมคเกรเกอร์เป็นผู้เชี่ยวชาญทางด้านจิตวิทยาและได้ศึกษาหลักเกณฑ์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การจัดการทางด้านสังคม ผลงานของเขามีลักษณะพิเศษคือ ได้พัฒนาแนวความคิดที่เป็นแนวตรงข้ามกันในเรื่องความสัมพันธ์ของ ผู้บริหารกับบุคลากร และได้สร้างมุมมองของมนุษย์ออกเป็นสองด้าน คือ มนุษย์มี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ทั้งด้านลบ และด้านบวก โดยใช้สัญลักษณ์ของ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ทฤษฎีว่า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0"/>
          <a:stretch/>
        </p:blipFill>
        <p:spPr bwMode="auto">
          <a:xfrm>
            <a:off x="7490504" y="-20239"/>
            <a:ext cx="1666875" cy="20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6632"/>
            <a:ext cx="8820472" cy="604867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th-TH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 algn="ctr">
              <a:buNone/>
            </a:pP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องค์ประกอบของทฤษฎี</a:t>
            </a:r>
          </a:p>
          <a:p>
            <a:pPr marL="109728" indent="0" algn="ctr">
              <a:buNone/>
            </a:pPr>
            <a:endParaRPr lang="th-TH" sz="1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>
              <a:buNone/>
            </a:pP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ทฤษฎีจะต้องเป็นข้อสรุปหรือแนวคิดร่วมของปรากฏการณ์ต่างๆที่เกิดขึ้นในอดีต ซึ่งเป็นสิ่งที่ยอมรับกันโดยทั่วไป และเป็นข้อสรุปที่สามารถนำไปอธิบายปรากฏการณ์ทั่วไปที่เกิดขึ้นในสังคมได้(</a:t>
            </a: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generalization)</a:t>
            </a:r>
          </a:p>
          <a:p>
            <a:pPr marL="109728" indent="0">
              <a:buNone/>
            </a:pPr>
            <a:endParaRPr lang="en-US" sz="1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>
              <a:buNone/>
            </a:pP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ทฤษฎีจะต้องสามารถยืนยันในเชิงประจักษ์ได้(</a:t>
            </a: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empirically testable)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ามารถนำเนื้อหาในทฤษฎีไปทดสอบยืนยันถึงความถูกต้องกับเหตุการณ์ที่เป็นจริงที่พบเห็นได้โดยทั่วไป</a:t>
            </a:r>
          </a:p>
          <a:p>
            <a:pPr marL="109728" indent="0">
              <a:buNone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1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/>
          <a:stretch/>
        </p:blipFill>
        <p:spPr bwMode="auto">
          <a:xfrm>
            <a:off x="259309" y="332656"/>
            <a:ext cx="8709992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332656"/>
            <a:ext cx="8686800" cy="65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คือการมองพนักงานในเชิงลบ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คนเกียจคร้านไม่ชอบทำงาน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มีความทะเยอทะยานต่ำ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ชอบให้บังคับ สั่งให้ทำงาน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ใช้ปัจจัยพื้นฐาน เช่น เงิน เป็นเครื่องมือจูงใจ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Y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คือการมองพนักงานในแง่ดี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มีความรับผิดชอบ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คิดอย่างสร้างสรรค์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ควบคุมตนเองได้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กระตือรือร้น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ใช้ความสำเร็จ ความท้าทาย ในการจูงใจ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13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4823" y="93548"/>
            <a:ext cx="7210396" cy="1103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ทฤษฎีองค์การสมัยใหม่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h-TH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TH SarabunPSK" panose="020B0500040200020003" pitchFamily="34" charset="-34"/>
              </a:rPr>
              <a:t>Neo-Classical Theory of Organization)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7" name="AutoShape 42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8" name="AutoShape 43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" name="AutoShape 4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" name="AutoShape 45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AutoShape 46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" name="AutoShape 47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" name="AutoShape 48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4" name="AutoShape 49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5" name="AutoShape 5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6" name="AutoShape 51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7" name="AutoShape 52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8" name="AutoShape 53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" name="AutoShape 5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0" name="AutoShape 55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" name="AutoShape 56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2" name="AutoShape 57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3" name="AutoShape 58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4" name="AutoShape 59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5" name="AutoShape 6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6" name="AutoShape 61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7" name="AutoShape 62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87" name="Picture 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28030" r="28337" b="11765"/>
          <a:stretch/>
        </p:blipFill>
        <p:spPr bwMode="auto">
          <a:xfrm>
            <a:off x="457200" y="1556792"/>
            <a:ext cx="7841673" cy="44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4" y="980728"/>
            <a:ext cx="8716385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แนวคิดที่มุ่งเน้นโครงสร้างองค์การในเชิงระบบ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แนวคิดที่มุ่งเน้นโครงสร้างองค์การในเชิงระบบ โดยแบ่งระบบออกเป็นระบบปิด และระบบเปิด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ทฤษฎีองค์การตามแนวคิดของเบอร์ทัลแลนฟ์ไฟ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bertalenffy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ได้รับยกย่องว่าเป็นพื้นฐานด้านปรัชญาทางทฤษฎีสมัยปัจจุบัน 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องค์การเป็นระบบของสังคมที่เปลี่ยนแปลงได้ มีความเกี่ยวพันกันหลายด้าน	และมีหลายระดับ โดยส่วนต่างๆขององค์การมีความสำคัญเท่าเทียมกัน	ระบบเป็นกลุ่มของส่วนต่างๆที่มีความเกี่ยวพันกัน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องค์การ คือ ระบบหนึ่งที่รวมระบบย่อยหลายระบบไว้ด้วยกัน และมีความสัมพันธ์ซึ่งกันและกัน หากมีการเปลี่ยนแปลงในระบบย่อยใดจะกระทบถึงระบบย่อยอื่นๆด้วย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6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3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ทฤษฎีองค์การตามแนวคิดของวีเนอร์ (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weiner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pic>
        <p:nvPicPr>
          <p:cNvPr id="6146" name="Picture 2" descr="แนวความคิดเกี่ยวกับทฤษฎีองค์การ (ต่อ)&#10; ทฤษฎีองค์การสมัยปัจจุบัน (Modern Theory of Organization) (ต่อ)&#10;ทฤษฎีองค์การของวีเน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2" b="35527"/>
          <a:stretch/>
        </p:blipFill>
        <p:spPr bwMode="auto">
          <a:xfrm>
            <a:off x="622979" y="980728"/>
            <a:ext cx="72929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แนวความคิดเกี่ยวกับทฤษฎีองค์การ (ต่อ)&#10; ทฤษฎีองค์การสมัยปัจจุบัน (Modern Theory of Organization) (ต่อ)&#10;ทฤษฎีองค์การของวีเน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2"/>
          <a:stretch/>
        </p:blipFill>
        <p:spPr bwMode="auto">
          <a:xfrm>
            <a:off x="632858" y="2456604"/>
            <a:ext cx="7292975" cy="37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8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298" y="476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 เช่น วัตถุดิบ แรงงาน ทุน เป็นต้น </a:t>
            </a:r>
          </a:p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 เป็นกระบวนการผลิตซึ่งเปลี่ยนวัตถุดิบ           เป็นสินค้าและบริการ </a:t>
            </a:r>
          </a:p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ได้แก่ สินค้าและบริการขององค์การ</a:t>
            </a:r>
          </a:p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ข้อมูลย้อนกลับ จากภายในองค์การ เช่น ข้อมูลพนักงานเกี่ยวกับผู้บริหาร เครื่องจักรล้าสมัย สภาพภายในโรงงานไม่ดี เป็นต้น รวมทั้งข้อมูลภายนอก องค์การที่วิจารณ์ผลผลิตขององค์การว่าดีหรือไม่ดีด้วย </a:t>
            </a:r>
          </a:p>
          <a:p>
            <a:pPr marL="742950" indent="-742950"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 ภายนอกองค์การ ได้แก่ ผู้บริโภค สภาพเศรษฐกิจ การเมือง กฎหมาย สังคม ประเพณี และค่านิยมต่างๆ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30" y="515444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ทฤษฎีองค์การตามแนวคิดของแคทซ์ และคาห์น (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katz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&amp;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kahn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เป็นผู้พัฒนาแนวคิดทฤษฎีองค์การในระบบเปิด โดยได้เขียนไว้ในหนังสือเรื่อง จิตวิทยาสังคมขององค์การ สรุปได้ดังนี้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องค์การต้องมีความสัมพันธ์กับสิ่งแวดล้อมภายนอก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องค์การเป็นระบบที่มีปัจจัยนำเข้า กระบวนการ และผลผลิตซึ่งสอดคล้องกับแนวคิดเรื่องระบบเปิดของเบอร์ทัลแลนฟ์ไฟ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ภายในระบบมีการทำกิจกรรมที่มีลักษณะทำซ้ำเป็นวงจรต่อเนื่อง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มีความพยายามในการรักษาระบบไม่ให้เสื่อมสลาย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ป็นระบบเปิดมีความแตกต่างกันมากทั้งในด้านความชำนาญเฉพาะด้านเพิ่มมากขึ้นตลอดจนความสลับซับซ้อนและความหลากหลายของหน้าที่มีมากขึ้น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มีข้อมูลย้อนกลับจะช่วยให้ระบบสามารถแก้ไขปัญหาการทำงานซึ่งแตกต่างกัน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ระบบเปิดปัจจัยต่างๆมีความผันแปร ระบบสามารถบรรลุวัตถุประสงค์ได้หลายวิธีการ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77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3530" y="620696"/>
            <a:ext cx="8712968" cy="5583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แนวคิดที่มุ่งเน้นโครงสร้างองค์การตามสถานการณ์</a:t>
            </a:r>
          </a:p>
          <a:p>
            <a:pPr marL="0" indent="0">
              <a:buNone/>
            </a:pP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เป็นการศึกษาความสัมพันธ์ระหว่างโครงสร้างองค์การกับสิ่งแวดล้อมเชื่อว่าองค์การ                 ที่มีส่วนประกอบภายในสอดคล้องกับความต้องการสิ่งแวดล้อมจะสามารถปรับตัวได้ดีที่สุด 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แนวคิดของเบิร์นและสตอล์เกอร์ </a:t>
            </a: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(burn &amp; stalker) </a:t>
            </a:r>
          </a:p>
          <a:p>
            <a:pPr marL="0" indent="0">
              <a:buNone/>
            </a:pP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นักสังคมวิทยาจากอังกฤษได้ศึกษาความศึกษาความสัมพันธ์ระหว่างโครงสร้างองค์การกับสิ่งแวดล้อม พบว่า การจัดการขององค์การจะเปลี่ยนแปลงตามอัตราการเปลี่ยนแปลง องค์การใดอยู่ในสิ่งแวดล้อมที่คงที่และมีกระบวนการทำงานอย่างต่อเนื่อง การตัดสินใจในทุกระดับสามารถกำหนดล่วงหน้าได้ และองค์การที่ตั้งใหม่มีสิ่งแวดล้อมไม่แน่นอนไม่มีแผนภูมิโครงสร้างองค์การที่ชัดเจนผู้บริหารประสบกับความท้าทายในการบริหาร เบิร์นและสตอล์เกอร์ แบ่งองค์การเป็น 2 ประเภท </a:t>
            </a:r>
          </a:p>
          <a:p>
            <a:pPr marL="0" indent="0">
              <a:buNone/>
            </a:pP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องค์การแบบเครื่องจักร 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คือรูปแบบองค์การที่มีลักษณะตายตัว จะเป็นองค์การที่นิ่ง มีลำดับชั้น กฎระเบียบ โครงสร้างการตัดสินใจมาจากเบื้องบนมาสู่เบื้องล่าง</a:t>
            </a:r>
          </a:p>
          <a:p>
            <a:pPr marL="0" indent="0">
              <a:buNone/>
            </a:pP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องค์การที่มีรูปแบบสิ่งมีชีวิต 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จะไม่อยู่นิ่ง มีการเคลื่อนไหวเปลี่ยนแปลงบ่อย ให้โอกาสคนในองค์การมีส่วนร่วมในการคิดริเริ่มการทำงานในองค์การมากขึ้น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35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96608" y="1124745"/>
            <a:ext cx="896143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แนวคิดของลอเรนซ์ และ ลอร์ช </a:t>
            </a: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(Lawrence &amp; </a:t>
            </a:r>
            <a:r>
              <a:rPr lang="en-US" sz="2800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Lorsch</a:t>
            </a: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th-TH" sz="2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ศึกษาถึงแนวคิดเกี่ยวกับอิทธิพลของสภาพแวดล้อมต่อโครงสร้างขององค์การ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แผนกงานต่างๆ จะมี “ลักษณะที่มีความแตกต่าง”(</a:t>
            </a:r>
            <a:r>
              <a:rPr lang="en-US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differentiation</a:t>
            </a: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)มีวิธีการรับมือกับสภาพแวดล้อมไม่แน่นอนต่างกัน ขึ้นอยู่กับความชำนาญ เทคนิค เป้าหมาย และองค์ประกอบอื่นๆเกี่ยวกับงาน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เรียกลักษณะของการประสานงานและความร่วมมือร่วมใจระหว่างหน่วยงาน ว่า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“การบูรณาการ”(</a:t>
            </a:r>
            <a:r>
              <a:rPr lang="en-US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integration</a:t>
            </a: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หากองค์การใดสามารถสร้างสมดุลระหว่างหลักการทั้งสองได้ ถือว่า องค์การนั้นมีประสิทธิภาพมากที่สุด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th-TH" sz="28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 eaLnBrk="1" hangingPunct="1">
              <a:buNone/>
              <a:defRPr/>
            </a:pPr>
            <a:r>
              <a:rPr lang="th-TH" kern="0" dirty="0">
                <a:latin typeface="Cordia New" pitchFamily="34" charset="-34"/>
                <a:cs typeface="Cordia New" pitchFamily="34" charset="-34"/>
              </a:rPr>
              <a:t>	</a:t>
            </a:r>
            <a:endParaRPr lang="en-US" kern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6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52"/>
            <a:ext cx="88204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แนวคิดของมินซ์เบิร์ก (</a:t>
            </a:r>
            <a:r>
              <a:rPr lang="en-US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Mintzberg</a:t>
            </a:r>
            <a:r>
              <a:rPr lang="en-US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defTabSz="457200"/>
            <a:endParaRPr lang="en-US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ส่วนประกอบพื้นฐานของโครงสร้างองค์การมี 5 ส่วนที่สำคัญ คือ</a:t>
            </a:r>
          </a:p>
          <a:p>
            <a:pPr defTabSz="457200"/>
            <a:endParaRPr lang="en-US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2.3.1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ฝ่ายกลยุทธ์ </a:t>
            </a:r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(strategic apex)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ผู้บริหารระดับสูงซึ่งทำหน้าที่รับผิดชอบทั้งหมดขององค์การ</a:t>
            </a:r>
          </a:p>
          <a:p>
            <a:pPr defTabSz="457200"/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2.3.2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ฝ่ายปฏิบัติการหลัก </a:t>
            </a:r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(operating core)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ผู้ปฏิบัติงานที่เกี่ยวข้องกับการผลิตสินค้าและบริการ	โดยตรง</a:t>
            </a:r>
          </a:p>
          <a:p>
            <a:pPr defTabSz="457200"/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2.3.3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ฝ่ายผู้บริหารระดับกลาง </a:t>
            </a:r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(middle line)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กลุ่มบุคคลที่เชื่อมโยงระหว่างผู้บริหารระดับสูงกับ	ส่วนปฏิบัติการหลัก</a:t>
            </a:r>
          </a:p>
          <a:p>
            <a:pPr defTabSz="457200"/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2.3.4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ฝ่ายวิชาการ </a:t>
            </a:r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(techno structure)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นักวิเคราะห์ที่ทำหน้าที่ในการกำหนดมาตรฐานเทคนิค	การทำงานขององค์การ การวางแผนและการควบคุมการทำงาน</a:t>
            </a:r>
          </a:p>
          <a:p>
            <a:pPr defTabSz="457200"/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2.3.5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ฝ่ายงานสนับสนุน </a:t>
            </a:r>
            <a:r>
              <a:rPr lang="en-US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(support staff) </a:t>
            </a:r>
            <a:r>
              <a:rPr lang="th-TH" sz="26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ผู้ที่ทำหน้าที่สนับสนุนทางอ้อมในการบริการต่างแก่	องค์การ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8965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ทฤษฎีองค์การ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(Organization Theory)</a:t>
            </a:r>
          </a:p>
          <a:p>
            <a:pPr marL="109728" indent="0" algn="ctr">
              <a:buNone/>
            </a:pPr>
            <a:endParaRPr lang="th-TH" sz="1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 algn="ctr">
              <a:buNone/>
            </a:pP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ข้อสรุปหรือแนวคิดที่เป็นที่ยอมรับโดยทั่วไป</a:t>
            </a:r>
          </a:p>
          <a:p>
            <a:pPr marL="109728" indent="0" algn="ctr">
              <a:buNone/>
            </a:pP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ในเรื่องต่างๆ เกี่ยวกับโครงสร้าง กระบวนวิธีการปฏิบัติงาน อำนาจหน้าที่   พฤติกรรมระหว่างบุคคล และกลุ่มต่างๆ       ในองค์การอย่างเป็นระบบ    รวมถึงกิจกรรม</a:t>
            </a:r>
          </a:p>
          <a:p>
            <a:pPr marL="109728" indent="0" algn="ctr">
              <a:buNone/>
            </a:pP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และความสัมพันธ์ระหว่างองค์ประกอบต่างๆในองค์การ</a:t>
            </a:r>
          </a:p>
          <a:p>
            <a:pPr marL="109728" indent="0">
              <a:buNone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8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55693" y="332656"/>
            <a:ext cx="7210396" cy="1103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ทฤษฎีองค์การหลังยุคสมัยใหม่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2800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Post Modern Theory)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6288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องค์การจะมีสภาวะที่สลับซับซ้อนไม่สามารถทำนายคาดการณ์ล่วงหน้าได้ ทำให้ไม่หาถึงความสัมพันธ์เชิงเหตุและผล</a:t>
            </a:r>
          </a:p>
          <a:p>
            <a:pPr algn="ctr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การพัฒนาเพิ่มขึ้นอย่างรวดเร็วของเทคโนโลยีสารสนเทศ (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ที่สามารถนำมาเป็นเครื่องมือและข้อมูลในการปฏิบัติงานและพัฒนาองค์การ โครงสร้างองค์การ และตัวพนักงานต้องมีการปรับตัว ให้เข้ากับสิ่งแวดล้อมใหม่ๆที่เปลี่ยนแปลง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89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9512" y="116632"/>
            <a:ext cx="8496944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แนวคิดของเบอร์กิสต์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bergquist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แนวคิดว่าทุกสิ่งทุกอย่างจะมีการเคลื่อนไหวอยู่ตลอดเวลา โดยเฉพาะองค์ความรู้ของมนุษย์เป็นสิ่งที่ไม่มีรูปแบบ ไม่หยุดนิ่ง มีการเปลี่ยนแปลงตลอดเวลา 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โลกจะเป็นแบบไร้พรมแดนด้วยเครือข่ายของการสื่อสาร ทำให้มนุษย์รู้จักและเป็นอันหนึ่งอันเดียวกัน  ขณะเดียวกันก็แบ่งแยกเป็นส่วนๆในทางสังคม จึงทำให้เกิดความวุ่นวายและความขัดแย้ง</a:t>
            </a:r>
          </a:p>
          <a:p>
            <a:pPr marL="0" indent="0">
              <a:buNone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แนวคิดของแฮมเมอร์ และแชมพี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(hammer &amp;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champy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ผู้มีแนวคิดกับการ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Re-Engineering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กล่าวคือวงการธุรกิจในอเมริกา กำลังตกอยู่ในภาวะวิกฤตที่ต้องแสวงหาวิธีการใหม่ ที่พลิกฟื้นสถานการณ์โดยเร็วที่สุด ซึ่งมีพลังผลักดัน 3 ประการ คือ  (1) ลูกค้า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Customer) (2)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การแข่งขัน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Competitions)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(3) การเปลี่ยนแปลง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Change)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ทำให้มีการเปลี่ยนแปลงแบบถอนรากถอนโคนในหมู่นักบริหารปัจจุบัน ตลอดจนได้มีการเปลี่ยนกรอบเค้าโครงของความคิด (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Paradigm 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จากที่เคยเฉื่อยชา ต้องเคลื่อนไหวไม่หยุดนิ่งทันต่อการเปลี่ยนแปลงของสังคมและโลกในยุคโลกาภิวัฒน์    (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โดยเขียนไว้ในหนังสือชื่อ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การรื้อปรับระบบ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3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98425" y="234950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latin typeface="Freesia News" pitchFamily="34" charset="-34"/>
              </a:rPr>
              <a:t>การปรับรื้อระบบ </a:t>
            </a:r>
            <a:r>
              <a:rPr lang="en-US" sz="3600" dirty="0">
                <a:solidFill>
                  <a:schemeClr val="bg1"/>
                </a:solidFill>
                <a:latin typeface="Comic Sans MS" pitchFamily="66" charset="0"/>
              </a:rPr>
              <a:t>(reengineering)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419225"/>
            <a:ext cx="1397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19225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212138" y="3861048"/>
            <a:ext cx="64064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07840" bIns="0" anchor="ctr">
            <a:spAutoFit/>
          </a:bodyPr>
          <a:lstStyle/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การคิดใหม่ </a:t>
            </a:r>
            <a:endParaRPr lang="en-US" altLang="zh-CN" sz="3600" b="1" i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การออกแบบใหม่อย่างถอนรากถอนโคน</a:t>
            </a:r>
            <a:endParaRPr lang="en-US" altLang="zh-CN" sz="3600" b="1" i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เพื่อทำให้เกิดการปรับปรุงการปฏิบัติงาน</a:t>
            </a:r>
            <a:endParaRPr lang="en-US" altLang="zh-CN" sz="3600" b="1" i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ราคา คุณภาพ การบริการ และความรวดเร็ว </a:t>
            </a:r>
            <a:endParaRPr lang="en-US" altLang="zh-CN" sz="3600" b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33350" y="18288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FF00FF"/>
                </a:solidFill>
                <a:latin typeface="Comic Sans MS" pitchFamily="66" charset="0"/>
              </a:rPr>
              <a:t>Michael Hammer</a:t>
            </a:r>
            <a:endParaRPr lang="th-TH" sz="2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6705600" y="1905000"/>
            <a:ext cx="191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  <a:latin typeface="Comic Sans MS" pitchFamily="66" charset="0"/>
              </a:rPr>
              <a:t>James Champy</a:t>
            </a:r>
            <a:endParaRPr lang="th-TH" sz="2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5901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98425" y="23495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latin typeface="Freesia News" pitchFamily="34" charset="-34"/>
              </a:rPr>
              <a:t>การปรับรื้อระบบ </a:t>
            </a:r>
            <a:r>
              <a:rPr lang="en-US" sz="3600" dirty="0">
                <a:latin typeface="Comic Sans MS" pitchFamily="66" charset="0"/>
              </a:rPr>
              <a:t>(reengineering)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331640" y="1235400"/>
            <a:ext cx="6745757" cy="40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th-TH" sz="36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ดร.รุ่ง แก้วแดง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การพิจารณาทบทวน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(rethinking)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การออกแบบใหม่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(redesign)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เริ่มตั้งแต่การกำหนดวิสัยทัศน์ของหน่วยงาน 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งานบางอย่างอาจใช้วิธีจ้างเอกชนทำ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ลดขั้นตอนให้สั้นลง/ให้บริการเบ็ดเสร็จ ณ จุดเดียว 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มีการเลือกใช้เทคโนโลยีสารสนเทศ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กำหนดตัวชี้วัดผลการปฏิบัติงานให้ชัดเจน 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914400"/>
            <a:ext cx="157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2150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186920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เทคนิคการพัฒนาองค์กร</a:t>
            </a:r>
            <a:endParaRPr lang="th-TH" sz="4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911943" y="1050141"/>
            <a:ext cx="727955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การปรับรื้อระบบ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(reengineering)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การคิดใหม่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(rethinking)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การออกแบบใหม่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(redesign)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การปรับโครงสร้างองค์กรใหม่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(reorganization)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การเทียบเคียงมาตรฐาน 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benchmarking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  <a:r>
              <a:rPr lang="th-TH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endParaRPr lang="en-US" b="1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การมอบอำนาจ 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empowering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  <a:r>
              <a:rPr lang="th-TH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endParaRPr lang="en-US" b="1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การบริหารคุณภาพโดยส่วนรวม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TQM</a:t>
            </a:r>
            <a:r>
              <a:rPr lang="th-TH" sz="24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32" y="4265873"/>
            <a:ext cx="239784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12741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253" y="487700"/>
            <a:ext cx="8460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องค์การเสมือนจริง   (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Virtual Organization)  </a:t>
            </a:r>
            <a:endParaRPr lang="en-US" sz="3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en-US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 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รูปแบบขององค์การที่ใช้ประโยชน์ของเทคโนโลยี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สารสนเทศในการสร้างเครือข่ายการเชื่อมโยงระหว่างทรัพยากร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มนุษย์ขององค์การ ความคิด ระบบการดำเนินงานและเทคโนโลยี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เข้าด้วยกัน โดยไม่มีข้อจำกัดในเรื่องขอบเขตองค์การหรือข้อจำกัด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เรื่องสถานที่ตั้งขององค์การ เพื่อสร้างและใช้ประโยชน์ในทางการ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แลกเปลี่ยนทรัพยากร ทักษะ สินค้าและบริการ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80" y="4236109"/>
            <a:ext cx="4748386" cy="26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78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ลักษณะองค์การเสมือนจริง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ใช้เทคโนโลยีการสื่อสารโทรคมนาคม  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  Net 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ในการติดต่อสื่อสาร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เป็นสังคมหรือชุมชนเครือข่าย ซึ่งมีการร่วมมือและพึ่งพากัน 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ความยืดหยุ่นสูง ทำงานแบบ 7 วัน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24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ชม. ทำได้ตลอดเวลา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มีความไว้วางใจสูง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Trust) 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เพราะไม่เห็นหน้ากัน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การบริหารตนเอง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 Management)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เราต้องวางแผน ตัดสินใจและแก้ปัญหาด้วยตนเอง ...มีปัญหาที่เกิดขึ้นต้องแก้ปัญหาได้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ไม่มีขอบเขตแน่ชัด– ถือเป็นการปฏิวัติองค์การรูปแบบเดิม (เครื่องจักร) 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ขอบเขตจะดูที่ภารกิจ/วัตถุประสงค์ขององค์การ</a:t>
            </a:r>
            <a:endParaRPr lang="th-TH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ไม่มีสถานที่ตั้งขององค์การ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0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0466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ปัจจุบันเราสามารถประยุกต์รูปแบบเสมือนจริงได้กับองค์การประเภทต่างๆ </a:t>
            </a:r>
          </a:p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 พิพิธภัณฑ์เสมือนจริง การสร้างเครือข่ายการสาธารณสุข การสร้างห้องสมุดเสมือนจริง </a:t>
            </a:r>
          </a:p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ร้านค้าเสมือนจริง สังคมเครือข่ายทางอินเทอร์เน็ต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facebook.com)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การเรียนทางไกล เป็นต้น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ประโยชน์ขององค์การเสมือนจริงในมุมมองด้านต่างๆ ดังนี้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ด้านองค์การ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เป็นการสร้างโอกาสให้ธุรกิจขนาดเล็กสามารถใช้ทรัพยากรในเครือข่าย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เพื่อการแข่งขันกับธุรกิจขนาดใหญ่ได้  อีกทั้งองค์การก็สามารถสร้างความชำนาญเฉพาะด้าน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Excellence)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ของธุรกิจที่มีความถนัดให้โดดเด่นขึ้นได้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ด้านผลผลิต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ช่วยให้เกิดการปรับปรุงผลผลิตและการบริการที่มีคุณภาพและรวดเร็ว ส่งผลต่อการเพิ่ม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อัตราการขยายตัวของสินค้า/บริการ 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ด้านคนทำงาน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จะให้คุณค่ากับทรัพยากรมนุษย์ มองว่ามนุษย์มีความสำคัญมากขึ้น เปิดโอกาสให้ใช้ความคิดสร้างสรรค์มากขึ้น และเปิดโอกาสให้มีการแลกเปลี่ยนความรู้ ทักษะ และประสบการณ์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ด้านระยะทาง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การไม่ต้องเดินทางของพนักงานและลูกค้า ส่งผลให้ไม่มีอุปสรรคเรื่องระยะทาง ทำให้การทำงาน การประชุม ได้อย่างคล่องตัวและรวดเร็ว เป็นผลให้เกิดการใช้ทรัพยากรที่ก่อประโยชน์ได้มากขึ้น จากการประหยัดค่าใช้จ่ายในการเดินทาง อันนำมาซึ่งผลประโยชน์ด้านสิ่งแวดล้อมด้วย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ด้านสถานที่ตั้ง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การไม่มีสถานที่ตั้งขององค์การด้วยการนำรูปแบบการทำงานที่ยืดหยุ่น ส่งผลต่อการลดต้นทุนในการใช้พื้นที่ของสถานที่ทำงาน และคนทำงานจะมีเวลาส่วนตัวกับครอบครัวมากขึ้น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782757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43276"/>
              </p:ext>
            </p:extLst>
          </p:nvPr>
        </p:nvGraphicFramePr>
        <p:xfrm>
          <a:off x="1043608" y="979379"/>
          <a:ext cx="7560840" cy="4450080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องค์การแบบดั้งเดิม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องค์การเสมือนจริง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มีความเป็นทางการสูง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มีโครงสร้างเน้นสายการบังคับบัญชา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โครงสร้างตายตัว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รวมศูนย์อำนาจ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2.การทำงานเน้นตัวบุคคล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เน้นการควบคุม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มีขอบเขตชัดเจน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มีความไม่เป็นทางการสูง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มีโครงสร้างแบบเครือข่าย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โครงสร้างหลวม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กระจายอำนาจ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2.การทำงานเน้นทีมงาน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เน้นการมีส่วนร่วม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มีขอบเขตไม่ชัดเจน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3688" y="332370"/>
            <a:ext cx="6089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เปรียบเทียบองค์การแบบดั้งเดิมกับองค์การเสมือนจริง    </a:t>
            </a:r>
            <a:endParaRPr lang="th-TH" alt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01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552" y="836712"/>
            <a:ext cx="7993062" cy="54006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alt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เทคโนโลยีสารสนเทศมีความจำเป็นและมีความสำคัญที่นำมาใช้เพื่อการบริหารงานในองค์การ</a:t>
            </a:r>
          </a:p>
          <a:p>
            <a:r>
              <a:rPr lang="th-TH" altLang="th-TH" sz="3200" dirty="0">
                <a:solidFill>
                  <a:srgbClr val="54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ได้เข้ามามีบทบาทเป็นเครื่องมือช่วยในการตัดสินใจที่ต้องอาศัยข้อมูลในการบริหารงานและการวางแผนกลยุทธ์ขององค์การ</a:t>
            </a:r>
          </a:p>
          <a:p>
            <a:r>
              <a:rPr lang="th-TH" alt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องค์การจะอยู่รอดและพัฒนาได้หาก</a:t>
            </a:r>
            <a:r>
              <a:rPr lang="th-TH" alt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ผู้บริหารตัดสินใจ</a:t>
            </a:r>
            <a:r>
              <a:rPr lang="th-TH" alt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ได้อย่างถูกต้อง ความสำเร็จของการตัดสินใจขึ้นอยู่กับความสามารถในการเรียนรู้</a:t>
            </a:r>
          </a:p>
          <a:p>
            <a:r>
              <a:rPr lang="th-TH" alt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ปีเตอร์ เอ็ม เซงกี </a:t>
            </a:r>
            <a:r>
              <a:rPr lang="th-TH" altLang="th-TH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เสนอหลักการ </a:t>
            </a:r>
            <a:r>
              <a:rPr lang="en-US" altLang="th-TH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altLang="th-TH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 ความมุ่งมั่นในการพัฒนาตนเอง การท้าทายความคิดความเชื่อที่มีอยู่เดิม การเรียนรู้ของทีมงาน การมีวิสัยทัศน์ร่วมกัน และการรู้จักคิดอย่างเป็นระบบ</a:t>
            </a:r>
          </a:p>
          <a:p>
            <a:endParaRPr lang="en-US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68" y="260647"/>
            <a:ext cx="7772400" cy="72042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altLang="th-TH" sz="3600" dirty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องค์การแห่งการเรียนรู้</a:t>
            </a:r>
            <a:endParaRPr lang="en-US" altLang="th-TH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13" y="1412776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ลักษณะที่สำคัญของทฤษฎีองค์การ</a:t>
            </a:r>
          </a:p>
          <a:p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ศึกษาถึงพฤติกรรมองค์การในภาพรวม ครอบคลุมถึงการออกแบบโครงสร้างหรือระบบภายในองค์การ</a:t>
            </a:r>
          </a:p>
          <a:p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ศึกษาความสัมพันธ์ขององค์การกับสิ่งแวดล้อมภายนอก เช่น ทฤษฎีโครงสร้างตามสถานการณ์</a:t>
            </a:r>
          </a:p>
          <a:p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ศึกษาความสัมพันธ์ขององค์การหนึ่งกับองค์การอื่น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4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3868" y="260647"/>
            <a:ext cx="7772400" cy="72042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altLang="th-TH" sz="3600" dirty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องค์การคุณภาพ</a:t>
            </a:r>
            <a:endParaRPr lang="en-US" altLang="th-TH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836712"/>
            <a:ext cx="8424936" cy="568863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การควบคุมคุณภาพ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องค์การที่จำหน่ายผลิตภัณฑ์ในตลาดระดับโลกมีความจำเป็นต้อง ให้ความสำคัญในด้านคุณภาพ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Quality)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ของผลิตภัณฑ์ ซึ่งเป็นองค์ประกอบของความได้เปรียบเหนือ คู่แข่งขัน โดยเฉพาะการได้รับการยอมรับในมาตรฐานด้านคุณภาพระดับโลก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การควบคุมคุณภาพโดยรวม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ตามแนวความคิดของการควบคุมคุณภาพโดยรวม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Total quality management 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เป็นการดำเนินการที่เน้นการควบคุมคุณภาพทั่วทั้งองค์การ เพื่อให้บุคลากร ทุกระดับเกิดการปรับปรุงและพัฒนากระบวนการทำงานทุกด้านอย่างสม่ำเสมอและต่อเนื่อง รวมทั้ง สามารถตอบสนองความต้องการของลูกค้าได้อย่างมีประสิทธิภาพ โดยการเชื่อมโยงการปฏิบัติการต่างๆ ที่มีกระบวนการที่ขนานกันไว้จะทำให้สามารถทราบปัญหาที่อาจเกิดขึ้นได้ ก่อนที่จะสายเกินแก้ไข </a:t>
            </a:r>
            <a:endParaRPr lang="en-US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60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762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61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95194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http://www.slideshare.net/aommal/2-53924608</a:t>
            </a:r>
          </a:p>
          <a:p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61786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681" y="3629406"/>
            <a:ext cx="157927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1900" y="1204118"/>
            <a:ext cx="28151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ความเข้าใจและการวินิจฉัย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ปรากฏการณ์ขององค์การ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305" y="2013582"/>
            <a:ext cx="275588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ต่อความต้องการของสังคม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1052" y="3550704"/>
            <a:ext cx="179408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3" y="5212183"/>
            <a:ext cx="3074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เข้าใจพฤติกรรมมนุษย์มากขึ้น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5338" y="5799724"/>
            <a:ext cx="19191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สมาชิกมีสุขภาพดี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513" y="4882225"/>
            <a:ext cx="226857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การดำเนินงานอย่างมี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3924" y="3522386"/>
            <a:ext cx="206659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การประยุกต์เทคนิค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8664" y="2013577"/>
            <a:ext cx="241123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การออกแบบโครงสร้าง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และระบบขององค์การ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59507" y="3056528"/>
            <a:ext cx="669276" cy="3855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59629" y="2429075"/>
            <a:ext cx="1" cy="83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44562" y="2844614"/>
            <a:ext cx="470972" cy="59754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51978" y="3937878"/>
            <a:ext cx="727113" cy="1809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25932" y="4463934"/>
            <a:ext cx="708269" cy="40762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59629" y="4488722"/>
            <a:ext cx="9887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70229" y="4425375"/>
            <a:ext cx="634793" cy="55635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6250" y="3937878"/>
            <a:ext cx="735377" cy="1809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7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1320056" y="260648"/>
            <a:ext cx="6189583" cy="792088"/>
          </a:xfrm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ประโยชน์ของการศึกษาทฤษฎีองค์การ</a:t>
            </a:r>
          </a:p>
          <a:p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149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43" y="24867"/>
            <a:ext cx="6189583" cy="792088"/>
          </a:xfrm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ประโยชน์ของการศึกษาทฤษฎีองค์การ</a:t>
            </a:r>
          </a:p>
          <a:p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052736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ช่วยให้เข้าใจปรากฏการณ์ที่เกิดขึ้นภายในองค์การและสามารถวินิจฉัยปัญหาต่างๆได้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สามารถนำความรู้ไปประยุกต์ในการออกแบบโครงสร้างและระบบงานขององค์งานได้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เนื่องจากองค์ความรู้ขององค์การและการจัดการเป็นสิ่งมีความสัมพันธ์กัน นำเทคนิควิธีการจัดการใช้อย่างสอดคล้องกับลักษณะขององค์การจะช่วยทำให้องค์การประสบความสำเร็จ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ช่วยให้ทราบถึงระดับปัจจัยที่สัมพันธ์ต่อประสิทธิผลของการดำเนินงานขององค์การ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เอื้อต่อการสร้างบรรยากาศที่ทำให้สมาชิกขององค์การมีสุขภาพดี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ช่วยให้เข้าถึงพฤติกรรมของมนุษย์ที่ทำงานภายในองค์การ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องค์ความรู้ต่างๆสามารถนำไปประยุกต์ในการเปลี่ยนแปลงหรือพัฒนาองค์การให้ดีขึ้น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ช่วยให้องค์การสามารถตอบสนองต่อความต้องการของสังคมให้ดีขึ้น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8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4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0880" y="256808"/>
            <a:ext cx="721039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ประเภทของทฤษฎีองค์การ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560" y="1337746"/>
            <a:ext cx="8136904" cy="5259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กลุ่มนักปฏิบัตินิยม </a:t>
            </a:r>
            <a:r>
              <a:rPr lang="en-US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prectitioner</a:t>
            </a:r>
            <a:r>
              <a:rPr lang="en-US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th-TH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กลุ่มที่มีประสบการณ์จริงจากการปฏิบัติงาน แล้วนำความรู้ที่มีมาเขียนและสร้างเป็นหลักการหรือทฤษฎีองค์การ เพื่อใช้ในการปฏิบัติงานซึ่งกลุ่มนี้จะเป็นกลุ่มนักปฏิบัติจริง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กลุ่มนักวิชาการนิยม </a:t>
            </a:r>
            <a:r>
              <a:rPr lang="en-US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scientise</a:t>
            </a:r>
            <a:r>
              <a:rPr lang="en-US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th-TH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สนใจในศาสตร์แห่งการบริหารแล้วนำองค์ความรู้ที่ได้ศึกษามาผนวกเข้ากับการวิเคราะห์โดยวิธีการทางวิทยาศาสตร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9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56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rm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erm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เบอร์ลิน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1614</TotalTime>
  <Words>5267</Words>
  <Application>Microsoft Office PowerPoint</Application>
  <PresentationFormat>นำเสนอทางหน้าจอ (4:3)</PresentationFormat>
  <Paragraphs>392</Paragraphs>
  <Slides>61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15</vt:i4>
      </vt:variant>
      <vt:variant>
        <vt:lpstr>ธีม</vt:lpstr>
      </vt:variant>
      <vt:variant>
        <vt:i4>7</vt:i4>
      </vt:variant>
      <vt:variant>
        <vt:lpstr>ชื่อเรื่องสไลด์</vt:lpstr>
      </vt:variant>
      <vt:variant>
        <vt:i4>61</vt:i4>
      </vt:variant>
    </vt:vector>
  </HeadingPairs>
  <TitlesOfParts>
    <vt:vector size="83" baseType="lpstr">
      <vt:lpstr>Angsana New</vt:lpstr>
      <vt:lpstr>Arial</vt:lpstr>
      <vt:lpstr>Calibri</vt:lpstr>
      <vt:lpstr>Comic Sans MS</vt:lpstr>
      <vt:lpstr>Cordia New</vt:lpstr>
      <vt:lpstr>Courier New</vt:lpstr>
      <vt:lpstr>Freesia News</vt:lpstr>
      <vt:lpstr>Lucida Sans Unicode</vt:lpstr>
      <vt:lpstr>TH Niramit AS</vt:lpstr>
      <vt:lpstr>TH SarabunPSK</vt:lpstr>
      <vt:lpstr>Trebuchet MS</vt:lpstr>
      <vt:lpstr>Verdana</vt:lpstr>
      <vt:lpstr>Wingdings</vt:lpstr>
      <vt:lpstr>Wingdings 2</vt:lpstr>
      <vt:lpstr>Wingdings 3</vt:lpstr>
      <vt:lpstr>Spring</vt:lpstr>
      <vt:lpstr>Thermal</vt:lpstr>
      <vt:lpstr>Concourse</vt:lpstr>
      <vt:lpstr>1_Concourse</vt:lpstr>
      <vt:lpstr>1_Thermal</vt:lpstr>
      <vt:lpstr>2_Thermal</vt:lpstr>
      <vt:lpstr>2_เบอร์ลิน</vt:lpstr>
      <vt:lpstr> บทที่ 2ทฤษฎีองค์การ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กรอบในการศึกษาทฤษฎีองค์การ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ASUS</cp:lastModifiedBy>
  <cp:revision>136</cp:revision>
  <cp:lastPrinted>2017-01-16T03:58:06Z</cp:lastPrinted>
  <dcterms:created xsi:type="dcterms:W3CDTF">2016-07-16T15:40:03Z</dcterms:created>
  <dcterms:modified xsi:type="dcterms:W3CDTF">2021-11-24T20:25:29Z</dcterms:modified>
</cp:coreProperties>
</file>