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8" r:id="rId2"/>
    <p:sldId id="290" r:id="rId3"/>
    <p:sldId id="291" r:id="rId4"/>
    <p:sldId id="293" r:id="rId5"/>
    <p:sldId id="344" r:id="rId6"/>
    <p:sldId id="337" r:id="rId7"/>
    <p:sldId id="313" r:id="rId8"/>
    <p:sldId id="314" r:id="rId9"/>
    <p:sldId id="315" r:id="rId10"/>
    <p:sldId id="332" r:id="rId11"/>
    <p:sldId id="333" r:id="rId12"/>
    <p:sldId id="334" r:id="rId13"/>
    <p:sldId id="335" r:id="rId14"/>
    <p:sldId id="329" r:id="rId15"/>
    <p:sldId id="330" r:id="rId16"/>
    <p:sldId id="347" r:id="rId17"/>
    <p:sldId id="323" r:id="rId18"/>
    <p:sldId id="324" r:id="rId19"/>
    <p:sldId id="325" r:id="rId20"/>
    <p:sldId id="326" r:id="rId21"/>
    <p:sldId id="327" r:id="rId22"/>
    <p:sldId id="328" r:id="rId23"/>
    <p:sldId id="343" r:id="rId24"/>
    <p:sldId id="345" r:id="rId25"/>
    <p:sldId id="346" r:id="rId26"/>
    <p:sldId id="338" r:id="rId27"/>
    <p:sldId id="339" r:id="rId28"/>
    <p:sldId id="319" r:id="rId29"/>
    <p:sldId id="340" r:id="rId30"/>
    <p:sldId id="341" r:id="rId31"/>
    <p:sldId id="342" r:id="rId32"/>
    <p:sldId id="320" r:id="rId33"/>
    <p:sldId id="322" r:id="rId34"/>
    <p:sldId id="348" r:id="rId35"/>
    <p:sldId id="349" r:id="rId3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DD2F2"/>
    <a:srgbClr val="D4E3F7"/>
    <a:srgbClr val="DDDDDD"/>
    <a:srgbClr val="EAEAEA"/>
    <a:srgbClr val="96B8D6"/>
    <a:srgbClr val="B4CCE2"/>
    <a:srgbClr val="0067AC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1" autoAdjust="0"/>
    <p:restoredTop sz="94660"/>
  </p:normalViewPr>
  <p:slideViewPr>
    <p:cSldViewPr snapToGrid="0">
      <p:cViewPr>
        <p:scale>
          <a:sx n="70" d="100"/>
          <a:sy n="70" d="100"/>
        </p:scale>
        <p:origin x="1372" y="-436"/>
      </p:cViewPr>
      <p:guideLst>
        <p:guide orient="horz" pos="168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</a:lstStyle>
          <a:p>
            <a:pPr>
              <a:defRPr/>
            </a:pPr>
            <a:fld id="{8EEEF6CB-C50F-488A-99E7-79215D4B1CC0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28986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D11F8D7-571E-4947-BB12-0CF48399898F}" type="slidenum">
              <a:rPr lang="en-GB" altLang="en-US" sz="1200" b="0">
                <a:solidFill>
                  <a:schemeClr val="tx1"/>
                </a:solidFill>
                <a:latin typeface="Angsana New" panose="02020603050405020304" pitchFamily="18" charset="-34"/>
              </a:rPr>
              <a:pPr/>
              <a:t>1</a:t>
            </a:fld>
            <a:endParaRPr lang="en-GB" altLang="en-US" sz="1200" b="0" dirty="0">
              <a:solidFill>
                <a:schemeClr val="tx1"/>
              </a:solidFill>
              <a:latin typeface="Angsana New" panose="02020603050405020304" pitchFamily="18" charset="-34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845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58825" indent="-292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68400" indent="-2333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35125" indent="-2333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103438" indent="-2333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60638" indent="-233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3017838" indent="-233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75038" indent="-233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932238" indent="-233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CF8A9233-B0BE-497E-8661-2E0816BC86C5}" type="slidenum"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th-TH" altLang="en-US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  <a:sym typeface="Helvetica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956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995738" y="8842375"/>
            <a:ext cx="305593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97" tIns="46749" rIns="93497" bIns="4674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51C4A9-DB92-4C43-A5D7-6B04551BD1C8}" type="slidenum">
              <a:rPr lang="en-US" altLang="en-US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  <a:sym typeface="Helvetica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th-TH" altLang="en-US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  <a:sym typeface="Helvetica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118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Angsana New" panose="02020603050405020304" pitchFamily="18" charset="-34"/>
              </a:rPr>
              <a:t>www.company.com</a:t>
            </a:r>
            <a:endParaRPr lang="fr-FR" altLang="en-US" dirty="0">
              <a:latin typeface="Angsana New" panose="02020603050405020304" pitchFamily="18" charset="-34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0292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3581400"/>
            <a:ext cx="5715000" cy="14700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Angsana New" panose="02020603050405020304" pitchFamily="18" charset="-34"/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11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55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400175"/>
            <a:ext cx="1828800" cy="4772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00175"/>
            <a:ext cx="5334000" cy="4772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19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2133600"/>
            <a:ext cx="7162800" cy="40386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4930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2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7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23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5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9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11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20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24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/>
          <p:cNvSpPr>
            <a:spLocks noChangeArrowheads="1"/>
          </p:cNvSpPr>
          <p:nvPr userDrawn="1"/>
        </p:nvSpPr>
        <p:spPr bwMode="auto">
          <a:xfrm>
            <a:off x="1295400" y="1752600"/>
            <a:ext cx="78486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400175"/>
            <a:ext cx="73152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dirty="0"/>
              <a:t>Click to </a:t>
            </a:r>
            <a:r>
              <a:rPr lang="fr-FR" altLang="en-US" dirty="0" err="1"/>
              <a:t>edit</a:t>
            </a:r>
            <a:r>
              <a:rPr lang="fr-FR" altLang="en-US" dirty="0"/>
              <a:t> Master </a:t>
            </a:r>
            <a:r>
              <a:rPr lang="fr-FR" altLang="en-US" dirty="0" err="1"/>
              <a:t>title</a:t>
            </a:r>
            <a:r>
              <a:rPr lang="fr-FR" altLang="en-US" dirty="0"/>
              <a:t>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133600"/>
            <a:ext cx="716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dirty="0"/>
              <a:t>Click to </a:t>
            </a:r>
            <a:r>
              <a:rPr lang="fr-FR" altLang="en-US" dirty="0" err="1"/>
              <a:t>edit</a:t>
            </a:r>
            <a:r>
              <a:rPr lang="fr-FR" altLang="en-US" dirty="0"/>
              <a:t> Master </a:t>
            </a:r>
            <a:r>
              <a:rPr lang="fr-FR" altLang="en-US" dirty="0" err="1"/>
              <a:t>text</a:t>
            </a:r>
            <a:r>
              <a:rPr lang="fr-FR" altLang="en-US" dirty="0"/>
              <a:t> styles</a:t>
            </a:r>
          </a:p>
          <a:p>
            <a:pPr lvl="1"/>
            <a:r>
              <a:rPr lang="fr-FR" altLang="en-US" dirty="0"/>
              <a:t>Second </a:t>
            </a:r>
            <a:r>
              <a:rPr lang="fr-FR" altLang="en-US" dirty="0" err="1"/>
              <a:t>level</a:t>
            </a:r>
            <a:endParaRPr lang="fr-FR" altLang="en-US" dirty="0"/>
          </a:p>
          <a:p>
            <a:pPr lvl="2"/>
            <a:r>
              <a:rPr lang="fr-FR" altLang="en-US" dirty="0" err="1"/>
              <a:t>Third</a:t>
            </a:r>
            <a:r>
              <a:rPr lang="fr-FR" altLang="en-US" dirty="0"/>
              <a:t> </a:t>
            </a:r>
            <a:r>
              <a:rPr lang="fr-FR" altLang="en-US" dirty="0" err="1"/>
              <a:t>level</a:t>
            </a:r>
            <a:endParaRPr lang="fr-FR" altLang="en-US" dirty="0"/>
          </a:p>
          <a:p>
            <a:pPr lvl="3"/>
            <a:r>
              <a:rPr lang="fr-FR" altLang="en-US" dirty="0" err="1"/>
              <a:t>Fourth</a:t>
            </a:r>
            <a:r>
              <a:rPr lang="fr-FR" altLang="en-US" dirty="0"/>
              <a:t> </a:t>
            </a:r>
            <a:r>
              <a:rPr lang="fr-FR" altLang="en-US" dirty="0" err="1"/>
              <a:t>level</a:t>
            </a:r>
            <a:endParaRPr lang="fr-FR" altLang="en-US" dirty="0"/>
          </a:p>
          <a:p>
            <a:pPr lvl="4"/>
            <a:r>
              <a:rPr lang="fr-FR" altLang="en-US" dirty="0" err="1"/>
              <a:t>Fifth</a:t>
            </a:r>
            <a:r>
              <a:rPr lang="fr-FR" altLang="en-US" dirty="0"/>
              <a:t> </a:t>
            </a:r>
            <a:r>
              <a:rPr lang="fr-FR" altLang="en-US" dirty="0" err="1"/>
              <a:t>level</a:t>
            </a:r>
            <a:endParaRPr lang="fr-FR" altLang="en-US" dirty="0"/>
          </a:p>
        </p:txBody>
      </p:sp>
      <p:sp>
        <p:nvSpPr>
          <p:cNvPr id="1030" name="Rectangle 19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Angsana New" panose="02020603050405020304" pitchFamily="18" charset="-34"/>
              </a:rPr>
              <a:t>www.company.com</a:t>
            </a:r>
            <a:endParaRPr lang="fr-FR" altLang="en-US" dirty="0">
              <a:latin typeface="Angsana New" panose="02020603050405020304" pitchFamily="18" charset="-34"/>
            </a:endParaRPr>
          </a:p>
        </p:txBody>
      </p:sp>
      <p:sp>
        <p:nvSpPr>
          <p:cNvPr id="1031" name="Oval 23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2" name="Oval 24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3" name="Oval 25"/>
          <p:cNvSpPr>
            <a:spLocks noChangeArrowheads="1"/>
          </p:cNvSpPr>
          <p:nvPr userDrawn="1"/>
        </p:nvSpPr>
        <p:spPr bwMode="auto">
          <a:xfrm>
            <a:off x="295433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4" name="Oval 26"/>
          <p:cNvSpPr>
            <a:spLocks noChangeArrowheads="1"/>
          </p:cNvSpPr>
          <p:nvPr userDrawn="1"/>
        </p:nvSpPr>
        <p:spPr bwMode="auto">
          <a:xfrm>
            <a:off x="371475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5" name="Oval 27"/>
          <p:cNvSpPr>
            <a:spLocks noChangeArrowheads="1"/>
          </p:cNvSpPr>
          <p:nvPr userDrawn="1"/>
        </p:nvSpPr>
        <p:spPr bwMode="auto">
          <a:xfrm>
            <a:off x="4475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6" name="Oval 28"/>
          <p:cNvSpPr>
            <a:spLocks noChangeArrowheads="1"/>
          </p:cNvSpPr>
          <p:nvPr userDrawn="1"/>
        </p:nvSpPr>
        <p:spPr bwMode="auto">
          <a:xfrm>
            <a:off x="5237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7" name="Oval 29"/>
          <p:cNvSpPr>
            <a:spLocks noChangeArrowheads="1"/>
          </p:cNvSpPr>
          <p:nvPr userDrawn="1"/>
        </p:nvSpPr>
        <p:spPr bwMode="auto">
          <a:xfrm>
            <a:off x="599757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8" name="Oval 30"/>
          <p:cNvSpPr>
            <a:spLocks noChangeArrowheads="1"/>
          </p:cNvSpPr>
          <p:nvPr userDrawn="1"/>
        </p:nvSpPr>
        <p:spPr bwMode="auto">
          <a:xfrm>
            <a:off x="675798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39" name="Oval 31"/>
          <p:cNvSpPr>
            <a:spLocks noChangeArrowheads="1"/>
          </p:cNvSpPr>
          <p:nvPr userDrawn="1"/>
        </p:nvSpPr>
        <p:spPr bwMode="auto">
          <a:xfrm>
            <a:off x="7518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  <p:sp>
        <p:nvSpPr>
          <p:cNvPr id="1040" name="Oval 32"/>
          <p:cNvSpPr>
            <a:spLocks noChangeArrowheads="1"/>
          </p:cNvSpPr>
          <p:nvPr userDrawn="1"/>
        </p:nvSpPr>
        <p:spPr bwMode="auto">
          <a:xfrm>
            <a:off x="8280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dirty="0">
              <a:latin typeface="Angsana New" panose="02020603050405020304" pitchFamily="18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ngsana New" panose="02020603050405020304" pitchFamily="18" charset="-34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4563" y="1470953"/>
            <a:ext cx="7467600" cy="2473894"/>
          </a:xfrm>
        </p:spPr>
        <p:txBody>
          <a:bodyPr/>
          <a:lstStyle/>
          <a:p>
            <a:pPr algn="r" eaLnBrk="1" hangingPunct="1"/>
            <a:r>
              <a:rPr lang="th-TH" alt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การบริหารความหลากหลายในองค์การพหุวัฒนธรรม</a:t>
            </a:r>
            <a:br>
              <a:rPr lang="th-TH" alt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Diversity Management in Multicultural Organization</a:t>
            </a:r>
            <a:br>
              <a:rPr lang="en-US" sz="36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</a:t>
            </a:r>
            <a:r>
              <a:rPr lang="th-TH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สุว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ิตา พฤกษอาภรณ์</a:t>
            </a:r>
            <a:b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400" dirty="0">
                <a:cs typeface="Angsana New" panose="02020603050405020304" pitchFamily="18" charset="-34"/>
              </a:rPr>
              <a:t>suwita.pr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@ssru.ac.th</a:t>
            </a:r>
            <a:b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b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alt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2289" name="Picture 2" descr="Logo_Suan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0700" y="203200"/>
            <a:ext cx="8270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User\Desktop\493303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563" y="4180726"/>
            <a:ext cx="6865937" cy="2143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>
                <a:latin typeface="Angsana New" panose="02020603050405020304" pitchFamily="18" charset="-34"/>
                <a:ea typeface="宋体" panose="02010600030101010101" pitchFamily="2" charset="-122"/>
              </a:rPr>
              <a:t>ปฏิญญากรุงเทพ (</a:t>
            </a:r>
            <a:r>
              <a:rPr lang="en-US" sz="32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The Bangkok Declaration)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dirty="0">
                <a:cs typeface="+mj-cs"/>
              </a:rPr>
              <a:t>ลงนาม ณ กรุงเทพ</a:t>
            </a:r>
            <a:r>
              <a:rPr lang="en-US" dirty="0">
                <a:cs typeface="+mj-cs"/>
              </a:rPr>
              <a:t>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8</a:t>
            </a:r>
            <a:r>
              <a:rPr lang="th-TH" dirty="0">
                <a:cs typeface="+mj-cs"/>
              </a:rPr>
              <a:t> สิงหาคม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2510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เพิ่มอัตราการเจริญเติบโตทางเศรษฐกิจ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การพัฒนาสังคม การพัฒนาวัฒนธรรม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การธำรงรักษาสันติภาพและความมั่นคงในพื้นที่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คลายข้อพิพาทระหว่างประเทศสมาชิกอย่างสันติ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8572" y="1981200"/>
            <a:ext cx="6533984" cy="6338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Thailand, Malaysia, Philippines, Indonisia, Singapore</a:t>
            </a:r>
          </a:p>
        </p:txBody>
      </p:sp>
    </p:spTree>
    <p:extLst>
      <p:ext uri="{BB962C8B-B14F-4D97-AF65-F5344CB8AC3E}">
        <p14:creationId xmlns:p14="http://schemas.microsoft.com/office/powerpoint/2010/main" val="53925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>
                <a:latin typeface="Angsana New" panose="02020603050405020304" pitchFamily="18" charset="-34"/>
                <a:ea typeface="宋体" panose="02010600030101010101" pitchFamily="2" charset="-122"/>
              </a:rPr>
              <a:t>ปฏิญญาอาเซียน (</a:t>
            </a:r>
            <a:r>
              <a:rPr lang="en-US" sz="480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ASEAN Declaration)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ea typeface="宋体" panose="02010600030101010101" pitchFamily="2" charset="-12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th-TH" sz="4000" b="1" dirty="0">
              <a:latin typeface="Angsana New" panose="02020603050405020304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b="1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สำนักเลขาธิการอาเซียน กรุงจาการ์ต้า ประเทศอินโดนีเซีย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2238162"/>
            <a:ext cx="7848600" cy="10128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Thailand, Malaysia, Philippines, Indonisia, Singapore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Brunei Darussalam, Vietnam, Laos, Myanmay, Cambodia</a:t>
            </a:r>
          </a:p>
        </p:txBody>
      </p:sp>
    </p:spTree>
    <p:extLst>
      <p:ext uri="{BB962C8B-B14F-4D97-AF65-F5344CB8AC3E}">
        <p14:creationId xmlns:p14="http://schemas.microsoft.com/office/powerpoint/2010/main" val="165219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宋体" panose="02010600030101010101" pitchFamily="2" charset="-122"/>
            </a:endParaRPr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525" y="846138"/>
            <a:ext cx="8108950" cy="4525962"/>
          </a:xfrm>
        </p:spPr>
      </p:pic>
    </p:spTree>
    <p:extLst>
      <p:ext uri="{BB962C8B-B14F-4D97-AF65-F5344CB8AC3E}">
        <p14:creationId xmlns:p14="http://schemas.microsoft.com/office/powerpoint/2010/main" val="315604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宋体" panose="02010600030101010101" pitchFamily="2" charset="-122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/>
            <a:r>
              <a:rPr lang="th-TH" sz="360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อาเซียน +3 : ประกอบด้วย กลุ่มประเทศอาเซียน 10 ประเทศ และประเทศ จีน เกาหลีใต้ และญี่ปุ่น</a:t>
            </a:r>
          </a:p>
          <a:p>
            <a:pPr algn="thaiDist"/>
            <a:r>
              <a:rPr lang="th-TH" sz="360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อาเซียน+6 : ประกอบด้วย กลุ่มประเทศอาเซียน 10 ประเทศ กลุ่มประเทศ +3 และประเทศออสเตรเลีย อินเดีย และนิวซีแลนด์</a:t>
            </a:r>
            <a:endParaRPr lang="en-US" sz="3600">
              <a:latin typeface="Angsana New" panose="02020603050405020304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201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95288" y="981075"/>
            <a:ext cx="8229600" cy="1143000"/>
          </a:xfrm>
        </p:spPr>
        <p:txBody>
          <a:bodyPr/>
          <a:lstStyle/>
          <a:p>
            <a:r>
              <a:rPr lang="th-TH" altLang="en-US"/>
              <a:t>เร่งรัด </a:t>
            </a:r>
            <a:endParaRPr lang="en-US" altLang="en-US"/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604655" y="2205038"/>
            <a:ext cx="5345545" cy="3311525"/>
          </a:xfrm>
        </p:spPr>
        <p:txBody>
          <a:bodyPr/>
          <a:lstStyle/>
          <a:p>
            <a:pPr algn="thaiDist"/>
            <a:r>
              <a:rPr lang="th-TH" altLang="en-US" sz="2800" dirty="0">
                <a:cs typeface="Angsana New" panose="02020603050405020304" pitchFamily="18" charset="-34"/>
              </a:rPr>
              <a:t>เมื่อวันที่ 1 มีนาคม พ.ศ.2552 ผู้นำอาเซียนได้ลงนามรับรองปฏิญญาชะอำ หัวหิน ว่าด้วยแผนงานจัดตั้งประชาคมอาเซียน (ค.ศ. 2009-2015) เพื่อจัดตั้งประชาคมอาเซียนภายในปี 2558</a:t>
            </a:r>
          </a:p>
          <a:p>
            <a:pPr algn="thaiDist"/>
            <a:endParaRPr lang="th-TH" altLang="en-US" sz="2800" dirty="0">
              <a:cs typeface="Angsana New" panose="02020603050405020304" pitchFamily="18" charset="-34"/>
            </a:endParaRPr>
          </a:p>
          <a:p>
            <a:pPr marL="0" indent="0" algn="ctr">
              <a:buNone/>
            </a:pPr>
            <a:r>
              <a:rPr lang="en-US" altLang="en-US" sz="3200" b="1" u="sng" dirty="0"/>
              <a:t>31</a:t>
            </a:r>
            <a:r>
              <a:rPr lang="th-TH" altLang="en-US" sz="3200" b="1" u="sng" dirty="0"/>
              <a:t> ธ.ค. </a:t>
            </a:r>
            <a:r>
              <a:rPr lang="en-US" altLang="en-US" sz="3200" b="1" u="sng" dirty="0"/>
              <a:t>2558 </a:t>
            </a:r>
            <a:r>
              <a:rPr lang="th-TH" altLang="en-US" sz="3200" b="1" u="sng" dirty="0"/>
              <a:t>วันประกาศประชาคมอาเซียน</a:t>
            </a:r>
            <a:endParaRPr lang="en-US" alt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67954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bg-home-ase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/>
          <a:stretch/>
        </p:blipFill>
        <p:spPr bwMode="auto">
          <a:xfrm>
            <a:off x="1005032" y="1316182"/>
            <a:ext cx="7070725" cy="42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6902450" y="6215063"/>
            <a:ext cx="995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  <a:sym typeface="Helvetica" panose="020B0604020202020204" pitchFamily="34" charset="0"/>
              </a:rPr>
              <a:t>ที่มา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  <a:sym typeface="Helvetica" panose="020B0604020202020204" pitchFamily="34" charset="0"/>
              </a:rPr>
              <a:t>: </a:t>
            </a:r>
            <a:r>
              <a:rPr kumimoji="0" lang="th-TH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  <a:sym typeface="Helvetica" panose="020B0604020202020204" pitchFamily="34" charset="0"/>
              </a:rPr>
              <a:t>กรมอาเซียน</a:t>
            </a:r>
          </a:p>
        </p:txBody>
      </p:sp>
    </p:spTree>
    <p:extLst>
      <p:ext uri="{BB962C8B-B14F-4D97-AF65-F5344CB8AC3E}">
        <p14:creationId xmlns:p14="http://schemas.microsoft.com/office/powerpoint/2010/main" val="27088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เสาหลักแห่งประชาคมอาเซียน">
            <a:hlinkClick r:id="" action="ppaction://media"/>
            <a:extLst>
              <a:ext uri="{FF2B5EF4-FFF2-40B4-BE49-F238E27FC236}">
                <a16:creationId xmlns:a16="http://schemas.microsoft.com/office/drawing/2014/main" id="{84C254FC-9002-A6A5-D4D5-322DE5151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9264"/>
            <a:ext cx="9152128" cy="543153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290F2D9-1B7C-0407-A19D-8D7D4644277C}"/>
              </a:ext>
            </a:extLst>
          </p:cNvPr>
          <p:cNvSpPr txBox="1"/>
          <p:nvPr/>
        </p:nvSpPr>
        <p:spPr>
          <a:xfrm>
            <a:off x="109728" y="6611779"/>
            <a:ext cx="3392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สื่อวิดีโอจาก มหาวิทยาลัยราชภัฏเชียงใหม่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8547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zh-CN"/>
              <a:t>ข้อมูลทั่วไปอาเซียน</a:t>
            </a:r>
            <a:endParaRPr lang="zh-CN" altLang="en-US"/>
          </a:p>
        </p:txBody>
      </p:sp>
      <p:sp>
        <p:nvSpPr>
          <p:cNvPr id="19459" name="Content Placeholder 4"/>
          <p:cNvSpPr>
            <a:spLocks noGrp="1"/>
          </p:cNvSpPr>
          <p:nvPr>
            <p:ph sz="half" idx="1"/>
          </p:nvPr>
        </p:nvSpPr>
        <p:spPr>
          <a:xfrm>
            <a:off x="996287" y="2215487"/>
            <a:ext cx="3505200" cy="40386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คำขวัญอาเซียน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หนึ่งวิสัยทัศน์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หนึ่งเอกลักษณ์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หนึ่งประชาคม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One Vision, One Identity, One Community</a:t>
            </a:r>
            <a:endParaRPr lang="zh-CN" alt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460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5856" y="2530262"/>
            <a:ext cx="3810000" cy="2809875"/>
          </a:xfrm>
        </p:spPr>
      </p:pic>
    </p:spTree>
    <p:extLst>
      <p:ext uri="{BB962C8B-B14F-4D97-AF65-F5344CB8AC3E}">
        <p14:creationId xmlns:p14="http://schemas.microsoft.com/office/powerpoint/2010/main" val="3718350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000"/>
          </a:xfrm>
        </p:spPr>
        <p:txBody>
          <a:bodyPr/>
          <a:lstStyle/>
          <a:p>
            <a:pPr algn="ctr" eaLnBrk="1" hangingPunct="1"/>
            <a:r>
              <a:rPr lang="th-TH" altLang="zh-CN" sz="4000" dirty="0"/>
              <a:t>สัญลักษณ์อาเซียน</a:t>
            </a:r>
            <a:endParaRPr lang="zh-CN" alt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613"/>
            <a:ext cx="5111750" cy="5853112"/>
          </a:xfrm>
        </p:spPr>
        <p:txBody>
          <a:bodyPr/>
          <a:lstStyle/>
          <a:p>
            <a:pPr marL="0" indent="0" algn="thaiDist" eaLnBrk="1" hangingPunct="1">
              <a:buFont typeface="Arial" panose="020B0604020202020204" pitchFamily="34" charset="0"/>
              <a:buNone/>
              <a:defRPr/>
            </a:pPr>
            <a:r>
              <a:rPr lang="th-TH" altLang="zh-CN" sz="2800" dirty="0">
                <a:cs typeface="Angsana New" panose="02020603050405020304" pitchFamily="18" charset="-34"/>
              </a:rPr>
              <a:t>รูปรวงข้าวสีเหลืองทองบนพื้นสีแดงล้อมรอบด้วยวงกลมสีขาวและสีน้ำเงิน รวงข้าว 10 ต้นที่มัดรวมกันไว้ หมายถึง ประเทศสมาชิกอาเซียนทั้ง 10 ประเทศ รวมกันอยู่เพื่อมิตรภาพและความเป็นน้ำหนึ่งในเดียวกัน โดยพื้นที่วงกลม สีแดง สีขาวและน้ำเงิน แสดงถึงความเป็นเอกภาพ ความเป็นน้ำหนึ่งใจเดียวกัน มีตัวอักษรคำว่า “</a:t>
            </a:r>
            <a:r>
              <a:rPr lang="en-US" altLang="zh-CN" sz="2800" dirty="0">
                <a:cs typeface="+mj-cs"/>
              </a:rPr>
              <a:t>asean” </a:t>
            </a:r>
            <a:r>
              <a:rPr lang="th-TH" altLang="zh-CN" sz="2800" dirty="0">
                <a:cs typeface="Angsana New" panose="02020603050405020304" pitchFamily="18" charset="-34"/>
              </a:rPr>
              <a:t>สีน้ำเงิน วางอยู่ใต้รวงข้าวอันแสดงถึงความมุ่งมั่นที่จะทำงานร่วมกันเพื่อความมั่นคง สันติภาพ เอกภาพ และความก้าวหน้าของประเทศสมาชิกอาเซียนทั้งมวล ส่วนสีน้ำเงินในสัญลักษณ์อาเซียน หมายถึง สันติภาพและความมั่นคง</a:t>
            </a:r>
            <a:endParaRPr lang="zh-CN" altLang="en-US" sz="2800" dirty="0">
              <a:cs typeface="+mj-cs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08050"/>
            <a:ext cx="301148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2956" y="3927476"/>
            <a:ext cx="3192558" cy="25552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สีน้ำเงิน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สันติภาพและความมั่นคง</a:t>
            </a: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สีแดง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ความกล้าหาญและความก้าวหน้า</a:t>
            </a: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สีขาว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ความบริสุทธิ์</a:t>
            </a:r>
          </a:p>
          <a:p>
            <a:pPr marL="0" marR="0" lvl="0" indent="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สีเหลือง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+mn-cs"/>
              </a:rPr>
              <a:t>ความเจริญรุ่งเรือง</a:t>
            </a:r>
          </a:p>
        </p:txBody>
      </p:sp>
    </p:spTree>
    <p:extLst>
      <p:ext uri="{BB962C8B-B14F-4D97-AF65-F5344CB8AC3E}">
        <p14:creationId xmlns:p14="http://schemas.microsoft.com/office/powerpoint/2010/main" val="4037622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zh-CN"/>
              <a:t>เลขาธิการอาเซียน</a:t>
            </a:r>
            <a:endParaRPr lang="zh-CN" altLang="en-US"/>
          </a:p>
        </p:txBody>
      </p:sp>
      <p:sp>
        <p:nvSpPr>
          <p:cNvPr id="21507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>
                <a:latin typeface="Angsana New" panose="02020603050405020304" pitchFamily="18" charset="-34"/>
                <a:cs typeface="Angsana New" panose="02020603050405020304" pitchFamily="18" charset="-34"/>
              </a:rPr>
              <a:t>ดร.สุรินทร์  พิศสุวรรณ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zh-CN" sz="3600">
                <a:latin typeface="Angsana New" panose="02020603050405020304" pitchFamily="18" charset="-34"/>
                <a:cs typeface="Angsana New" panose="02020603050405020304" pitchFamily="18" charset="-34"/>
              </a:rPr>
              <a:t>1 </a:t>
            </a:r>
            <a:r>
              <a:rPr lang="th-TH" altLang="zh-CN" sz="3600">
                <a:latin typeface="Angsana New" panose="02020603050405020304" pitchFamily="18" charset="-34"/>
                <a:cs typeface="Angsana New" panose="02020603050405020304" pitchFamily="18" charset="-34"/>
              </a:rPr>
              <a:t>ม.ค.</a:t>
            </a:r>
            <a:r>
              <a:rPr lang="en-US" altLang="zh-CN" sz="3600">
                <a:latin typeface="Angsana New" panose="02020603050405020304" pitchFamily="18" charset="-34"/>
                <a:cs typeface="Angsana New" panose="02020603050405020304" pitchFamily="18" charset="-34"/>
              </a:rPr>
              <a:t> 2551 - 31 </a:t>
            </a:r>
            <a:r>
              <a:rPr lang="th-TH" altLang="zh-CN" sz="3600">
                <a:latin typeface="Angsana New" panose="02020603050405020304" pitchFamily="18" charset="-34"/>
                <a:cs typeface="Angsana New" panose="02020603050405020304" pitchFamily="18" charset="-34"/>
              </a:rPr>
              <a:t>ธ.ค.</a:t>
            </a:r>
            <a:r>
              <a:rPr lang="en-US" altLang="zh-CN" sz="3600">
                <a:latin typeface="Angsana New" panose="02020603050405020304" pitchFamily="18" charset="-34"/>
                <a:cs typeface="Angsana New" panose="02020603050405020304" pitchFamily="18" charset="-34"/>
              </a:rPr>
              <a:t> 2556</a:t>
            </a:r>
            <a:endParaRPr lang="zh-CN" altLang="en-US" sz="36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3600" dirty="0">
                <a:cs typeface="+mj-cs"/>
              </a:rPr>
              <a:t>เลอ เลือง มินห์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1 </a:t>
            </a:r>
            <a:r>
              <a:rPr lang="th-TH" sz="3200" dirty="0">
                <a:cs typeface="+mj-cs"/>
              </a:rPr>
              <a:t>ม.ค.</a:t>
            </a:r>
            <a:r>
              <a:rPr lang="en-US" sz="3200" dirty="0">
                <a:cs typeface="+mj-cs"/>
              </a:rPr>
              <a:t> 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2556 – 31 </a:t>
            </a:r>
            <a:r>
              <a:rPr lang="th-TH" sz="3200" dirty="0">
                <a:cs typeface="+mj-cs"/>
              </a:rPr>
              <a:t>ธ.ค.</a:t>
            </a:r>
            <a:r>
              <a:rPr lang="en-US" sz="3200" dirty="0">
                <a:cs typeface="+mj-cs"/>
              </a:rPr>
              <a:t> 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2560</a:t>
            </a:r>
          </a:p>
        </p:txBody>
      </p:sp>
      <p:pic>
        <p:nvPicPr>
          <p:cNvPr id="215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2" y="3673926"/>
            <a:ext cx="39020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25" y="3673926"/>
            <a:ext cx="3748087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9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zh-CN" sz="6000"/>
              <a:t>คำอธิบายรายวิชา</a:t>
            </a:r>
            <a:endParaRPr lang="zh-CN" altLang="en-US" sz="6000"/>
          </a:p>
        </p:txBody>
      </p:sp>
      <p:sp>
        <p:nvSpPr>
          <p:cNvPr id="4099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 eaLnBrk="1" hangingPunct="1">
              <a:buFont typeface="Arial" panose="020B0604020202020204" pitchFamily="34" charset="0"/>
              <a:buNone/>
              <a:defRPr/>
            </a:pPr>
            <a:r>
              <a:rPr lang="th-TH" altLang="zh-CN" sz="3200" dirty="0">
                <a:cs typeface="+mj-cs"/>
              </a:rPr>
              <a:t>แนวคิดพฤติกรรมองค์การระหว่างประเทศ สังคมพหุวัฒนธรรมในองค์การและบริบทอาเซียนความหลากหลายทางวัฒนธรรมในองค์การ การจัดการข้ามวัฒนธรรม กลยุทธ์การบริหารทุนมนุษย์ในองค์การพหุวัฒนธรรม การบูรณาการความแตกต่างของทุนมนุษย์ในองค์การ การจัดการทุนมนุษย์และองค์การภายใต้ความหลากหลายทางวัฒนธรรมทั้งระดับประชาคมอาเซียนและประชาคมโลก</a:t>
            </a:r>
            <a:endParaRPr lang="zh-CN" altLang="en-US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079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zh-CN" dirty="0"/>
              <a:t>เลขาธิการอาเซียนคนที่ </a:t>
            </a:r>
            <a:r>
              <a:rPr lang="en-US" altLang="zh-CN" dirty="0"/>
              <a:t>14</a:t>
            </a:r>
            <a:endParaRPr lang="zh-CN" altLang="en-US" dirty="0"/>
          </a:p>
        </p:txBody>
      </p:sp>
      <p:sp>
        <p:nvSpPr>
          <p:cNvPr id="21507" name="Content Placeholder 4"/>
          <p:cNvSpPr>
            <a:spLocks noGrp="1"/>
          </p:cNvSpPr>
          <p:nvPr>
            <p:ph sz="half" idx="1"/>
          </p:nvPr>
        </p:nvSpPr>
        <p:spPr>
          <a:xfrm>
            <a:off x="3277772" y="3160542"/>
            <a:ext cx="7047914" cy="12954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ดาโต๊ะ ปาดูกา </a:t>
            </a:r>
            <a:r>
              <a:rPr lang="th-TH" altLang="zh-CN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ลิม</a:t>
            </a: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zh-CN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จ็</a:t>
            </a: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อก </a:t>
            </a:r>
            <a:r>
              <a:rPr lang="th-TH" altLang="zh-CN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ฮอ</a:t>
            </a: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ย</a:t>
            </a:r>
            <a:r>
              <a:rPr lang="en-US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altLang="zh-CN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พ.ศ. </a:t>
            </a:r>
            <a:r>
              <a:rPr lang="en-US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2561 – 2565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th-TH" altLang="zh-CN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บรูไน</a:t>
            </a:r>
            <a:endParaRPr lang="zh-CN" alt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2632BF-3F75-4DC2-BFC6-05CF48D79EA8}"/>
              </a:ext>
            </a:extLst>
          </p:cNvPr>
          <p:cNvSpPr/>
          <p:nvPr/>
        </p:nvSpPr>
        <p:spPr>
          <a:xfrm>
            <a:off x="5766028" y="3623576"/>
            <a:ext cx="207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(Dato Paduka Lim Jock Hoi)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83883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2AA99-DEF2-46CF-B3D1-BFD8E289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15" y="2726040"/>
            <a:ext cx="3831609" cy="30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6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ประธานอาเซียน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th-TH" sz="32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3200" b="1" dirty="0">
                <a:cs typeface="+mj-cs"/>
              </a:rPr>
              <a:t>ลี เซียน ลุง</a:t>
            </a:r>
          </a:p>
          <a:p>
            <a:pPr marL="0" indent="0" algn="ctr">
              <a:buNone/>
              <a:defRPr/>
            </a:pPr>
            <a:r>
              <a:rPr lang="th-TH" sz="3200" b="1" dirty="0">
                <a:cs typeface="+mj-cs"/>
              </a:rPr>
              <a:t>นายกรัฐมนตรีสิงคโปร์</a:t>
            </a:r>
            <a:endParaRPr lang="en-US" sz="32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2561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8745B-DAA6-4479-9F48-24C6E6B2F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54" y="2341774"/>
            <a:ext cx="4728503" cy="26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6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ประธานอาเซียน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th-TH" sz="32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3200" b="1" dirty="0">
                <a:cs typeface="+mj-cs"/>
              </a:rPr>
              <a:t>พลเอกประยุทธ์ จันทร์โอชา</a:t>
            </a:r>
          </a:p>
          <a:p>
            <a:pPr marL="0" indent="0" algn="ctr">
              <a:buNone/>
              <a:defRPr/>
            </a:pPr>
            <a:r>
              <a:rPr lang="th-TH" sz="3200" b="1" dirty="0">
                <a:cs typeface="+mj-cs"/>
              </a:rPr>
              <a:t>นายกรัฐมนตรีไทย</a:t>
            </a:r>
            <a:endParaRPr lang="en-US" sz="32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55" y="2744962"/>
            <a:ext cx="4220445" cy="28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30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ประธานอาเซียน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th-TH" sz="32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3200" b="1" dirty="0">
                <a:cs typeface="+mj-cs"/>
              </a:rPr>
              <a:t>นายเหวียน ซวน ฟุก นายกรัฐมนตรี</a:t>
            </a:r>
            <a:endParaRPr lang="en-US" sz="32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2800" b="1" dirty="0">
                <a:cs typeface="+mj-cs"/>
              </a:rPr>
              <a:t>สาธารณรัฐสังคมนิยมเวียดนาม </a:t>
            </a:r>
            <a:endParaRPr lang="en-US" sz="2800" b="1" dirty="0">
              <a:cs typeface="+mj-cs"/>
            </a:endParaRPr>
          </a:p>
          <a:p>
            <a:pPr marL="0" indent="0" algn="ctr">
              <a:buNone/>
              <a:defRPr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2563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3A887-22C7-4723-A0AC-E8DC34C8F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" y="2757267"/>
            <a:ext cx="4234168" cy="28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7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EF2B6A-56A3-F24C-A5BF-DF6F16CE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ประธานอาเซียนปี </a:t>
            </a:r>
            <a:r>
              <a:rPr lang="en-US" dirty="0"/>
              <a:t>2564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9302529-28F7-CF68-9048-854E01766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10" y="2269235"/>
            <a:ext cx="1790700" cy="255270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BA76BA0-92BF-C56C-D43F-7D44D639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25" y="2269235"/>
            <a:ext cx="4254502" cy="2552701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C365905-B2D3-D255-C899-AAC010354780}"/>
              </a:ext>
            </a:extLst>
          </p:cNvPr>
          <p:cNvSpPr txBox="1"/>
          <p:nvPr/>
        </p:nvSpPr>
        <p:spPr>
          <a:xfrm>
            <a:off x="2880360" y="4980771"/>
            <a:ext cx="5824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สมเด็จพระราชา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ธิบ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ดี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ฮั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จญี 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ฮัส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ซาน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ัล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โบล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เกียห์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แห่งบรูไน 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Photo: congthuong.vn)</a:t>
            </a:r>
            <a:endParaRPr lang="th-TH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4395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96D77E0-E448-378A-9AAF-100C8232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ประธานอาเซียนปี </a:t>
            </a:r>
            <a:r>
              <a:rPr lang="en-US" dirty="0"/>
              <a:t>2565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2B6C8B5-9DF6-F065-22B3-6A76F60B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48" y="2190308"/>
            <a:ext cx="4224528" cy="2477384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0F551BE-98D1-9452-3BB2-3074197A3BF5}"/>
              </a:ext>
            </a:extLst>
          </p:cNvPr>
          <p:cNvSpPr txBox="1"/>
          <p:nvPr/>
        </p:nvSpPr>
        <p:spPr>
          <a:xfrm>
            <a:off x="2826639" y="4876800"/>
            <a:ext cx="5282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สมเด็จอัครมหาเสนาบดีเดโช</a:t>
            </a:r>
            <a:r>
              <a:rPr lang="th-TH" sz="2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ฮุนเ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ซน นายกรัฐมนตรีกัมพูชา</a:t>
            </a:r>
          </a:p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(ภาพจาก </a:t>
            </a:r>
            <a:r>
              <a: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กรุงเทพธุรกิจ)</a:t>
            </a:r>
          </a:p>
        </p:txBody>
      </p:sp>
    </p:spTree>
    <p:extLst>
      <p:ext uri="{BB962C8B-B14F-4D97-AF65-F5344CB8AC3E}">
        <p14:creationId xmlns:p14="http://schemas.microsoft.com/office/powerpoint/2010/main" val="4029711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วัตถุประสงค์หลักในการจัดตั้งอาเซียน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914400" y="2220557"/>
            <a:ext cx="8229600" cy="4525963"/>
          </a:xfrm>
        </p:spPr>
        <p:txBody>
          <a:bodyPr/>
          <a:lstStyle/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1. ส่งเสริมความร่วมมือและความช่วยเหลือซึ่งกันและกันในทางเศรษฐกิจ สังคม วัฒนธรรม เทคโนโลยีวิทยาศาสตร์ และการบริหาร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2. ส่งเสริมสันติภาพและความมั่นคงส่วนภูมิภาค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3. เสริมสร้างความเจริญรุ่งเรืองทางเศรษฐกิจพัฒนาการทางวัฒนธรรมในภูมิภาค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4. ส่งเสริมให้ประชาชนในอาเซียนมีความเป็นอยู่และคุณภาพชีวิตที่ดี</a:t>
            </a:r>
          </a:p>
        </p:txBody>
      </p:sp>
    </p:spTree>
    <p:extLst>
      <p:ext uri="{BB962C8B-B14F-4D97-AF65-F5344CB8AC3E}">
        <p14:creationId xmlns:p14="http://schemas.microsoft.com/office/powerpoint/2010/main" val="3048426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วัตถุประสงค์หลักในการจัดตั้งอาเซียน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914400" y="2206910"/>
            <a:ext cx="8229600" cy="4525963"/>
          </a:xfrm>
        </p:spPr>
        <p:txBody>
          <a:bodyPr/>
          <a:lstStyle/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5. ให้ความช่วยเหลือซึ่งกันและกัน ในรูปของการฝึกอบรมและการวิจัย และส่งเสริมการศึกษาด้านเอเชียตะวันออกเฉียงใต้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6. เพิ่มประสิทธิภาพของการเกษตรและอุตสาหกรรม การขยายการค้า ตลอดจนการปรับปรุงการขนส่งและการคมนาคม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7. เสริมสร้างความร่วมมืออาเซียนกับประเทศภายนอก องค์การ ความร่วมมือแห่งภูมิภาคอื่นๆและองค์การระหว่างประเทศ</a:t>
            </a:r>
            <a:endParaRPr lang="en-US" sz="2800" dirty="0">
              <a:latin typeface="Angsana New" panose="02020603050405020304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7679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15" y="490393"/>
            <a:ext cx="8229600" cy="78263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th-TH" dirty="0"/>
            </a:br>
            <a:r>
              <a:rPr lang="th-TH" dirty="0"/>
              <a:t>สรุปวัตถุประสงค์หลักของการก่อตั้งอาเซียน</a:t>
            </a:r>
            <a:br>
              <a:rPr lang="th-TH" dirty="0"/>
            </a:b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63938" y="2063750"/>
            <a:ext cx="4746625" cy="3813175"/>
          </a:xfrm>
        </p:spPr>
        <p:txBody>
          <a:bodyPr/>
          <a:lstStyle/>
          <a:p>
            <a:pPr algn="thaiDist"/>
            <a:r>
              <a:rPr lang="th-TH" altLang="en-US" sz="2800" dirty="0"/>
              <a:t>เพื่อส่งเสริมความร่วมมือและความช่วยเหลือทางเศรษฐกิจสังคม วัฒนธรรม เทคโนโลยี และการบริหาร ส่งเสริมสันติภาพและความมั่นคงของภูมิภาค ส่งเสริมความร่วมมือระหว่างอาเซียน กับต่างประเทศและองค์กรระหว่างประเทศ </a:t>
            </a:r>
            <a:endParaRPr lang="en-US" altLang="en-US" sz="2800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3715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หลักการพื้นฐานของความร่วมมืออาเซียน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สนธิสัญญาไมตรีและความร่วมมือในภูมิภาคเอเชียตะวันออกเฉียงใต้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(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Treaty of Amity and Cooperation in Southeast Asia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TAC</a:t>
            </a:r>
            <a:r>
              <a:rPr lang="th-TH" sz="2800" dirty="0">
                <a:cs typeface="+mj-cs"/>
              </a:rPr>
              <a:t>)</a:t>
            </a:r>
            <a:r>
              <a:rPr lang="en-US" sz="2800" dirty="0">
                <a:cs typeface="+mj-cs"/>
              </a:rPr>
              <a:t> </a:t>
            </a:r>
            <a:endParaRPr lang="th-TH" sz="2800" dirty="0">
              <a:cs typeface="+mj-cs"/>
            </a:endParaRPr>
          </a:p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- การเคารพซึ่งกันและกันในเอกราช อธิปไตย ความเท่าเทียม บูรณาการแห่งดินแดนและเอกลักษณ์ประจำชาติของทุกชาติ</a:t>
            </a:r>
          </a:p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- สิทธิของทุกรัฐในการดำรงอยู่โดยปราศจากการแทรกแซง การโค่นล้มอธิปไตย หรือการบีบบังคับจากภายนอก</a:t>
            </a:r>
          </a:p>
        </p:txBody>
      </p:sp>
    </p:spTree>
    <p:extLst>
      <p:ext uri="{BB962C8B-B14F-4D97-AF65-F5344CB8AC3E}">
        <p14:creationId xmlns:p14="http://schemas.microsoft.com/office/powerpoint/2010/main" val="189173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6000">
                <a:latin typeface="Angsana New" panose="02020603050405020304" pitchFamily="18" charset="-34"/>
                <a:cs typeface="Angsana New" panose="02020603050405020304" pitchFamily="18" charset="-34"/>
              </a:rPr>
              <a:t>Agenda</a:t>
            </a:r>
            <a:endParaRPr lang="zh-CN" altLang="en-US" sz="60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099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 eaLnBrk="1" hangingPunct="1">
              <a:buFont typeface="Wingdings" panose="05000000000000000000" pitchFamily="2" charset="2"/>
              <a:buChar char="Ø"/>
              <a:defRPr/>
            </a:pPr>
            <a:r>
              <a:rPr lang="th-TH" altLang="zh-CN" sz="3200" dirty="0">
                <a:cs typeface="+mj-cs"/>
              </a:rPr>
              <a:t>ความเป็นมา</a:t>
            </a:r>
          </a:p>
          <a:p>
            <a:pPr algn="thaiDist" eaLnBrk="1" hangingPunct="1">
              <a:buFont typeface="Wingdings" panose="05000000000000000000" pitchFamily="2" charset="2"/>
              <a:buChar char="Ø"/>
              <a:defRPr/>
            </a:pPr>
            <a:r>
              <a:rPr lang="th-TH" altLang="zh-CN" sz="3200" dirty="0">
                <a:cs typeface="+mj-cs"/>
              </a:rPr>
              <a:t>วัตถุประสงค์หลักในการจัดตั้งอาเซียน</a:t>
            </a:r>
          </a:p>
          <a:p>
            <a:pPr algn="thaiDist" eaLnBrk="1" hangingPunct="1">
              <a:buFont typeface="Wingdings" panose="05000000000000000000" pitchFamily="2" charset="2"/>
              <a:buChar char="Ø"/>
              <a:defRPr/>
            </a:pPr>
            <a:r>
              <a:rPr lang="th-TH" altLang="zh-CN" sz="3200" dirty="0">
                <a:cs typeface="+mj-cs"/>
              </a:rPr>
              <a:t>หลักการพื้นฐานของความร่วมมืออาเซียน</a:t>
            </a:r>
          </a:p>
          <a:p>
            <a:pPr algn="thaiDist" eaLnBrk="1" hangingPunct="1">
              <a:buFont typeface="Wingdings" panose="05000000000000000000" pitchFamily="2" charset="2"/>
              <a:buChar char="Ø"/>
              <a:defRPr/>
            </a:pPr>
            <a:r>
              <a:rPr lang="th-TH" altLang="zh-CN" sz="3200" dirty="0">
                <a:cs typeface="+mj-cs"/>
              </a:rPr>
              <a:t>ความสำคัญของสภาพภูมิศาสตร์อาเซียน</a:t>
            </a:r>
          </a:p>
          <a:p>
            <a:pPr algn="thaiDist" eaLnBrk="1" hangingPunct="1">
              <a:buFont typeface="Wingdings" panose="05000000000000000000" pitchFamily="2" charset="2"/>
              <a:buChar char="Ø"/>
              <a:defRPr/>
            </a:pPr>
            <a:r>
              <a:rPr lang="th-TH" altLang="zh-CN" sz="3200" dirty="0">
                <a:cs typeface="+mj-cs"/>
              </a:rPr>
              <a:t>ข้อมูลทั่วไปเกี่ยวกับอาเซียน</a:t>
            </a:r>
          </a:p>
        </p:txBody>
      </p:sp>
    </p:spTree>
    <p:extLst>
      <p:ext uri="{BB962C8B-B14F-4D97-AF65-F5344CB8AC3E}">
        <p14:creationId xmlns:p14="http://schemas.microsoft.com/office/powerpoint/2010/main" val="850675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หลักการพื้นฐานของความร่วมมืออาเซียน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Angsana New" panose="02020603050405020304" pitchFamily="18" charset="-34"/>
              </a:rPr>
              <a:t>- หลักการไม่แทรกแซงกิจการภายในซึ่งกันและกัน</a:t>
            </a:r>
            <a:endParaRPr lang="th-TH" sz="2800" dirty="0">
              <a:cs typeface="+mj-cs"/>
            </a:endParaRPr>
          </a:p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- ระงับความแตกต่างหรือข้อพิพาทโดยสันติวิธี</a:t>
            </a:r>
          </a:p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- การไม่ใช้การขู่บังคับ หรือการใช้กำลัง และความร่วมมืออย่างมีประสิทธิภาพระหว่างประเทศสมาชิก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th-TH" sz="2800" dirty="0">
                <a:cs typeface="+mj-cs"/>
              </a:rPr>
              <a:t>ผลบังคับใช้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15</a:t>
            </a:r>
            <a:r>
              <a:rPr lang="en-US" sz="2800" dirty="0">
                <a:cs typeface="+mj-cs"/>
              </a:rPr>
              <a:t> </a:t>
            </a:r>
            <a:r>
              <a:rPr lang="th-TH" sz="2800" dirty="0">
                <a:cs typeface="+mj-cs"/>
              </a:rPr>
              <a:t>ธันวาคม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2551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7153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หลักการพื้นฐานของความร่วมมืออาเซียน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77671" y="2289175"/>
            <a:ext cx="8964613" cy="45688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th-TH" dirty="0">
                <a:ea typeface="宋体" panose="02010600030101010101" pitchFamily="2" charset="-122"/>
                <a:cs typeface="Angsana New" panose="02020603050405020304" pitchFamily="18" charset="-34"/>
              </a:rPr>
              <a:t>ยึดมั่นในหลัก </a:t>
            </a:r>
            <a:r>
              <a:rPr lang="th-TH" sz="3600" b="1" u="sng" dirty="0">
                <a:ea typeface="宋体" panose="02010600030101010101" pitchFamily="2" charset="-122"/>
                <a:cs typeface="Angsana New" panose="02020603050405020304" pitchFamily="18" charset="-34"/>
              </a:rPr>
              <a:t>ฉันทามติ</a:t>
            </a:r>
            <a:r>
              <a:rPr lang="th-TH" sz="3600" b="1" dirty="0">
                <a:ea typeface="宋体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th-TH" dirty="0">
                <a:ea typeface="宋体" panose="02010600030101010101" pitchFamily="2" charset="-122"/>
                <a:cs typeface="Angsana New" panose="02020603050405020304" pitchFamily="18" charset="-34"/>
              </a:rPr>
              <a:t>และ </a:t>
            </a:r>
            <a:r>
              <a:rPr lang="th-TH" sz="3600" b="1" u="sng" dirty="0">
                <a:ea typeface="宋体" panose="02010600030101010101" pitchFamily="2" charset="-122"/>
                <a:cs typeface="Angsana New" panose="02020603050405020304" pitchFamily="18" charset="-34"/>
              </a:rPr>
              <a:t>การไม่แทรกแซงกิจการภายในซึ่งกันและกัน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b="1" u="sng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วิถีทางของอาเซียน (</a:t>
            </a:r>
            <a:r>
              <a:rPr lang="en-US" sz="4400" b="1" u="sng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ASEAN’s Way</a:t>
            </a:r>
            <a:r>
              <a:rPr lang="th-TH" sz="4400" b="1" u="sng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)</a:t>
            </a:r>
            <a:endParaRPr lang="en-US" sz="4400" b="1" u="sng" dirty="0">
              <a:latin typeface="Angsana New" panose="02020603050405020304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4400" b="1" u="sng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ข้อดี</a:t>
            </a:r>
            <a:r>
              <a:rPr lang="th-TH" sz="4400" b="1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</a:t>
            </a:r>
            <a:r>
              <a:rPr lang="th-TH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ความสะดวกในการเข้าร่วมเป็นสมาชิกและกระบวนการตามกรอบอาเซียน</a:t>
            </a:r>
            <a:endParaRPr lang="th-TH" u="sng" dirty="0">
              <a:latin typeface="Angsana New" panose="02020603050405020304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4400" b="1" u="sng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ข้อเสีย</a:t>
            </a:r>
            <a:r>
              <a:rPr lang="th-TH" dirty="0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กระบวนการรวมตัวเป็นไปอย่างล่าช้า</a:t>
            </a:r>
          </a:p>
        </p:txBody>
      </p:sp>
    </p:spTree>
    <p:extLst>
      <p:ext uri="{BB962C8B-B14F-4D97-AF65-F5344CB8AC3E}">
        <p14:creationId xmlns:p14="http://schemas.microsoft.com/office/powerpoint/2010/main" val="345805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21"/>
          <p:cNvSpPr/>
          <p:nvPr/>
        </p:nvSpPr>
        <p:spPr>
          <a:xfrm rot="7378741">
            <a:off x="6502400" y="3884613"/>
            <a:ext cx="306387" cy="1703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dirty="0">
              <a:latin typeface="Angsana New" panose="02020603050405020304" pitchFamily="18" charset="-34"/>
            </a:endParaRPr>
          </a:p>
        </p:txBody>
      </p:sp>
      <p:sp>
        <p:nvSpPr>
          <p:cNvPr id="20" name="Down Arrow 19"/>
          <p:cNvSpPr/>
          <p:nvPr/>
        </p:nvSpPr>
        <p:spPr>
          <a:xfrm rot="14378994">
            <a:off x="2819400" y="4148138"/>
            <a:ext cx="257175" cy="895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dirty="0">
              <a:latin typeface="Angsana New" panose="02020603050405020304" pitchFamily="18" charset="-34"/>
            </a:endParaRPr>
          </a:p>
        </p:txBody>
      </p:sp>
      <p:sp>
        <p:nvSpPr>
          <p:cNvPr id="21" name="Down Arrow 20"/>
          <p:cNvSpPr/>
          <p:nvPr/>
        </p:nvSpPr>
        <p:spPr>
          <a:xfrm rot="10800000">
            <a:off x="4429125" y="4714875"/>
            <a:ext cx="285750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dirty="0">
              <a:latin typeface="Angsana New" panose="02020603050405020304" pitchFamily="18" charset="-34"/>
            </a:endParaRPr>
          </a:p>
        </p:txBody>
      </p:sp>
      <p:sp>
        <p:nvSpPr>
          <p:cNvPr id="18" name="Down Arrow 17"/>
          <p:cNvSpPr/>
          <p:nvPr/>
        </p:nvSpPr>
        <p:spPr>
          <a:xfrm rot="18881757">
            <a:off x="2726010" y="2872674"/>
            <a:ext cx="366969" cy="1226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dirty="0">
              <a:latin typeface="Angsana New" panose="02020603050405020304" pitchFamily="18" charset="-34"/>
            </a:endParaRPr>
          </a:p>
        </p:txBody>
      </p:sp>
      <p:sp>
        <p:nvSpPr>
          <p:cNvPr id="17" name="Down Arrow 16"/>
          <p:cNvSpPr/>
          <p:nvPr/>
        </p:nvSpPr>
        <p:spPr>
          <a:xfrm rot="3472788" flipH="1">
            <a:off x="6285938" y="3155625"/>
            <a:ext cx="329639" cy="10305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dirty="0">
              <a:latin typeface="Angsana New" panose="02020603050405020304" pitchFamily="18" charset="-34"/>
            </a:endParaRPr>
          </a:p>
        </p:txBody>
      </p:sp>
      <p:sp>
        <p:nvSpPr>
          <p:cNvPr id="2355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363" y="90769"/>
            <a:ext cx="4394200" cy="541337"/>
          </a:xfrm>
          <a:ln>
            <a:miter lim="800000"/>
            <a:headEnd/>
            <a:tailEnd/>
          </a:ln>
        </p:spPr>
        <p:txBody>
          <a:bodyPr anchor="t"/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ประเด็นท้าทายของอาเซียน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anose="02020603050405020304" pitchFamily="18" charset="-34"/>
            </a:endParaRPr>
          </a:p>
        </p:txBody>
      </p:sp>
      <p:sp>
        <p:nvSpPr>
          <p:cNvPr id="13320" name="AutoShape 3"/>
          <p:cNvSpPr>
            <a:spLocks noChangeArrowheads="1"/>
          </p:cNvSpPr>
          <p:nvPr/>
        </p:nvSpPr>
        <p:spPr bwMode="auto">
          <a:xfrm>
            <a:off x="3429000" y="3357563"/>
            <a:ext cx="2447925" cy="1357312"/>
          </a:xfrm>
          <a:prstGeom prst="flowChartProcess">
            <a:avLst/>
          </a:prstGeom>
          <a:solidFill>
            <a:srgbClr val="FF0000"/>
          </a:solidFill>
          <a:ln w="571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b="1" dirty="0">
                <a:solidFill>
                  <a:schemeClr val="bg1"/>
                </a:solidFill>
                <a:latin typeface="Angsana New" panose="02020603050405020304" pitchFamily="18" charset="-34"/>
              </a:rPr>
              <a:t> ประชาคมอาเซียน</a:t>
            </a:r>
            <a:r>
              <a:rPr lang="en-US" altLang="en-US" sz="4400" b="1" dirty="0">
                <a:solidFill>
                  <a:schemeClr val="bg1"/>
                </a:solidFill>
                <a:latin typeface="Angsana New" panose="02020603050405020304" pitchFamily="18" charset="-34"/>
              </a:rPr>
              <a:t> </a:t>
            </a:r>
            <a:endParaRPr lang="en-US" altLang="en-US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3321" name="AutoShape 4"/>
          <p:cNvSpPr>
            <a:spLocks noChangeArrowheads="1"/>
          </p:cNvSpPr>
          <p:nvPr/>
        </p:nvSpPr>
        <p:spPr bwMode="auto">
          <a:xfrm>
            <a:off x="3286125" y="5300663"/>
            <a:ext cx="2857500" cy="1271587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en-US" sz="2400" b="1" dirty="0">
              <a:latin typeface="Angsana New" panose="02020603050405020304" pitchFamily="18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ผลประโยชน์แห่งชาติ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ngsana New" panose="02020603050405020304" pitchFamily="18" charset="-34"/>
              </a:rPr>
              <a:t>VS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ภูมิภาค</a:t>
            </a:r>
            <a:r>
              <a:rPr lang="en-GB" altLang="en-US" sz="2400" b="1" dirty="0">
                <a:latin typeface="Angsana New" panose="02020603050405020304" pitchFamily="18" charset="-34"/>
              </a:rPr>
              <a:t> </a:t>
            </a:r>
            <a:endParaRPr lang="th-TH" altLang="en-US" sz="2400" b="1" dirty="0">
              <a:latin typeface="Angsana New" panose="02020603050405020304" pitchFamily="18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Angsana New" panose="02020603050405020304" pitchFamily="18" charset="-34"/>
            </a:endParaRPr>
          </a:p>
        </p:txBody>
      </p:sp>
      <p:sp>
        <p:nvSpPr>
          <p:cNvPr id="13322" name="AutoShape 5"/>
          <p:cNvSpPr>
            <a:spLocks noChangeArrowheads="1"/>
          </p:cNvSpPr>
          <p:nvPr/>
        </p:nvSpPr>
        <p:spPr bwMode="auto">
          <a:xfrm rot="-1739583">
            <a:off x="6389688" y="4465638"/>
            <a:ext cx="2486025" cy="1452562"/>
          </a:xfrm>
          <a:prstGeom prst="flowChartProcess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Angsana New" panose="02020603050405020304" pitchFamily="18" charset="-34"/>
              </a:rPr>
              <a:t>ขาดความไว้เนื้อเชื่อใจ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Angsana New" panose="02020603050405020304" pitchFamily="18" charset="-34"/>
              </a:rPr>
              <a:t>ความขัดแย้ง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Angsana New" panose="02020603050405020304" pitchFamily="18" charset="-34"/>
              </a:rPr>
              <a:t>ด้านประวัติศาสตร์</a:t>
            </a:r>
            <a:endParaRPr lang="en-US" altLang="en-US" sz="2400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3323" name="AutoShape 6"/>
          <p:cNvSpPr>
            <a:spLocks noChangeArrowheads="1"/>
          </p:cNvSpPr>
          <p:nvPr/>
        </p:nvSpPr>
        <p:spPr bwMode="auto">
          <a:xfrm rot="1440658">
            <a:off x="5539246" y="1463299"/>
            <a:ext cx="2486025" cy="1638300"/>
          </a:xfrm>
          <a:prstGeom prst="flowChartProcess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การแข่งขันของมหาอำนาจ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สหรัฐ รัสเซีย จีน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อินเดีย ญี่ปุ่น </a:t>
            </a:r>
            <a:endParaRPr lang="en-US" altLang="en-US" sz="1600" b="1" dirty="0">
              <a:latin typeface="Angsana New" panose="02020603050405020304" pitchFamily="18" charset="-34"/>
            </a:endParaRPr>
          </a:p>
        </p:txBody>
      </p:sp>
      <p:sp>
        <p:nvSpPr>
          <p:cNvPr id="13324" name="AutoShape 7"/>
          <p:cNvSpPr>
            <a:spLocks noChangeArrowheads="1"/>
          </p:cNvSpPr>
          <p:nvPr/>
        </p:nvSpPr>
        <p:spPr bwMode="auto">
          <a:xfrm rot="20787464">
            <a:off x="1408528" y="1454188"/>
            <a:ext cx="2200275" cy="1533525"/>
          </a:xfrm>
          <a:prstGeom prst="flowChartProcess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en-US" sz="1800" b="1" dirty="0">
              <a:latin typeface="Angsana New" panose="02020603050405020304" pitchFamily="18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ความแตกต่าง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ด้านเชื้อชาติ</a:t>
            </a:r>
            <a:r>
              <a:rPr lang="en-GB" altLang="en-US" sz="2400" b="1" dirty="0">
                <a:latin typeface="Angsana New" panose="02020603050405020304" pitchFamily="18" charset="-34"/>
              </a:rPr>
              <a:t> </a:t>
            </a:r>
            <a:r>
              <a:rPr lang="th-TH" altLang="en-US" sz="2400" b="1" dirty="0">
                <a:latin typeface="Angsana New" panose="02020603050405020304" pitchFamily="18" charset="-34"/>
              </a:rPr>
              <a:t>ศาสนา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latin typeface="Angsana New" panose="02020603050405020304" pitchFamily="18" charset="-34"/>
              </a:rPr>
              <a:t>ระดับการพัฒนา</a:t>
            </a:r>
            <a:r>
              <a:rPr lang="en-US" altLang="en-US" sz="1600" b="1" dirty="0">
                <a:latin typeface="Angsana New" panose="02020603050405020304" pitchFamily="18" charset="-34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latin typeface="Angsana New" panose="02020603050405020304" pitchFamily="18" charset="-34"/>
            </a:endParaRPr>
          </a:p>
        </p:txBody>
      </p:sp>
      <p:sp>
        <p:nvSpPr>
          <p:cNvPr id="13325" name="AutoShape 8"/>
          <p:cNvSpPr>
            <a:spLocks noChangeArrowheads="1"/>
          </p:cNvSpPr>
          <p:nvPr/>
        </p:nvSpPr>
        <p:spPr bwMode="auto">
          <a:xfrm rot="1001367">
            <a:off x="484188" y="4506913"/>
            <a:ext cx="2286000" cy="1722437"/>
          </a:xfrm>
          <a:prstGeom prst="flowChartProcess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en-US" sz="1400" b="1" dirty="0">
              <a:solidFill>
                <a:schemeClr val="bg1"/>
              </a:solidFill>
              <a:latin typeface="Angsana New" panose="02020603050405020304" pitchFamily="18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Angsana New" panose="02020603050405020304" pitchFamily="18" charset="-34"/>
              </a:rPr>
              <a:t>การแข่งขันเพื่อแย่งชิง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Angsana New" panose="02020603050405020304" pitchFamily="18" charset="-34"/>
              </a:rPr>
              <a:t>ทรัพยากร ตลาด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Angsana New" panose="02020603050405020304" pitchFamily="18" charset="-34"/>
              </a:rPr>
              <a:t>การลงทุน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ngsana New" panose="02020603050405020304" pitchFamily="18" charset="-34"/>
            </a:endParaRPr>
          </a:p>
        </p:txBody>
      </p:sp>
      <p:sp>
        <p:nvSpPr>
          <p:cNvPr id="13328" name="TextBox 18"/>
          <p:cNvSpPr txBox="1">
            <a:spLocks noChangeArrowheads="1"/>
          </p:cNvSpPr>
          <p:nvPr/>
        </p:nvSpPr>
        <p:spPr bwMode="auto">
          <a:xfrm>
            <a:off x="7572375" y="6357938"/>
            <a:ext cx="13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en-US" sz="1200" dirty="0">
                <a:solidFill>
                  <a:srgbClr val="000000"/>
                </a:solidFill>
                <a:latin typeface="Angsana New" panose="02020603050405020304" pitchFamily="18" charset="-34"/>
                <a:sym typeface="Helvetica" panose="020B0604020202020204" pitchFamily="34" charset="0"/>
              </a:rPr>
              <a:t>ที่มา</a:t>
            </a:r>
            <a:r>
              <a:rPr lang="en-US" altLang="en-US" sz="1200" dirty="0">
                <a:solidFill>
                  <a:srgbClr val="000000"/>
                </a:solidFill>
                <a:latin typeface="Angsana New" panose="02020603050405020304" pitchFamily="18" charset="-34"/>
                <a:sym typeface="Helvetica" panose="020B0604020202020204" pitchFamily="34" charset="0"/>
              </a:rPr>
              <a:t> : </a:t>
            </a:r>
            <a:r>
              <a:rPr lang="th-TH" altLang="en-US" sz="1200" dirty="0">
                <a:solidFill>
                  <a:srgbClr val="000000"/>
                </a:solidFill>
                <a:latin typeface="Angsana New" panose="02020603050405020304" pitchFamily="18" charset="-34"/>
                <a:sym typeface="Helvetica" panose="020B0604020202020204" pitchFamily="34" charset="0"/>
              </a:rPr>
              <a:t>กรมอาเซียน</a:t>
            </a:r>
          </a:p>
        </p:txBody>
      </p:sp>
    </p:spTree>
    <p:extLst>
      <p:ext uri="{BB962C8B-B14F-4D97-AF65-F5344CB8AC3E}">
        <p14:creationId xmlns:p14="http://schemas.microsoft.com/office/powerpoint/2010/main" val="4918044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-2428875" y="3929063"/>
            <a:ext cx="8272463" cy="51117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b="1" dirty="0">
              <a:effectLst>
                <a:outerShdw blurRad="38100" dist="38100" dir="2700000" algn="tl">
                  <a:srgbClr val="C0C0C0"/>
                </a:outerShdw>
              </a:effectLst>
              <a:cs typeface="Angsana New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th-TH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1979613" y="1568450"/>
            <a:ext cx="6264275" cy="754063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ASEAN Community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32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6388" name="Picture 2" descr="D:\clip art and picture collection\Clip art\symbols-badges\85px-Seal_of_ASEA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341438"/>
            <a:ext cx="925513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766340"/>
              </p:ext>
            </p:extLst>
          </p:nvPr>
        </p:nvGraphicFramePr>
        <p:xfrm>
          <a:off x="755650" y="2636838"/>
          <a:ext cx="7832725" cy="3678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9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8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2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People-oriented</a:t>
                      </a:r>
                      <a:endParaRPr lang="th-TH" sz="2800" dirty="0">
                        <a:solidFill>
                          <a:schemeClr val="accent2"/>
                        </a:solidFill>
                        <a:latin typeface="Angsana New" panose="02020603050405020304" pitchFamily="18" charset="-34"/>
                      </a:endParaRPr>
                    </a:p>
                  </a:txBody>
                  <a:tcPr marL="91446" marR="91446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2"/>
                          </a:solidFill>
                          <a:latin typeface="Angsana New" panose="02020603050405020304" pitchFamily="18" charset="-34"/>
                        </a:rPr>
                        <a:t> </a:t>
                      </a:r>
                      <a:r>
                        <a:rPr lang="th-TH" sz="2800" dirty="0">
                          <a:solidFill>
                            <a:schemeClr val="accent2"/>
                          </a:solidFill>
                          <a:latin typeface="Angsana New" panose="02020603050405020304" pitchFamily="18" charset="-34"/>
                        </a:rPr>
                        <a:t>ยึดคนเป็นศูนย์กลาง</a:t>
                      </a:r>
                    </a:p>
                  </a:txBody>
                  <a:tcPr marL="91446" marR="91446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Socially responsible</a:t>
                      </a:r>
                    </a:p>
                  </a:txBody>
                  <a:tcPr marL="91446" marR="91446" marT="45723" marB="45723" anchor="ctr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0000CC"/>
                          </a:solidFill>
                          <a:latin typeface="Angsana New" panose="02020603050405020304" pitchFamily="18" charset="-34"/>
                        </a:rPr>
                        <a:t>รับผิดชอบต่อสังคม</a:t>
                      </a:r>
                    </a:p>
                  </a:txBody>
                  <a:tcPr marL="91446" marR="91446" marT="45723" marB="4572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921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6600CC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Caring and sharing society </a:t>
                      </a:r>
                      <a:endParaRPr lang="th-TH" sz="2800" dirty="0">
                        <a:solidFill>
                          <a:srgbClr val="6600CC"/>
                        </a:solidFill>
                        <a:latin typeface="Angsana New" panose="02020603050405020304" pitchFamily="18" charset="-34"/>
                      </a:endParaRPr>
                    </a:p>
                  </a:txBody>
                  <a:tcPr marL="91446" marR="91446" marT="45723" marB="45723" anchor="ctr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6600CC"/>
                          </a:solidFill>
                          <a:latin typeface="Angsana New" panose="02020603050405020304" pitchFamily="18" charset="-34"/>
                        </a:rPr>
                        <a:t>สังคมเอื้อเฟื้อ แบ่งปัน</a:t>
                      </a:r>
                    </a:p>
                  </a:txBody>
                  <a:tcPr marL="91446" marR="91446" marT="45723" marB="4572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212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66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Well-being and welfare of the peoples </a:t>
                      </a:r>
                      <a:endParaRPr lang="th-TH" sz="2800" dirty="0">
                        <a:solidFill>
                          <a:srgbClr val="006600"/>
                        </a:solidFill>
                        <a:latin typeface="Angsana New" panose="02020603050405020304" pitchFamily="18" charset="-34"/>
                      </a:endParaRPr>
                    </a:p>
                  </a:txBody>
                  <a:tcPr marL="91446" marR="91446" marT="45723" marB="45723" anchor="ctr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006600"/>
                          </a:solidFill>
                          <a:latin typeface="Angsana New" panose="02020603050405020304" pitchFamily="18" charset="-34"/>
                        </a:rPr>
                        <a:t>คุณภาพชีวิต</a:t>
                      </a:r>
                      <a:r>
                        <a:rPr lang="th-TH" sz="2800" b="1" baseline="0" dirty="0">
                          <a:solidFill>
                            <a:srgbClr val="006600"/>
                          </a:solidFill>
                          <a:latin typeface="Angsana New" panose="02020603050405020304" pitchFamily="18" charset="-34"/>
                        </a:rPr>
                        <a:t> </a:t>
                      </a:r>
                      <a:r>
                        <a:rPr lang="th-TH" sz="2800" b="1" baseline="0" dirty="0">
                          <a:solidFill>
                            <a:srgbClr val="0066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และ </a:t>
                      </a:r>
                      <a:r>
                        <a:rPr lang="th-TH" sz="2800" b="1" baseline="0" dirty="0">
                          <a:solidFill>
                            <a:srgbClr val="006600"/>
                          </a:solidFill>
                          <a:latin typeface="Angsana New" panose="02020603050405020304" pitchFamily="18" charset="-34"/>
                        </a:rPr>
                        <a:t>สวัสดิการ</a:t>
                      </a:r>
                      <a:endParaRPr lang="th-TH" sz="2800" b="1" dirty="0">
                        <a:solidFill>
                          <a:srgbClr val="006600"/>
                        </a:solidFill>
                        <a:latin typeface="Angsana New" panose="02020603050405020304" pitchFamily="18" charset="-34"/>
                      </a:endParaRPr>
                    </a:p>
                  </a:txBody>
                  <a:tcPr marL="91446" marR="91446" marT="45723" marB="4572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488255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เพลงประจำอาเซียน_ ดิอาเซียนเวย์ _The ASEAN Way">
            <a:hlinkClick r:id="" action="ppaction://media"/>
            <a:extLst>
              <a:ext uri="{FF2B5EF4-FFF2-40B4-BE49-F238E27FC236}">
                <a16:creationId xmlns:a16="http://schemas.microsoft.com/office/drawing/2014/main" id="{6C9CAA46-FD6B-CEF0-A83C-81F153384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" y="0"/>
            <a:ext cx="9135872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047E18E-B309-B7C0-312B-BACBB9302CEC}"/>
              </a:ext>
            </a:extLst>
          </p:cNvPr>
          <p:cNvSpPr txBox="1"/>
          <p:nvPr/>
        </p:nvSpPr>
        <p:spPr>
          <a:xfrm>
            <a:off x="1399032" y="2029968"/>
            <a:ext cx="281863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i="0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เนื้อเพลง ประจำอาเซียน </a:t>
            </a:r>
            <a:r>
              <a:rPr lang="th-TH" sz="2000" i="0" dirty="0" err="1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ดิ</a:t>
            </a:r>
            <a:r>
              <a:rPr lang="th-TH" sz="2000" i="0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อาเซียนเวย์ </a:t>
            </a:r>
            <a:r>
              <a:rPr lang="en-US" sz="2000" i="0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The ASEAN Way</a:t>
            </a:r>
            <a:endParaRPr lang="en-US" sz="2000" i="0" dirty="0">
              <a:solidFill>
                <a:srgbClr val="4B4B4B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000" i="0" dirty="0">
                <a:solidFill>
                  <a:srgbClr val="FF00FF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เนื้อเพลงภาษาอังกฤษ</a:t>
            </a:r>
            <a:endParaRPr lang="th-TH" sz="2000" i="0" dirty="0">
              <a:solidFill>
                <a:srgbClr val="4B4B4B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Raise our flag high, sky high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Embrace the pride in our heart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ASEAN we are bonded as one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Look-in out-ward to the world.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For peace, our goal from the very start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And prosperity to last.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We dare to dream we care to share.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Together for ASEAN we dare to dream,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We care to share,</a:t>
            </a:r>
            <a:b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For it's the way of ASEAN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F772FCE-CA89-C4D7-317F-7A2F1C170206}"/>
              </a:ext>
            </a:extLst>
          </p:cNvPr>
          <p:cNvSpPr txBox="1"/>
          <p:nvPr/>
        </p:nvSpPr>
        <p:spPr>
          <a:xfrm>
            <a:off x="4572000" y="2384120"/>
            <a:ext cx="435025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i="0" dirty="0">
                <a:solidFill>
                  <a:srgbClr val="FF00FF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แปลภาษาไทย แบบทางการ</a:t>
            </a:r>
            <a:endParaRPr lang="th-TH" sz="2000" i="0" dirty="0">
              <a:solidFill>
                <a:srgbClr val="4B4B4B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พลิ้วลู่ลม โบกสะบัด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ใต้หมู่ธงปลิวไสว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สัญญาณแห่งสัญญาทางใจ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วันที่เรามาพบกัน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อาเซียนเป็นหนึ่งดังที่เราปรารถนา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เราพร้อมเดินหน้าไปตรงไหน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หล่อหลอมจิตใจ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ให้เป็นหนึ่งเดียว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อาเซียนยึดเหนี่ยวสัมพันธ์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ให้สังคมนี้มีแต่แบ่งปัน</a:t>
            </a:r>
            <a:b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เศรษฐกิจมั่นคงก้าวไกล</a:t>
            </a:r>
          </a:p>
          <a:p>
            <a:pPr algn="ctr"/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</a:p>
          <a:p>
            <a:pPr algn="ctr"/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</a:p>
          <a:p>
            <a:pPr algn="r"/>
            <a:r>
              <a:rPr lang="th-TH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ขอขอบคุณคลิปจาก </a:t>
            </a:r>
            <a:r>
              <a:rPr lang="en-US" sz="1600" b="0" i="0" dirty="0" err="1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Youtube</a:t>
            </a:r>
            <a:r>
              <a:rPr lang="en-US" sz="1600" b="0" i="0" dirty="0">
                <a:solidFill>
                  <a:srgbClr val="4B4B4B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Channel : NAG Th</a:t>
            </a:r>
          </a:p>
        </p:txBody>
      </p:sp>
    </p:spTree>
    <p:extLst>
      <p:ext uri="{BB962C8B-B14F-4D97-AF65-F5344CB8AC3E}">
        <p14:creationId xmlns:p14="http://schemas.microsoft.com/office/powerpoint/2010/main" val="323260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อาเซียนประกอบด้วย </a:t>
            </a:r>
            <a:r>
              <a:rPr lang="en-US">
                <a:latin typeface="Angsana New" panose="02020603050405020304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2</a:t>
            </a:r>
            <a:r>
              <a:rPr lang="en-US">
                <a:ea typeface="宋体" panose="02010600030101010101" pitchFamily="2" charset="-122"/>
              </a:rPr>
              <a:t> </a:t>
            </a:r>
            <a:r>
              <a:rPr lang="th-TH">
                <a:ea typeface="宋体" panose="02010600030101010101" pitchFamily="2" charset="-122"/>
              </a:rPr>
              <a:t>ดินแดน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3600" u="sng" dirty="0">
                <a:cs typeface="+mj-cs"/>
              </a:rPr>
              <a:t>ส่วนที่ </a:t>
            </a:r>
            <a:r>
              <a:rPr lang="en-US" sz="3600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3600" u="sng" dirty="0">
                <a:cs typeface="+mj-cs"/>
              </a:rPr>
              <a:t> บริเวณแผ่นดินใหญ่ </a:t>
            </a:r>
            <a:r>
              <a:rPr lang="en-US" sz="3600" dirty="0">
                <a:cs typeface="+mj-cs"/>
              </a:rPr>
              <a:t>:</a:t>
            </a:r>
            <a:r>
              <a:rPr lang="th-TH" sz="3600" dirty="0">
                <a:cs typeface="+mj-cs"/>
              </a:rPr>
              <a:t> ไทย มาเลเซีย กัมพูชา ลาว เวียดนาม และพม่า</a:t>
            </a:r>
          </a:p>
          <a:p>
            <a:pPr marL="0" indent="0" algn="thaiDist">
              <a:buFont typeface="Arial" panose="020B0604020202020204" pitchFamily="34" charset="0"/>
              <a:buNone/>
              <a:defRPr/>
            </a:pPr>
            <a:r>
              <a:rPr lang="th-TH" sz="3600" u="sng" dirty="0">
                <a:cs typeface="+mj-cs"/>
              </a:rPr>
              <a:t>ส่วนที่ </a:t>
            </a:r>
            <a:r>
              <a:rPr lang="en-US" sz="3600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sz="3600" u="sng" dirty="0">
                <a:cs typeface="+mj-cs"/>
              </a:rPr>
              <a:t> </a:t>
            </a:r>
            <a:r>
              <a:rPr lang="th-TH" sz="3600" u="sng" dirty="0">
                <a:cs typeface="+mj-cs"/>
              </a:rPr>
              <a:t>บริเวณหมู่เกาะ </a:t>
            </a:r>
            <a:r>
              <a:rPr lang="en-US" sz="3600" dirty="0">
                <a:cs typeface="+mj-cs"/>
              </a:rPr>
              <a:t>: </a:t>
            </a:r>
            <a:r>
              <a:rPr lang="th-TH" sz="3600" dirty="0">
                <a:cs typeface="+mj-cs"/>
              </a:rPr>
              <a:t>กลุ่มหมู่เกาะของอินโดนีเซีย ฟิลิปปินส์ สิงคโปร์ และบรูไน</a:t>
            </a:r>
            <a:endParaRPr lang="en-US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0502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3F9B4F8-5EE4-0B8B-401E-7FCA48AF0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8" y="658368"/>
            <a:ext cx="8055864" cy="53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>
                <a:ea typeface="宋体" panose="02010600030101010101" pitchFamily="2" charset="-122"/>
              </a:rPr>
              <a:t>ความสำคัญของสภาพภูมิศาสตร์อาเซียน</a:t>
            </a:r>
            <a:endParaRPr lang="en-US"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833" y="2201839"/>
            <a:ext cx="7162800" cy="4038600"/>
          </a:xfrm>
        </p:spPr>
        <p:txBody>
          <a:bodyPr/>
          <a:lstStyle/>
          <a:p>
            <a:pPr algn="thaiDist">
              <a:defRPr/>
            </a:pPr>
            <a:r>
              <a:rPr lang="th-TH" sz="2800" dirty="0">
                <a:cs typeface="+mj-cs"/>
              </a:rPr>
              <a:t>ด้านการค้า ตั้งอยู่ระหว่างจีนกับอินเดีย จึงเป็นทางผ่านของพวกพ่อค้าและนักเดินทาง จึงเป็นศูนย์กลางที่สำคัญ</a:t>
            </a:r>
          </a:p>
          <a:p>
            <a:pPr algn="thaiDist">
              <a:defRPr/>
            </a:pPr>
            <a:r>
              <a:rPr lang="th-TH" sz="2800" dirty="0">
                <a:cs typeface="+mj-cs"/>
              </a:rPr>
              <a:t>ด้านการเมือง เป็นดินแดนที่มีช่องแคบมะละกาเป็นเส้นทางผ่านที่สำคัญในการเดินเรือ เส้นทางเดินเรือนี้มีอิทธิพลทางด้านการค้าและการเมืองอย่างกว้างขวาง</a:t>
            </a:r>
          </a:p>
          <a:p>
            <a:pPr algn="thaiDist">
              <a:defRPr/>
            </a:pPr>
            <a:r>
              <a:rPr lang="th-TH" sz="2800" dirty="0">
                <a:cs typeface="+mj-cs"/>
              </a:rPr>
              <a:t>ด้านเศรษฐกิจ มีพืชพันธุ์ธัญญาหารที่อุดมสมบูรณ์ </a:t>
            </a:r>
          </a:p>
          <a:p>
            <a:pPr algn="thaiDist">
              <a:defRPr/>
            </a:pPr>
            <a:r>
              <a:rPr lang="th-TH" sz="2800" dirty="0">
                <a:cs typeface="+mj-cs"/>
              </a:rPr>
              <a:t>ด้านวัฒนธรรม เป็นแหล่งรับวัฒนธรรมทางศาสนา และวัฒนธรรมผสมจากอินเดียและจีน</a:t>
            </a:r>
            <a:endParaRPr lang="en-US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98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229600" cy="792163"/>
          </a:xfrm>
        </p:spPr>
        <p:txBody>
          <a:bodyPr/>
          <a:lstStyle/>
          <a:p>
            <a:r>
              <a:rPr lang="th-TH" altLang="en-US"/>
              <a:t>ความหมายและความสำคัญของประชาคมอาเซียน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48038" y="1916113"/>
            <a:ext cx="5327650" cy="4176712"/>
          </a:xfrm>
        </p:spPr>
        <p:txBody>
          <a:bodyPr>
            <a:noAutofit/>
          </a:bodyPr>
          <a:lstStyle/>
          <a:p>
            <a:pPr algn="thaiDist">
              <a:defRPr/>
            </a:pPr>
            <a:r>
              <a:rPr lang="en-ZA" b="1" dirty="0"/>
              <a:t>“</a:t>
            </a:r>
            <a:r>
              <a:rPr lang="th-TH" b="1" dirty="0"/>
              <a:t>ประชาคมอาเซียน</a:t>
            </a:r>
            <a:r>
              <a:rPr lang="en-ZA" b="1" dirty="0"/>
              <a:t>”</a:t>
            </a:r>
            <a:r>
              <a:rPr lang="en-ZA" dirty="0"/>
              <a:t> </a:t>
            </a:r>
            <a:r>
              <a:rPr lang="th-TH" dirty="0"/>
              <a:t>เป็นเป้าหมายของการรวมตัวกันของประเทศสมาชิกอาเซียน เพื่อเพิ่มอำนาจต่อรองและขีดความสามารถการแข่งขันของอาเซียนในเวทีระหว่างประเทศในทุกด้าน รวมถึงความสามารถในการรับมือกับปัญหาใหม่ๆ ในระดับโลกที่ส่งผลกระทบมาถึงภูมิภาคอาเซียน เช่น ภาวะโลกร้อน การก่อการร้าย </a:t>
            </a:r>
          </a:p>
          <a:p>
            <a:pPr algn="thaiDist">
              <a:defRPr/>
            </a:pPr>
            <a:r>
              <a:rPr lang="th-TH" dirty="0"/>
              <a:t>การทำให้ประเทศสมาชิกอาเซียนเป็น </a:t>
            </a:r>
            <a:r>
              <a:rPr lang="en-ZA" dirty="0"/>
              <a:t>“</a:t>
            </a:r>
            <a:r>
              <a:rPr lang="th-TH" dirty="0"/>
              <a:t>ครอบครัวเดียวกัน</a:t>
            </a:r>
            <a:r>
              <a:rPr lang="en-ZA" dirty="0"/>
              <a:t>” </a:t>
            </a:r>
            <a:r>
              <a:rPr lang="th-TH" dirty="0"/>
              <a:t>ที่มีความแข็งแกร่งและมีภูมิต้านทานที่ดี โดยสมาชิกในครอบครัวมีสภาพความอยู่ที่ดี ปลอดภัย และสามารถทำมาค้าขายได้อย่างสะดวกมากยิ่งขึ้น</a:t>
            </a:r>
            <a:br>
              <a:rPr lang="en-Z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2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555875" y="1196975"/>
            <a:ext cx="6142038" cy="1143000"/>
          </a:xfrm>
        </p:spPr>
        <p:txBody>
          <a:bodyPr/>
          <a:lstStyle/>
          <a:p>
            <a:r>
              <a:rPr lang="th-TH" altLang="en-US"/>
              <a:t>	</a:t>
            </a:r>
            <a:r>
              <a:rPr lang="en-US" altLang="en-US"/>
              <a:t>Push : </a:t>
            </a:r>
            <a:r>
              <a:rPr lang="th-TH" altLang="en-US"/>
              <a:t>แรงผลักดัน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63938" y="2492375"/>
            <a:ext cx="5111750" cy="3311525"/>
          </a:xfrm>
        </p:spPr>
        <p:txBody>
          <a:bodyPr>
            <a:normAutofit fontScale="92500"/>
          </a:bodyPr>
          <a:lstStyle/>
          <a:p>
            <a:pPr marL="0" indent="0">
              <a:buFontTx/>
              <a:buNone/>
              <a:defRPr/>
            </a:pPr>
            <a:r>
              <a:rPr lang="th-TH" sz="2800" dirty="0"/>
              <a:t>สภาพแวดล้อมระหว่างประเทศที่เปลี่ยนแปลงไปทั้งใน</a:t>
            </a:r>
            <a:endParaRPr lang="en-US" sz="2800" dirty="0"/>
          </a:p>
          <a:p>
            <a:pPr>
              <a:defRPr/>
            </a:pPr>
            <a:r>
              <a:rPr lang="th-TH" sz="2800" dirty="0"/>
              <a:t>ด้านการเมือง</a:t>
            </a:r>
            <a:r>
              <a:rPr lang="en-US" sz="2800" dirty="0"/>
              <a:t> </a:t>
            </a:r>
            <a:r>
              <a:rPr lang="th-TH" sz="2800" dirty="0"/>
              <a:t>เศรษฐกิจและสังคม ที่ทำให้อาเซียนต้องเผชิญกับความท้าทายใหม่ๆ เช่นโรคระบาด อาชญากรรมข้ามชาติ ภัยพิบัติธรรมชาติ </a:t>
            </a:r>
            <a:endParaRPr lang="en-US" sz="2800" dirty="0"/>
          </a:p>
          <a:p>
            <a:pPr>
              <a:defRPr/>
            </a:pPr>
            <a:r>
              <a:rPr lang="th-TH" sz="2800" dirty="0"/>
              <a:t>และปัญหาสิ่งแวดล้อม ภาวะโลกร้อน </a:t>
            </a:r>
            <a:endParaRPr lang="en-US" sz="2800" dirty="0"/>
          </a:p>
          <a:p>
            <a:pPr>
              <a:defRPr/>
            </a:pPr>
            <a:r>
              <a:rPr lang="th-TH" sz="2800" dirty="0"/>
              <a:t>และความเสี่ยงที่อาเซียนอาจจะไม่สามารถแข่งขันทางเศรษฐกิจได้กับประเทศอื่นๆ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913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229600" cy="1143000"/>
          </a:xfrm>
        </p:spPr>
        <p:txBody>
          <a:bodyPr/>
          <a:lstStyle/>
          <a:p>
            <a:r>
              <a:rPr lang="th-TH" altLang="en-US"/>
              <a:t>กำเนิดอาเซียน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63938" y="2060575"/>
            <a:ext cx="5184775" cy="417671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th-TH" sz="2800" dirty="0"/>
              <a:t>เมื่อวันที่ </a:t>
            </a:r>
            <a:r>
              <a:rPr lang="en-ZA" sz="2800" dirty="0"/>
              <a:t>8</a:t>
            </a:r>
            <a:r>
              <a:rPr lang="th-TH" sz="2800" dirty="0"/>
              <a:t>สิงหาคม </a:t>
            </a:r>
            <a:r>
              <a:rPr lang="en-ZA" sz="2800" dirty="0"/>
              <a:t>2510</a:t>
            </a:r>
            <a:r>
              <a:rPr lang="th-TH" sz="2800" dirty="0"/>
              <a:t>  ณ วังสราญรมย์ (ที่ตั้งของกระทรวงการต่างประเทศไทย ในขณะนั้น) </a:t>
            </a:r>
            <a:endParaRPr lang="en-US" sz="2800" dirty="0"/>
          </a:p>
          <a:p>
            <a:pPr>
              <a:defRPr/>
            </a:pPr>
            <a:r>
              <a:rPr lang="th-TH" sz="2800" dirty="0"/>
              <a:t>รัฐมนตรีว่าการกระทรวงการต่างประเทศของ </a:t>
            </a:r>
            <a:r>
              <a:rPr lang="en-ZA" sz="2800" dirty="0"/>
              <a:t>5</a:t>
            </a:r>
            <a:r>
              <a:rPr lang="th-TH" sz="2800" dirty="0"/>
              <a:t>ประเทศในภูมิภาคเอเชียตะวันออก-เฉียงใต้ ได้แก่ อินโดนีเซีย มาเลเซีย ฟิลิปปินส์ สิงคโปร์ และไทย ได้ลงนามใน </a:t>
            </a:r>
            <a:r>
              <a:rPr lang="en-ZA" sz="2800" dirty="0"/>
              <a:t>“</a:t>
            </a:r>
            <a:r>
              <a:rPr lang="th-TH" sz="2800" dirty="0"/>
              <a:t>ปฏิญญากรุงเทพฯ</a:t>
            </a:r>
            <a:r>
              <a:rPr lang="en-ZA" sz="2800" dirty="0"/>
              <a:t>” (Bangkok Declaration) </a:t>
            </a:r>
            <a:r>
              <a:rPr lang="th-TH" sz="2800" dirty="0"/>
              <a:t>เพื่อจัดตั้งสมาคมความร่วมมือในระดับภูมิภาคของประเทศต่างๆ ในเอเชียตะวันออกเฉียงใต้ ภายใต้ชื่อ </a:t>
            </a:r>
            <a:r>
              <a:rPr lang="en-ZA" sz="2800" dirty="0"/>
              <a:t>“</a:t>
            </a:r>
            <a:r>
              <a:rPr lang="th-TH" sz="2800" dirty="0"/>
              <a:t>สมาคมประชาชาติแห่งเอเชียตะวันออกเฉียงใต้</a:t>
            </a:r>
            <a:r>
              <a:rPr lang="en-ZA" sz="2800" dirty="0"/>
              <a:t>“ </a:t>
            </a:r>
            <a:r>
              <a:rPr lang="th-TH" sz="2800" dirty="0"/>
              <a:t>หรือ </a:t>
            </a:r>
            <a:r>
              <a:rPr lang="en-ZA" sz="2800" dirty="0"/>
              <a:t>“</a:t>
            </a:r>
            <a:r>
              <a:rPr lang="th-TH" sz="2800" dirty="0"/>
              <a:t>อาเซียน</a:t>
            </a:r>
            <a:r>
              <a:rPr lang="en-ZA" sz="2800" dirty="0"/>
              <a:t>” (ASEAN) </a:t>
            </a:r>
            <a:r>
              <a:rPr lang="th-TH" sz="2800" dirty="0"/>
              <a:t>ซึ่งเป็นตัวย่อของ </a:t>
            </a:r>
            <a:r>
              <a:rPr lang="en-ZA" sz="2800" dirty="0"/>
              <a:t>Association of South</a:t>
            </a:r>
            <a:r>
              <a:rPr lang="th-TH" sz="2800" dirty="0"/>
              <a:t> </a:t>
            </a:r>
            <a:r>
              <a:rPr lang="en-ZA" sz="2800" dirty="0"/>
              <a:t>East Asian Nations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50651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1562</Words>
  <Application>Microsoft Office PowerPoint</Application>
  <PresentationFormat>นำเสนอทางหน้าจอ (4:3)</PresentationFormat>
  <Paragraphs>161</Paragraphs>
  <Slides>35</Slides>
  <Notes>3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35</vt:i4>
      </vt:variant>
    </vt:vector>
  </HeadingPairs>
  <TitlesOfParts>
    <vt:vector size="40" baseType="lpstr">
      <vt:lpstr>Angsana New</vt:lpstr>
      <vt:lpstr>Arial</vt:lpstr>
      <vt:lpstr>TH Sarabun New</vt:lpstr>
      <vt:lpstr>Wingdings</vt:lpstr>
      <vt:lpstr>Default Design</vt:lpstr>
      <vt:lpstr>การบริหารความหลากหลายในองค์การพหุวัฒนธรรม Diversity Management in Multicultural Organization อาจารย์สุวิตา พฤกษอาภรณ์ suwita.pr@ssru.ac.th  </vt:lpstr>
      <vt:lpstr>คำอธิบายรายวิชา</vt:lpstr>
      <vt:lpstr>Agenda</vt:lpstr>
      <vt:lpstr>อาเซียนประกอบด้วย 2 ดินแดน</vt:lpstr>
      <vt:lpstr>งานนำเสนอ PowerPoint</vt:lpstr>
      <vt:lpstr>ความสำคัญของสภาพภูมิศาสตร์อาเซียน</vt:lpstr>
      <vt:lpstr>ความหมายและความสำคัญของประชาคมอาเซียน</vt:lpstr>
      <vt:lpstr> Push : แรงผลักดัน</vt:lpstr>
      <vt:lpstr>กำเนิดอาเซียน</vt:lpstr>
      <vt:lpstr>ปฏิญญากรุงเทพ (The Bangkok Declaration)</vt:lpstr>
      <vt:lpstr>ปฏิญญาอาเซียน (ASEAN Declaration)</vt:lpstr>
      <vt:lpstr>งานนำเสนอ PowerPoint</vt:lpstr>
      <vt:lpstr>งานนำเสนอ PowerPoint</vt:lpstr>
      <vt:lpstr>เร่งรัด </vt:lpstr>
      <vt:lpstr>งานนำเสนอ PowerPoint</vt:lpstr>
      <vt:lpstr>งานนำเสนอ PowerPoint</vt:lpstr>
      <vt:lpstr>ข้อมูลทั่วไปอาเซียน</vt:lpstr>
      <vt:lpstr>สัญลักษณ์อาเซียน</vt:lpstr>
      <vt:lpstr>เลขาธิการอาเซียน</vt:lpstr>
      <vt:lpstr>เลขาธิการอาเซียนคนที่ 14</vt:lpstr>
      <vt:lpstr>ประธานอาเซียน</vt:lpstr>
      <vt:lpstr>ประธานอาเซียน</vt:lpstr>
      <vt:lpstr>ประธานอาเซียน</vt:lpstr>
      <vt:lpstr>ประธานอาเซียนปี 2564</vt:lpstr>
      <vt:lpstr>ประธานอาเซียนปี 2565</vt:lpstr>
      <vt:lpstr>วัตถุประสงค์หลักในการจัดตั้งอาเซียน</vt:lpstr>
      <vt:lpstr>วัตถุประสงค์หลักในการจัดตั้งอาเซียน</vt:lpstr>
      <vt:lpstr> สรุปวัตถุประสงค์หลักของการก่อตั้งอาเซียน </vt:lpstr>
      <vt:lpstr>หลักการพื้นฐานของความร่วมมืออาเซียน</vt:lpstr>
      <vt:lpstr>หลักการพื้นฐานของความร่วมมืออาเซียน</vt:lpstr>
      <vt:lpstr>หลักการพื้นฐานของความร่วมมืออาเซียน</vt:lpstr>
      <vt:lpstr>ประเด็นท้าทายของอาเซียน </vt:lpstr>
      <vt:lpstr>งานนำเสนอ PowerPoint</vt:lpstr>
      <vt:lpstr>งานนำเสนอ PowerPoint</vt:lpstr>
      <vt:lpstr>งานนำเสนอ PowerPoint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Magazine</dc:creator>
  <cp:lastModifiedBy>ASUS</cp:lastModifiedBy>
  <cp:revision>85</cp:revision>
  <dcterms:created xsi:type="dcterms:W3CDTF">2005-02-28T14:06:28Z</dcterms:created>
  <dcterms:modified xsi:type="dcterms:W3CDTF">2022-07-15T16:15:37Z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