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70" r:id="rId2"/>
  </p:sldMasterIdLst>
  <p:notesMasterIdLst>
    <p:notesMasterId r:id="rId53"/>
  </p:notesMasterIdLst>
  <p:sldIdLst>
    <p:sldId id="268" r:id="rId3"/>
    <p:sldId id="367" r:id="rId4"/>
    <p:sldId id="363" r:id="rId5"/>
    <p:sldId id="365" r:id="rId6"/>
    <p:sldId id="366" r:id="rId7"/>
    <p:sldId id="386" r:id="rId8"/>
    <p:sldId id="387" r:id="rId9"/>
    <p:sldId id="368" r:id="rId10"/>
    <p:sldId id="369" r:id="rId11"/>
    <p:sldId id="370" r:id="rId12"/>
    <p:sldId id="371" r:id="rId13"/>
    <p:sldId id="373" r:id="rId14"/>
    <p:sldId id="372" r:id="rId15"/>
    <p:sldId id="388" r:id="rId16"/>
    <p:sldId id="389" r:id="rId17"/>
    <p:sldId id="375" r:id="rId18"/>
    <p:sldId id="376" r:id="rId19"/>
    <p:sldId id="377" r:id="rId20"/>
    <p:sldId id="378" r:id="rId21"/>
    <p:sldId id="379" r:id="rId22"/>
    <p:sldId id="384" r:id="rId23"/>
    <p:sldId id="380" r:id="rId24"/>
    <p:sldId id="381" r:id="rId25"/>
    <p:sldId id="382" r:id="rId26"/>
    <p:sldId id="383" r:id="rId27"/>
    <p:sldId id="350" r:id="rId28"/>
    <p:sldId id="351" r:id="rId29"/>
    <p:sldId id="354" r:id="rId30"/>
    <p:sldId id="353" r:id="rId31"/>
    <p:sldId id="340" r:id="rId32"/>
    <p:sldId id="352" r:id="rId33"/>
    <p:sldId id="349" r:id="rId34"/>
    <p:sldId id="355" r:id="rId35"/>
    <p:sldId id="348" r:id="rId36"/>
    <p:sldId id="356" r:id="rId37"/>
    <p:sldId id="347" r:id="rId38"/>
    <p:sldId id="357" r:id="rId39"/>
    <p:sldId id="346" r:id="rId40"/>
    <p:sldId id="358" r:id="rId41"/>
    <p:sldId id="345" r:id="rId42"/>
    <p:sldId id="359" r:id="rId43"/>
    <p:sldId id="344" r:id="rId44"/>
    <p:sldId id="360" r:id="rId45"/>
    <p:sldId id="341" r:id="rId46"/>
    <p:sldId id="361" r:id="rId47"/>
    <p:sldId id="343" r:id="rId48"/>
    <p:sldId id="362" r:id="rId49"/>
    <p:sldId id="342" r:id="rId50"/>
    <p:sldId id="310" r:id="rId51"/>
    <p:sldId id="385" r:id="rId5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D2F2"/>
    <a:srgbClr val="D4E3F7"/>
    <a:srgbClr val="DDDDDD"/>
    <a:srgbClr val="EAEAEA"/>
    <a:srgbClr val="96B8D6"/>
    <a:srgbClr val="B4CCE2"/>
    <a:srgbClr val="0067A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92" y="48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  <a:latin typeface="Angsana New" panose="02020603050405020304" pitchFamily="18" charset="-34"/>
              </a:rPr>
              <a:pPr/>
              <a:t>1</a:t>
            </a:fld>
            <a:endParaRPr lang="en-GB" altLang="en-US" sz="1200" b="0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FAA20-059D-4EE9-AD60-0949D48AEF18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13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ในช่วงแรกหลังจากก่อตั้งอาเซียนมิได้มีความร่วมมือทางเศรษฐกิจที่โดดเด่น</a:t>
            </a:r>
          </a:p>
          <a:p>
            <a:pPr eaLnBrk="1" hangingPunct="1"/>
            <a:r>
              <a:rPr lang="th-TH" altLang="en-US" sz="1600"/>
              <a:t>เริ่มต้นจริงจังเมื่อเริ่มเขตการค้าเสรี อาฟต้า</a:t>
            </a:r>
          </a:p>
          <a:p>
            <a:pPr eaLnBrk="1" hangingPunct="1"/>
            <a:r>
              <a:rPr lang="th-TH" altLang="en-US" sz="1600"/>
              <a:t>และอาเซียนเริ่มเห็นความสำคัญของการเปิดเสรีการค้าภาคบริการโดยการเริ่ม </a:t>
            </a:r>
            <a:r>
              <a:rPr lang="en-US" altLang="en-US" sz="1600"/>
              <a:t>AFAS</a:t>
            </a:r>
          </a:p>
          <a:p>
            <a:pPr eaLnBrk="1" hangingPunct="1"/>
            <a:r>
              <a:rPr lang="th-TH" altLang="en-US" sz="1600"/>
              <a:t>ในด้านสินค้าอุตสาหกรรม เพื่อกระตุ้นให้มีการค้ากันมากขึ้น ได้ริเริ่ม </a:t>
            </a:r>
            <a:r>
              <a:rPr lang="en-US" altLang="en-US" sz="1600"/>
              <a:t>AICO </a:t>
            </a:r>
            <a:r>
              <a:rPr lang="th-TH" altLang="en-US" sz="1600"/>
              <a:t>(กลไก </a:t>
            </a:r>
            <a:r>
              <a:rPr lang="en-US" altLang="en-US" sz="1600"/>
              <a:t>: </a:t>
            </a:r>
            <a:r>
              <a:rPr lang="th-TH" altLang="en-US" sz="1600"/>
              <a:t>บริษัทเอกชนสองบริษัทขึ้นไปในประเทศสมาชิกสองประเทศขึ้นไป ตกลงที่จะแลกเปลี่ยนการนำเข้าซึ่งกันและกัน โดยต้องได้รับการอนุมัติจากหน่วยงานในแต่ละประเทศ จะได้รับอัตราภาษีศูนย์)</a:t>
            </a:r>
          </a:p>
          <a:p>
            <a:pPr eaLnBrk="1" hangingPunct="1"/>
            <a:r>
              <a:rPr lang="th-TH" altLang="en-US" sz="1600"/>
              <a:t>ได้มีการเริ่มเขตการลงทุนอาเซียนเพื่อสร้างแรงดึงดูดให้นักลงทุนจากนอกเขตเข้ามาลงทุนในอาเซียน</a:t>
            </a:r>
            <a:endParaRPr lang="en-US" altLang="en-US" sz="1600"/>
          </a:p>
          <a:p>
            <a:pPr eaLnBrk="1" hangingPunct="1"/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20673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FAA20-059D-4EE9-AD60-0949D48AEF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ในช่วงแรกหลังจากก่อตั้งอาเซียนมิได้มีความร่วมมือทางเศรษฐกิจที่โดดเด่น</a:t>
            </a:r>
          </a:p>
          <a:p>
            <a:pPr eaLnBrk="1" hangingPunct="1"/>
            <a:r>
              <a:rPr lang="th-TH" altLang="en-US" sz="1600"/>
              <a:t>เริ่มต้นจริงจังเมื่อเริ่มเขตการค้าเสรี อาฟต้า</a:t>
            </a:r>
          </a:p>
          <a:p>
            <a:pPr eaLnBrk="1" hangingPunct="1"/>
            <a:r>
              <a:rPr lang="th-TH" altLang="en-US" sz="1600"/>
              <a:t>และอาเซียนเริ่มเห็นความสำคัญของการเปิดเสรีการค้าภาคบริการโดยการเริ่ม </a:t>
            </a:r>
            <a:r>
              <a:rPr lang="en-US" altLang="en-US" sz="1600"/>
              <a:t>AFAS</a:t>
            </a:r>
          </a:p>
          <a:p>
            <a:pPr eaLnBrk="1" hangingPunct="1"/>
            <a:r>
              <a:rPr lang="th-TH" altLang="en-US" sz="1600"/>
              <a:t>ในด้านสินค้าอุตสาหกรรม เพื่อกระตุ้นให้มีการค้ากันมากขึ้น ได้ริเริ่ม </a:t>
            </a:r>
            <a:r>
              <a:rPr lang="en-US" altLang="en-US" sz="1600"/>
              <a:t>AICO </a:t>
            </a:r>
            <a:r>
              <a:rPr lang="th-TH" altLang="en-US" sz="1600"/>
              <a:t>(กลไก </a:t>
            </a:r>
            <a:r>
              <a:rPr lang="en-US" altLang="en-US" sz="1600"/>
              <a:t>: </a:t>
            </a:r>
            <a:r>
              <a:rPr lang="th-TH" altLang="en-US" sz="1600"/>
              <a:t>บริษัทเอกชนสองบริษัทขึ้นไปในประเทศสมาชิกสองประเทศขึ้นไป ตกลงที่จะแลกเปลี่ยนการนำเข้าซึ่งกันและกัน โดยต้องได้รับการอนุมัติจากหน่วยงานในแต่ละประเทศ จะได้รับอัตราภาษีศูนย์)</a:t>
            </a:r>
          </a:p>
          <a:p>
            <a:pPr eaLnBrk="1" hangingPunct="1"/>
            <a:r>
              <a:rPr lang="th-TH" altLang="en-US" sz="1600"/>
              <a:t>ได้มีการเริ่มเขตการลงทุนอาเซียนเพื่อสร้างแรงดึงดูดให้นักลงทุนจากนอกเขตเข้ามาลงทุนในอาเซียน</a:t>
            </a:r>
            <a:endParaRPr lang="en-US" altLang="en-US" sz="1600"/>
          </a:p>
          <a:p>
            <a:pPr eaLnBrk="1" hangingPunct="1"/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06285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FC06-BB41-4E7A-A4CA-5F3FF24EB4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/>
            <a:r>
              <a:rPr lang="th-TH" altLang="en-US" sz="1600"/>
              <a:t>พิมพ์เขียว </a:t>
            </a:r>
            <a:r>
              <a:rPr lang="en-US" altLang="en-US" sz="1600"/>
              <a:t>AEC </a:t>
            </a:r>
            <a:r>
              <a:rPr lang="th-TH" altLang="en-US" sz="1600"/>
              <a:t>กำหนดวัตถุประสงค์ไว้ </a:t>
            </a:r>
            <a:r>
              <a:rPr lang="en-US" altLang="en-US" sz="1600"/>
              <a:t>4 </a:t>
            </a:r>
            <a:r>
              <a:rPr lang="th-TH" altLang="en-US" sz="1600"/>
              <a:t>ประการสำหรับการเป็น</a:t>
            </a:r>
            <a:r>
              <a:rPr lang="en-US" altLang="en-US" sz="1600"/>
              <a:t> AEC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การเป็นตลาดและฐานการผลิตร่วม  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การเป็นภูมิภาคที่มีขีดความสามารถในการแข่งขันสูง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การลดช่องว่างความแตกต่างของระดับการพัฒนาในอาเซียน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การบูรณาการเข้ากับเศรษฐกิจโลก</a:t>
            </a:r>
          </a:p>
          <a:p>
            <a:pPr marL="342900" indent="-342900" eaLnBrk="1" hangingPunct="1">
              <a:buFontTx/>
              <a:buAutoNum type="arabicPeriod"/>
            </a:pPr>
            <a:endParaRPr lang="th-TH" altLang="en-US" sz="1600"/>
          </a:p>
          <a:p>
            <a:pPr marL="342900" indent="-342900" eaLnBrk="1" hangingPunct="1"/>
            <a:r>
              <a:rPr lang="th-TH" altLang="en-US" sz="1600"/>
              <a:t>จะพูดในรายละเอียดเป็นลำดับ ต่อไป 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49996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EFFC06-BB41-4E7A-A4CA-5F3FF24EB4CB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16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/>
            <a:r>
              <a:rPr lang="th-TH" altLang="en-US" sz="1600"/>
              <a:t>พิมพ์เขียว </a:t>
            </a:r>
            <a:r>
              <a:rPr lang="en-US" altLang="en-US" sz="1600"/>
              <a:t>AEC </a:t>
            </a:r>
            <a:r>
              <a:rPr lang="th-TH" altLang="en-US" sz="1600"/>
              <a:t>กำหนดวัตถุประสงค์ไว้ </a:t>
            </a:r>
            <a:r>
              <a:rPr lang="en-US" altLang="en-US" sz="1600"/>
              <a:t>4 </a:t>
            </a:r>
            <a:r>
              <a:rPr lang="th-TH" altLang="en-US" sz="1600"/>
              <a:t>ประการสำหรับการเป็น</a:t>
            </a:r>
            <a:r>
              <a:rPr lang="en-US" altLang="en-US" sz="1600"/>
              <a:t> AEC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การเป็นตลาดและฐานการผลิตร่วม  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การเป็นภูมิภาคที่มีขีดความสามารถในการแข่งขันสูง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การลดช่องว่างความแตกต่างของระดับการพัฒนาในอาเซียน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th-TH" altLang="en-US" sz="1600"/>
              <a:t>การบูรณาการเข้ากับเศรษฐกิจโลก</a:t>
            </a:r>
          </a:p>
          <a:p>
            <a:pPr marL="342900" indent="-342900" eaLnBrk="1" hangingPunct="1">
              <a:buFontTx/>
              <a:buAutoNum type="arabicPeriod"/>
            </a:pPr>
            <a:endParaRPr lang="th-TH" altLang="en-US" sz="1600"/>
          </a:p>
          <a:p>
            <a:pPr marL="342900" indent="-342900" eaLnBrk="1" hangingPunct="1"/>
            <a:r>
              <a:rPr lang="th-TH" altLang="en-US" sz="1600"/>
              <a:t>จะพูดในรายละเอียดเป็นลำดับ ต่อไป 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11187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229298-9979-4712-BED7-4FF161F1647A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17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th-TH" altLang="en-US" sz="1200"/>
              <a:t>การเป็นตลาดและฐานการผลิตร่วม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th-TH" altLang="en-US" sz="1200"/>
              <a:t>อาเซียนจะร่วมกันมุ่งดำเนินการให้เกิด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th-TH" altLang="en-US" sz="1200"/>
              <a:t>การเคลื่อนย้ายสินค้าโดยเสรี โดยการลดและยกเลิกอัตราภาษีนำเข้าระหว่างกัน ให้หมดสิ้นในปี  </a:t>
            </a:r>
            <a:r>
              <a:rPr lang="en-US" altLang="en-US" sz="1200"/>
              <a:t>2553 (2010) </a:t>
            </a:r>
            <a:r>
              <a:rPr lang="th-TH" altLang="en-US" sz="1200"/>
              <a:t>(</a:t>
            </a:r>
            <a:r>
              <a:rPr lang="en-US" altLang="en-US" sz="1200"/>
              <a:t>CLMV </a:t>
            </a:r>
            <a:r>
              <a:rPr lang="th-TH" altLang="en-US" sz="1200"/>
              <a:t>ในปี</a:t>
            </a:r>
            <a:r>
              <a:rPr lang="en-US" altLang="en-US" sz="1200"/>
              <a:t>2558</a:t>
            </a:r>
            <a:r>
              <a:rPr lang="th-TH" altLang="en-US" sz="1200"/>
              <a:t>)</a:t>
            </a:r>
            <a:r>
              <a:rPr lang="en-US" altLang="en-US" sz="1200"/>
              <a:t> </a:t>
            </a:r>
            <a:r>
              <a:rPr lang="th-TH" altLang="en-US" sz="1200"/>
              <a:t>และยกเลิก</a:t>
            </a:r>
            <a:r>
              <a:rPr lang="en-US" altLang="en-US" sz="1200"/>
              <a:t> NTBs </a:t>
            </a:r>
            <a:r>
              <a:rPr lang="th-TH" altLang="en-US" sz="1200"/>
              <a:t>(ข้อกีดกันทางการค้าที่มิใช่ภาษี)เป็นลำดับไปจนหมดสิ้นในปี </a:t>
            </a:r>
            <a:r>
              <a:rPr lang="en-US" altLang="en-US" sz="1200"/>
              <a:t>2553 </a:t>
            </a:r>
            <a:r>
              <a:rPr lang="th-TH" altLang="en-US" sz="1200"/>
              <a:t>(และ </a:t>
            </a:r>
            <a:r>
              <a:rPr lang="en-US" altLang="en-US" sz="1200"/>
              <a:t>2558 </a:t>
            </a:r>
            <a:r>
              <a:rPr lang="th-TH" altLang="en-US" sz="1200"/>
              <a:t>สำหรับ </a:t>
            </a:r>
            <a:r>
              <a:rPr lang="en-US" altLang="en-US" sz="1200"/>
              <a:t>CLMV)</a:t>
            </a:r>
            <a:endParaRPr lang="th-TH" altLang="en-US" sz="1200"/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th-TH" altLang="en-US" sz="1200"/>
              <a:t>การเคลื่อนย้ายบริการอย่างเสรี โดยการเปิดเสรีให้นักธุรกิจอาเซียนสามารถถือหุ้นในธุรกิจบริการเป็นสัดส่วนสูงขึ้นเป็นลำดับ เช่น สำหรับสาขาที่เป็นสาขาเร่งรัด (</a:t>
            </a:r>
            <a:r>
              <a:rPr lang="en-US" altLang="en-US" sz="1200"/>
              <a:t>ITC </a:t>
            </a:r>
            <a:r>
              <a:rPr lang="th-TH" altLang="en-US" sz="1200"/>
              <a:t>การบิน ท่องเที่ยว สุขภาพ)สามารถถือหุ้นได้ </a:t>
            </a:r>
            <a:r>
              <a:rPr lang="en-US" altLang="en-US" sz="1200"/>
              <a:t>51% </a:t>
            </a:r>
            <a:r>
              <a:rPr lang="th-TH" altLang="en-US" sz="1200"/>
              <a:t>ในปี </a:t>
            </a:r>
            <a:r>
              <a:rPr lang="en-US" altLang="en-US" sz="1200"/>
              <a:t>2551</a:t>
            </a:r>
            <a:r>
              <a:rPr lang="th-TH" altLang="en-US" sz="1200"/>
              <a:t>(สิ้นปีนี้) และ </a:t>
            </a:r>
            <a:r>
              <a:rPr lang="en-US" altLang="en-US" sz="1200"/>
              <a:t>70% </a:t>
            </a:r>
            <a:r>
              <a:rPr lang="th-TH" altLang="en-US" sz="1200"/>
              <a:t>ในปี </a:t>
            </a:r>
            <a:r>
              <a:rPr lang="en-US" altLang="en-US" sz="1200"/>
              <a:t>2553  </a:t>
            </a:r>
            <a:r>
              <a:rPr lang="th-TH" altLang="en-US" sz="1200"/>
              <a:t>สาขาโลจิสติกส์ </a:t>
            </a:r>
            <a:r>
              <a:rPr lang="en-US" altLang="en-US" sz="1200"/>
              <a:t>70%</a:t>
            </a:r>
            <a:r>
              <a:rPr lang="th-TH" altLang="en-US" sz="1200"/>
              <a:t>ในปี </a:t>
            </a:r>
            <a:r>
              <a:rPr lang="en-US" altLang="en-US" sz="1200"/>
              <a:t>2556 </a:t>
            </a:r>
            <a:r>
              <a:rPr lang="th-TH" altLang="en-US" sz="1200"/>
              <a:t>และสาขาอื่นๆที่เหลือ </a:t>
            </a:r>
            <a:r>
              <a:rPr lang="en-US" altLang="en-US" sz="1200"/>
              <a:t>70% </a:t>
            </a:r>
            <a:r>
              <a:rPr lang="th-TH" altLang="en-US" sz="1200"/>
              <a:t>ในปี </a:t>
            </a:r>
            <a:r>
              <a:rPr lang="en-US" altLang="en-US" sz="1200"/>
              <a:t>2558</a:t>
            </a:r>
            <a:endParaRPr lang="th-TH" altLang="en-US" sz="1200"/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th-TH" altLang="en-US" sz="1200"/>
              <a:t>การเคลื่อนย้ายการลงทุนเสรี ให้การปฏิบัติเยี่ยงคนชาติกับนักลงทุนอาเซียน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th-TH" altLang="en-US" sz="1200"/>
              <a:t>เคลื่อนย้ายแรงงานฝีมือเสรี (ไม่เกี่ยวกับแรงงานไร้ฝีมือ)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th-TH" altLang="en-US" sz="1200"/>
              <a:t>เคลื่อนย้ายเงินทุนเสรีมากขึ้น(เนื่องจากเห็นว่าแต่ละประเทศคงต้องมีสิทธิในการควบคุมการเคลื่อนย้ายเงิน เพื่อรักษาเสถียรภาพการเงินการคลังของประเทศ การเปิดเสรีทั้งหมดจึงเป็นไปได้ยาก จึงตั้งเป้าเพียง “เสรียิ่งขึ้น”กว่าปัจจุบัน</a:t>
            </a:r>
            <a:endParaRPr lang="en-US" altLang="en-US" sz="1200"/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120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1200"/>
              <a:t>PIS : Priority Integration Sectors </a:t>
            </a:r>
            <a:r>
              <a:rPr lang="th-TH" altLang="en-US" sz="1200"/>
              <a:t>มีสินค้า 9 รายการ</a:t>
            </a:r>
            <a:r>
              <a:rPr lang="en-US" altLang="en-US" sz="1200"/>
              <a:t> </a:t>
            </a:r>
            <a:r>
              <a:rPr lang="th-TH" altLang="en-US" sz="1200"/>
              <a:t>ผลิตภัณฑ์เกษตร ประมง ผลิตภัณฑ์ไม้ ผลิตภัณฑ์ยาง สิ่งทอ ยานยนต์ อิเลคทรอนิกส์ ผลิตภัณฑ์เทคโนโลยีสารสนเทศ ผลิตภัณฑ์สุขภาพ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th-TH" altLang="en-US" sz="1200"/>
              <a:t>	บริการ สุขภาพ(ในส่วนของบริการ) ท่องเที่ยว การบิน และลอจิสติกส์</a:t>
            </a:r>
            <a:r>
              <a:rPr lang="en-US" alt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62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5A9AE7-4728-4320-9116-4AB273C433EE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18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การสร้างเสริมขีดความสามารถแข่งขัน โดยการส่งเสริมความร่วมมือในด้านต่างๆ ซึ่งได้มีการดำเนินการมาก่อนหน้านี้บ้างแล้ว และให้มีความร่วมมือกันยิ่งขึ้น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89467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F03ED-3A8B-4E8C-87B1-AB2C97612373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19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การพัฒนาเศรษฐกิจอย่างเสมอภาค</a:t>
            </a:r>
          </a:p>
          <a:p>
            <a:pPr eaLnBrk="1" hangingPunct="1"/>
            <a:r>
              <a:rPr lang="th-TH" altLang="en-US" sz="1600"/>
              <a:t>เพื่อลดช่องว่างความแตกต่างระหว่างอาเซียนเดิม </a:t>
            </a:r>
            <a:r>
              <a:rPr lang="en-US" altLang="en-US" sz="1600"/>
              <a:t>6 </a:t>
            </a:r>
            <a:r>
              <a:rPr lang="th-TH" altLang="en-US" sz="1600"/>
              <a:t>ประเทศ กับ </a:t>
            </a:r>
            <a:r>
              <a:rPr lang="en-US" altLang="en-US" sz="1600"/>
              <a:t>CLMV </a:t>
            </a:r>
            <a:r>
              <a:rPr lang="th-TH" altLang="en-US" sz="1600"/>
              <a:t>ซึ่งตามเข้าเป็นสมาชิกภายหลัง และยังมีระดับการพัฒนาที่ช้ากว่าประเทศอาเซียนเดิม</a:t>
            </a:r>
          </a:p>
          <a:p>
            <a:pPr eaLnBrk="1" hangingPunct="1"/>
            <a:r>
              <a:rPr lang="th-TH" altLang="en-US" sz="1600"/>
              <a:t>ดำเนินการโดยผ่านโครงการความร่วมมือต่างๆเพื่อช่วยเหลือ </a:t>
            </a:r>
            <a:r>
              <a:rPr lang="en-US" altLang="en-US" sz="1600"/>
              <a:t>CLMV </a:t>
            </a:r>
            <a:r>
              <a:rPr lang="th-TH" altLang="en-US" sz="1600"/>
              <a:t>เช่น </a:t>
            </a:r>
            <a:r>
              <a:rPr lang="en-US" altLang="en-US" sz="1600"/>
              <a:t>Technical Assistance </a:t>
            </a:r>
            <a:r>
              <a:rPr lang="th-TH" altLang="en-US" sz="1600"/>
              <a:t>ต่างๆ ภายใต้ </a:t>
            </a:r>
            <a:r>
              <a:rPr lang="en-US" altLang="en-US" sz="1600"/>
              <a:t>IAI (Initatives for ASEAN Integration) </a:t>
            </a:r>
            <a:endParaRPr lang="th-TH" altLang="en-US" sz="1600"/>
          </a:p>
          <a:p>
            <a:pPr eaLnBrk="1" hangingPunct="1"/>
            <a:r>
              <a:rPr lang="th-TH" altLang="en-US" sz="1600"/>
              <a:t>นอกจากนั้น ยังมุ่งลดความแตกต่างระหว่างบริษัทใหญ่ กับ </a:t>
            </a:r>
            <a:r>
              <a:rPr lang="en-US" altLang="en-US" sz="1600"/>
              <a:t>SMEs </a:t>
            </a:r>
            <a:r>
              <a:rPr lang="th-TH" altLang="en-US" sz="1600"/>
              <a:t>ในของแต่ละประเทศด้วย</a:t>
            </a:r>
            <a:r>
              <a:rPr lang="en-US" altLang="en-US" sz="1600"/>
              <a:t> </a:t>
            </a:r>
            <a:r>
              <a:rPr lang="th-TH" altLang="en-US" sz="1600"/>
              <a:t>โดยการพัฒนา </a:t>
            </a:r>
            <a:r>
              <a:rPr lang="en-US" altLang="en-US" sz="1600"/>
              <a:t>SMEs</a:t>
            </a:r>
            <a:endParaRPr lang="th-TH" altLang="en-US" sz="1600"/>
          </a:p>
          <a:p>
            <a:pPr eaLnBrk="1" hangingPunct="1"/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73695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5A2F7-7514-494D-8379-748CD062655B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20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การบูรณาการเข้ากับเศรษฐกิจโลก</a:t>
            </a:r>
          </a:p>
          <a:p>
            <a:pPr eaLnBrk="1" hangingPunct="1"/>
            <a:r>
              <a:rPr lang="th-TH" altLang="en-US" sz="1600"/>
              <a:t>แต่ละประเทศควรปรับประสานนโยบายเศรษฐกิจให้ไปในแนวทางเดียวกัน</a:t>
            </a:r>
          </a:p>
          <a:p>
            <a:pPr eaLnBrk="1" hangingPunct="1"/>
            <a:r>
              <a:rPr lang="th-TH" altLang="en-US" sz="1600"/>
              <a:t>สร้างเครือข่ายการผลิตและจำหน่ายในภูมิภาคอาเซียน</a:t>
            </a:r>
          </a:p>
          <a:p>
            <a:pPr eaLnBrk="1" hangingPunct="1"/>
            <a:r>
              <a:rPr lang="th-TH" altLang="en-US" sz="1600"/>
              <a:t>และมุ่งหาประโยชน์จากการทำ </a:t>
            </a:r>
            <a:r>
              <a:rPr lang="en-US" altLang="en-US" sz="1600"/>
              <a:t>FTA </a:t>
            </a:r>
            <a:r>
              <a:rPr lang="th-TH" altLang="en-US" sz="1600"/>
              <a:t>กับประเทศนอกภูมิภาค</a:t>
            </a:r>
          </a:p>
          <a:p>
            <a:pPr eaLnBrk="1" hangingPunct="1"/>
            <a:r>
              <a:rPr lang="th-TH" altLang="en-US" sz="1600"/>
              <a:t>ปัจจุบันได้ทำแล้วกับ </a:t>
            </a:r>
          </a:p>
          <a:p>
            <a:pPr eaLnBrk="1" hangingPunct="1"/>
            <a:r>
              <a:rPr lang="th-TH" altLang="en-US" sz="1600"/>
              <a:t>จีน (สินค้า บริการ เริ่มใช้แล้ว กำลังเจรจาเรื่องการลงทุน)</a:t>
            </a:r>
          </a:p>
          <a:p>
            <a:pPr eaLnBrk="1" hangingPunct="1"/>
            <a:r>
              <a:rPr lang="th-TH" altLang="en-US" sz="1600"/>
              <a:t>อินเดีย (อยู่ระหว่างเจรจา กำลังใกล้จบ อาจเสร็จภายในก่อนประชุม </a:t>
            </a:r>
            <a:r>
              <a:rPr lang="en-US" altLang="en-US" sz="1600"/>
              <a:t>AEM </a:t>
            </a:r>
            <a:r>
              <a:rPr lang="th-TH" altLang="en-US" sz="1600"/>
              <a:t>สค. ปีนี้)</a:t>
            </a:r>
          </a:p>
          <a:p>
            <a:pPr eaLnBrk="1" hangingPunct="1"/>
            <a:r>
              <a:rPr lang="th-TH" altLang="en-US" sz="1600"/>
              <a:t>อียู (ได้มีการหารือมาแล้ว </a:t>
            </a:r>
            <a:r>
              <a:rPr lang="en-US" altLang="en-US" sz="1600"/>
              <a:t>5 </a:t>
            </a:r>
            <a:r>
              <a:rPr lang="th-TH" altLang="en-US" sz="1600"/>
              <a:t>รอบ เป็นการแลกเปลี่ยนความเห็น ความต้องการซึ่งกันและกัน ยังไม่ได้เข้าการเจรจา ตั้งเป้าหมายให้เสร็จใน </a:t>
            </a:r>
            <a:r>
              <a:rPr lang="en-US" altLang="en-US" sz="1600"/>
              <a:t>2-3 </a:t>
            </a:r>
            <a:r>
              <a:rPr lang="th-TH" altLang="en-US" sz="1600"/>
              <a:t>ปี)</a:t>
            </a:r>
          </a:p>
          <a:p>
            <a:pPr eaLnBrk="1" hangingPunct="1"/>
            <a:r>
              <a:rPr lang="th-TH" altLang="en-US" sz="1600"/>
              <a:t>ญี่ปุ่น เกาหลี และ </a:t>
            </a:r>
            <a:r>
              <a:rPr lang="en-US" altLang="en-US" sz="1600"/>
              <a:t>CER </a:t>
            </a:r>
            <a:r>
              <a:rPr lang="th-TH" altLang="en-US" sz="1600"/>
              <a:t>หลังจากนี้ ผอ.สำนักเอเชีย คุณอรุณี จะกล่าวในรายละเอียดของแต่ละ </a:t>
            </a:r>
            <a:r>
              <a:rPr lang="en-US" altLang="en-US" sz="1600"/>
              <a:t>FTA</a:t>
            </a:r>
            <a:r>
              <a:rPr lang="th-TH" altLang="en-US" sz="1600"/>
              <a:t> ต่อไป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322886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49529-13F0-482A-8453-3F5D0E2DD647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21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92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01A1BF-C4B3-4028-928F-7B9F14DC664C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22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/>
              <a:t>ประโยชน์</a:t>
            </a:r>
          </a:p>
          <a:p>
            <a:pPr eaLnBrk="1" hangingPunct="1"/>
            <a:r>
              <a:rPr lang="th-TH" altLang="en-US"/>
              <a:t>เมื่อเปิดเสรีการค้าสินค้า  บริการ และการลงทุน จะทำให้อาเซียนกลายเป็นตลาดขนาดใหญ่มีประชากร </a:t>
            </a:r>
            <a:r>
              <a:rPr lang="en-US" altLang="en-US"/>
              <a:t>560 </a:t>
            </a:r>
            <a:r>
              <a:rPr lang="th-TH" altLang="en-US"/>
              <a:t>ล้านคน</a:t>
            </a:r>
          </a:p>
          <a:p>
            <a:pPr eaLnBrk="1" hangingPunct="1"/>
            <a:endParaRPr lang="th-TH" altLang="en-US"/>
          </a:p>
          <a:p>
            <a:pPr eaLnBrk="1" hangingPunct="1"/>
            <a:r>
              <a:rPr lang="th-TH" altLang="en-US"/>
              <a:t>จะได้ประโยชน์จาก </a:t>
            </a:r>
            <a:r>
              <a:rPr lang="en-US" altLang="en-US"/>
              <a:t>economy of scale </a:t>
            </a:r>
            <a:r>
              <a:rPr lang="th-TH" altLang="en-US"/>
              <a:t>ในการผลิต การมีเครือข่ายการผลิต การ </a:t>
            </a:r>
            <a:r>
              <a:rPr lang="en-US" altLang="en-US"/>
              <a:t>Outsource </a:t>
            </a:r>
            <a:r>
              <a:rPr lang="th-TH" altLang="en-US"/>
              <a:t>เพื่อใช้ประดยชน์สาขาที่มีความได้เปรียบเชิงเปรียบเทียบในด้านทรัพยากร วัตถุดิบที่มีอยู่ ในประเทศสมาชิกอาเซียน</a:t>
            </a:r>
          </a:p>
          <a:p>
            <a:pPr eaLnBrk="1" hangingPunct="1"/>
            <a:endParaRPr lang="th-TH" altLang="en-US"/>
          </a:p>
          <a:p>
            <a:pPr eaLnBrk="1" hangingPunct="1"/>
            <a:r>
              <a:rPr lang="th-TH" altLang="en-US"/>
              <a:t>จะเป็นสิ่งดึงดูดความสนใจในการเข้ามาตั้งฐานการผลิต หรือลงทุนในเขตอาเซียน รวมทั้ง การใช้ประโยชน์จากการเป็น </a:t>
            </a:r>
            <a:r>
              <a:rPr lang="en-US" altLang="en-US"/>
              <a:t>gateway </a:t>
            </a:r>
            <a:r>
              <a:rPr lang="th-TH" altLang="en-US"/>
              <a:t>ไปสู่ประเทศคู่ภาคี </a:t>
            </a:r>
            <a:r>
              <a:rPr lang="en-US" altLang="en-US"/>
              <a:t>FTA </a:t>
            </a:r>
            <a:r>
              <a:rPr lang="th-TH" altLang="en-US"/>
              <a:t>อื่นๆ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92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5E0E8-2BA4-490F-A42B-38AC551C12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 dirty="0"/>
              <a:t>อาเซียนได้ก่อตั้งขึ้นเมื่อปี </a:t>
            </a:r>
            <a:r>
              <a:rPr lang="en-US" altLang="en-US" sz="1600" dirty="0"/>
              <a:t>2510 </a:t>
            </a:r>
            <a:r>
              <a:rPr lang="th-TH" altLang="en-US" sz="1600" dirty="0"/>
              <a:t>โดยเริ่มแรกเป็นการรวมตัวกันเพื่อสร้างเสริมความมั่นคงในภูมิภาค ต้านภัยคุกคามจากคอมมิวนิสต์</a:t>
            </a:r>
          </a:p>
          <a:p>
            <a:pPr eaLnBrk="1" hangingPunct="1"/>
            <a:r>
              <a:rPr lang="th-TH" altLang="en-US" sz="1600" dirty="0"/>
              <a:t>จุดประสงค์ทางการเมืองเป็นหลัก</a:t>
            </a:r>
          </a:p>
          <a:p>
            <a:pPr eaLnBrk="1" hangingPunct="1"/>
            <a:endParaRPr lang="th-TH" altLang="en-US" sz="1600" dirty="0"/>
          </a:p>
          <a:p>
            <a:pPr eaLnBrk="1" hangingPunct="1"/>
            <a:r>
              <a:rPr lang="th-TH" altLang="en-US" sz="1600" dirty="0"/>
              <a:t>เริ่มด้วย </a:t>
            </a:r>
            <a:r>
              <a:rPr lang="en-US" altLang="en-US" sz="1600" dirty="0"/>
              <a:t>5 </a:t>
            </a:r>
            <a:r>
              <a:rPr lang="th-TH" altLang="en-US" sz="1600" dirty="0"/>
              <a:t>ประเทศผู้ก่อตั้ง (ไทย อินโดนีเซีย มาเลเซีย สิงคโปร์ ฟิลิปปินส์)</a:t>
            </a:r>
          </a:p>
          <a:p>
            <a:pPr eaLnBrk="1" hangingPunct="1"/>
            <a:r>
              <a:rPr lang="th-TH" altLang="en-US" sz="1600" dirty="0"/>
              <a:t>ต่อมาบรูไนเข้าร่วม</a:t>
            </a:r>
          </a:p>
          <a:p>
            <a:pPr eaLnBrk="1" hangingPunct="1"/>
            <a:r>
              <a:rPr lang="th-TH" altLang="en-US" sz="1600" dirty="0"/>
              <a:t>จากนั้น เวียดนาม ลาว พม่า และกัมพูชาจึงเข้าร่วมตามลำดับ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013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CCB002-3DB9-4BCC-A2C7-B218DE98C014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23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นอกจากนั้น อาเซียนจะกลายเป็นแหล่งวัตถุดิบสำคัญ เนื่องจากจะไม่มีอุปสรรคภาษีไม่ใช่ภาษในการนำเข้าวัตถุดิบ</a:t>
            </a:r>
          </a:p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เมื่อหาซื้อวัตถุดิบได้ถูกลง  ต้นทุนการผลิตจะต่ำลง  และเพิ่มขีดความสามารถแข่งขัน</a:t>
            </a:r>
          </a:p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ทำให้สามารถใช้ประโยชน์สูงสุดของแต่ละปัจจัยการผลิตในแต่ละประเทศสมาชิกได้อย่างเต็มที่</a:t>
            </a:r>
          </a:p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เลือกไปตั้งโรงงานผลิตในประเทศที่มีวัตถุดิบ หรือแรงงานถูก</a:t>
            </a:r>
          </a:p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หรือนำเข้าเทคโนโลยีจากประเทศที่มีระดับเทคโนโลยีสูงกว่า</a:t>
            </a:r>
          </a:p>
          <a:p>
            <a:pPr marL="342900" indent="-342900" eaLnBrk="1" hangingPunct="1"/>
            <a:r>
              <a:rPr lang="th-TH" altLang="en-US" sz="1600">
                <a:cs typeface="Browallia New" panose="020B0604020202020204" pitchFamily="34" charset="-34"/>
              </a:rPr>
              <a:t>หรือเข้าไปตั้งเป็นฐานการผลิตในประเทศที่มีความได้เปรียบในแง่โลจิสติกส์ หรือมี</a:t>
            </a:r>
            <a:r>
              <a:rPr lang="en-US" altLang="en-US" sz="1600">
                <a:cs typeface="Browallia New" panose="020B0604020202020204" pitchFamily="34" charset="-34"/>
              </a:rPr>
              <a:t> Infrastructure </a:t>
            </a:r>
            <a:r>
              <a:rPr lang="th-TH" altLang="en-US" sz="1600">
                <a:cs typeface="Browallia New" panose="020B0604020202020204" pitchFamily="34" charset="-34"/>
              </a:rPr>
              <a:t>ดีกว่า ฯลฯ</a:t>
            </a:r>
          </a:p>
          <a:p>
            <a:pPr marL="342900" indent="-342900" eaLnBrk="1" hangingPunct="1"/>
            <a:endParaRPr lang="th-TH" altLang="en-US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281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195D5-76E1-4278-B468-F9F76A9B1500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24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/>
              <a:t>นอกจากนั้น การรวมตัวกันของสิบประเทศย่อมสร้างกำลังต่อรอง</a:t>
            </a:r>
          </a:p>
          <a:p>
            <a:pPr eaLnBrk="1" hangingPunct="1"/>
            <a:endParaRPr lang="th-TH" altLang="en-US"/>
          </a:p>
          <a:p>
            <a:pPr eaLnBrk="1" hangingPunct="1"/>
            <a:r>
              <a:rPr lang="th-TH" altLang="en-US"/>
              <a:t>โดยเฉพาะในเวทีเจรจาพหุภาคีเช่น </a:t>
            </a:r>
            <a:r>
              <a:rPr lang="en-US" altLang="en-US"/>
              <a:t>WTO</a:t>
            </a:r>
          </a:p>
        </p:txBody>
      </p:sp>
    </p:spTree>
    <p:extLst>
      <p:ext uri="{BB962C8B-B14F-4D97-AF65-F5344CB8AC3E}">
        <p14:creationId xmlns:p14="http://schemas.microsoft.com/office/powerpoint/2010/main" val="1305552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A65D15-6DE5-4BE2-8F2F-B79D51B9941F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25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dirty="0"/>
              <a:t>ประเด็นสำคัญอีกประการคือ ประโยชน์ที่ได้จากการเข้าร่วมกับอาเซียนไปทำ</a:t>
            </a:r>
            <a:r>
              <a:rPr lang="en-US" altLang="en-US" dirty="0"/>
              <a:t> FTA </a:t>
            </a:r>
            <a:r>
              <a:rPr lang="th-TH" altLang="en-US" dirty="0"/>
              <a:t>กับประเทศอื่นๆ</a:t>
            </a:r>
          </a:p>
          <a:p>
            <a:pPr eaLnBrk="1" hangingPunct="1"/>
            <a:r>
              <a:rPr lang="th-TH" altLang="en-US" dirty="0"/>
              <a:t>ทำไมต้องทำเช่นนี้ ทั้งๆที่ไทยมี </a:t>
            </a:r>
            <a:r>
              <a:rPr lang="en-US" altLang="en-US" dirty="0"/>
              <a:t>FTA </a:t>
            </a:r>
            <a:r>
              <a:rPr lang="th-TH" altLang="en-US" dirty="0"/>
              <a:t>ทวิภาคีกับหลายประเทศแล้ว เช่น </a:t>
            </a:r>
            <a:r>
              <a:rPr lang="en-US" altLang="en-US" dirty="0"/>
              <a:t>TAFTA (</a:t>
            </a:r>
            <a:r>
              <a:rPr lang="th-TH" altLang="en-US" dirty="0"/>
              <a:t>ไทย ออสเตรเลีย) </a:t>
            </a:r>
            <a:r>
              <a:rPr lang="en-US" altLang="en-US" dirty="0"/>
              <a:t>TNZCEP (</a:t>
            </a:r>
            <a:r>
              <a:rPr lang="th-TH" altLang="en-US" dirty="0"/>
              <a:t>ไทย นิวซีแลนด์) </a:t>
            </a:r>
            <a:r>
              <a:rPr lang="en-US" altLang="en-US" dirty="0"/>
              <a:t>JTEPA </a:t>
            </a:r>
            <a:r>
              <a:rPr lang="th-TH" altLang="en-US" dirty="0"/>
              <a:t>(ไทย ญี่ปุ่น)</a:t>
            </a:r>
          </a:p>
          <a:p>
            <a:pPr eaLnBrk="1" hangingPunct="1"/>
            <a:r>
              <a:rPr lang="th-TH" altLang="en-US" dirty="0"/>
              <a:t>เหตุผลคือ </a:t>
            </a:r>
            <a:r>
              <a:rPr lang="en-US" altLang="en-US" dirty="0"/>
              <a:t>FTA </a:t>
            </a:r>
            <a:r>
              <a:rPr lang="th-TH" altLang="en-US" dirty="0"/>
              <a:t>อาเซียนกับคู่เจรจา จะมีสินค้าที่ได้รับสิทธิ </a:t>
            </a:r>
            <a:r>
              <a:rPr lang="en-US" altLang="en-US" dirty="0"/>
              <a:t>FTA </a:t>
            </a:r>
            <a:r>
              <a:rPr lang="th-TH" altLang="en-US" dirty="0"/>
              <a:t>เพิ่มเติมกว่าของทวิภาคี หรือ</a:t>
            </a:r>
            <a:r>
              <a:rPr lang="en-US" altLang="en-US" dirty="0"/>
              <a:t>/</a:t>
            </a:r>
            <a:r>
              <a:rPr lang="th-TH" altLang="en-US" dirty="0"/>
              <a:t>และ ประโยชน์จากการใช้แหล่งกำเนิดสินค้าสะสม</a:t>
            </a:r>
          </a:p>
          <a:p>
            <a:pPr eaLnBrk="1" hangingPunct="1"/>
            <a:r>
              <a:rPr lang="th-TH" altLang="en-US" dirty="0"/>
              <a:t>เมื่อมองจากประเทศคู่ค้า ย่อมมองอาเซียนอย่างน่าสนใจที่จะมาทำ </a:t>
            </a:r>
            <a:r>
              <a:rPr lang="en-US" altLang="en-US" dirty="0"/>
              <a:t>FTA </a:t>
            </a:r>
            <a:r>
              <a:rPr lang="th-TH" altLang="en-US" dirty="0"/>
              <a:t>ด้วย ด้วยขนาดของตลาดและความเสรีของการเคลื่อนย้ายปัจจัยการผลิตในระหว่างอาเซียน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78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F6AE2-B609-4FC4-9A7B-A6DCEEBDF8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เป็นมิตร เพื่อนบ้าน และคู่ค้าที่ใกล้ชิดไทยที่สุด</a:t>
            </a: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ไทยพึ่งพาการค้าโลกในระดับสูง – การส่งออกคิดเป็นร้อยละ 63.2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ของ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GDP (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ปี 2549)</a:t>
            </a:r>
          </a:p>
          <a:p>
            <a:pPr eaLnBrk="1" hangingPunct="1"/>
            <a:endParaRPr lang="th-TH" altLang="en-US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สินค้าออกของไทย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ในตลาดโลกคิดเป็น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1.1%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ส่งออกลำดับที่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25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มูลค่า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110,110 ล้านเหรียญฯ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(ข้อมูล 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WTO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ปี 2006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11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F6AE2-B609-4FC4-9A7B-A6DCEEBDF8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เป็นมิตร เพื่อนบ้าน และคู่ค้าที่ใกล้ชิดไทยที่สุด</a:t>
            </a: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ไทยพึ่งพาการค้าโลกในระดับสูง – การส่งออกคิดเป็นร้อยละ 63.2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ของ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GDP (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ปี 2549)</a:t>
            </a:r>
          </a:p>
          <a:p>
            <a:pPr eaLnBrk="1" hangingPunct="1"/>
            <a:endParaRPr lang="th-TH" altLang="en-US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สินค้าออกของไทย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ในตลาดโลกคิดเป็น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1.1%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ส่งออกลำดับที่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25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มูลค่า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110,110 ล้านเหรียญฯ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(ข้อมูล 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WTO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ปี 2006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60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F6AE2-B609-4FC4-9A7B-A6DCEEBDF8E4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8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เป็นมิตร เพื่อนบ้าน และคู่ค้าที่ใกล้ชิดไทยที่สุด</a:t>
            </a: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ไทยพึ่งพาการค้าโลกในระดับสูง – การส่งออกคิดเป็นร้อยละ 63.2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ของ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GDP (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ปี 2549)</a:t>
            </a:r>
          </a:p>
          <a:p>
            <a:pPr eaLnBrk="1" hangingPunct="1"/>
            <a:endParaRPr lang="th-TH" altLang="en-US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/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สินค้าออกของไทย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ในตลาดโลกคิดเป็น </a:t>
            </a:r>
            <a:r>
              <a:rPr lang="en-US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1.1%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ส่งออกลำดับที่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25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มูลค่า </a:t>
            </a:r>
            <a:r>
              <a:rPr lang="th-TH" alt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110,110 ล้านเหรียญฯ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(ข้อมูล 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WTO </a:t>
            </a:r>
            <a:r>
              <a:rPr lang="th-TH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ปี 2006</a:t>
            </a:r>
            <a:r>
              <a:rPr lang="en-US" alt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24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A732C-5553-4596-B556-9F70F5047B99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9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ก่อนที่จะเริ่มเขตการค้าเสรีอาเซียน </a:t>
            </a:r>
            <a:r>
              <a:rPr lang="en-US" altLang="en-US" sz="1600"/>
              <a:t>(AFTA) </a:t>
            </a:r>
            <a:r>
              <a:rPr lang="th-TH" altLang="en-US" sz="1600"/>
              <a:t>ไทยเป็นฝ่ายเสียเปรียบดุลการค้า </a:t>
            </a:r>
            <a:endParaRPr lang="en-US" altLang="en-US" sz="1600"/>
          </a:p>
          <a:p>
            <a:pPr eaLnBrk="1" hangingPunct="1"/>
            <a:r>
              <a:rPr lang="th-TH" altLang="en-US" sz="1600"/>
              <a:t>หลังจาก </a:t>
            </a:r>
            <a:r>
              <a:rPr lang="en-US" altLang="en-US" sz="1600"/>
              <a:t>AFTA </a:t>
            </a:r>
            <a:r>
              <a:rPr lang="th-TH" altLang="en-US" sz="1600"/>
              <a:t>การส่งออกไทยไปอาเซียน ขยายตัวในอัตราสูงกว่าการนำเข้าจากอาเซียน ทำให้ไทยได้เปรียบดุลการค้ามาโดยตลอด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18110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A99F6-221D-4402-ABA5-2EFA2C54714B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10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en-US" sz="1600"/>
              <a:t>ปัจจุบัน ตลาดอาเซียน มีความสำคัญต่อไทยมากที่สุด โดยมีสัดส่วนเพิ่มขึ้นจาก 12.4</a:t>
            </a:r>
            <a:r>
              <a:rPr lang="en-US" altLang="en-US" sz="1600"/>
              <a:t>%</a:t>
            </a:r>
            <a:r>
              <a:rPr lang="th-TH" altLang="en-US" sz="1600"/>
              <a:t> ในปี 2534 เป็น 21.3</a:t>
            </a:r>
            <a:r>
              <a:rPr lang="en-US" altLang="en-US" sz="1600"/>
              <a:t>% </a:t>
            </a:r>
            <a:r>
              <a:rPr lang="th-TH" altLang="en-US" sz="1600"/>
              <a:t>ในปี 2550</a:t>
            </a:r>
          </a:p>
          <a:p>
            <a:pPr eaLnBrk="1" hangingPunct="1"/>
            <a:r>
              <a:rPr lang="th-TH" altLang="en-US" sz="1600"/>
              <a:t>อาเซียน</a:t>
            </a:r>
          </a:p>
          <a:p>
            <a:pPr eaLnBrk="1" hangingPunct="1"/>
            <a:r>
              <a:rPr lang="th-TH" altLang="en-US" sz="1600"/>
              <a:t>เป็นคู่ค้าอันดับหนึ่งของไทย</a:t>
            </a:r>
          </a:p>
          <a:p>
            <a:pPr eaLnBrk="1" hangingPunct="1"/>
            <a:r>
              <a:rPr lang="th-TH" altLang="en-US" sz="1600"/>
              <a:t>มูลค่าการค้ารวม อาเซียนคิดเป็นร้อยละ 19.8</a:t>
            </a:r>
            <a:r>
              <a:rPr lang="en-US" altLang="en-US" sz="1600"/>
              <a:t>%</a:t>
            </a:r>
          </a:p>
          <a:p>
            <a:pPr eaLnBrk="1" hangingPunct="1"/>
            <a:r>
              <a:rPr lang="th-TH" altLang="en-US" sz="1600"/>
              <a:t>ส่งออกของไทย เป็นตลาดส่งออกอันดับ 1 คิดเป็นร้อยละ 21.3</a:t>
            </a:r>
            <a:r>
              <a:rPr lang="en-US" altLang="en-US" sz="1600"/>
              <a:t>%</a:t>
            </a:r>
          </a:p>
          <a:p>
            <a:pPr eaLnBrk="1" hangingPunct="1"/>
            <a:r>
              <a:rPr lang="th-TH" altLang="en-US" sz="1600"/>
              <a:t>นำเข้าของไทย เป็นแหล่งนำเข้าอันดับ 2 คิดเป็นร้อยละ </a:t>
            </a:r>
            <a:r>
              <a:rPr lang="en-US" altLang="en-US" sz="1600"/>
              <a:t>18.1% </a:t>
            </a:r>
            <a:r>
              <a:rPr lang="th-TH" altLang="en-US" sz="1600"/>
              <a:t>(ญี่ปุ่นเป็นอันดับหนึ่ง)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89886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1F064-1AF6-442F-9284-9597BE2E9071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11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78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09BB1-A811-4373-B2AA-E648FBDCBA71}" type="slidenum">
              <a:rPr lang="en-US" altLang="en-US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12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5227E-AD80-42E1-A4FF-5F41D9592B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5986A-4F7B-4DBD-AC81-C4B7A3639D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155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9FEC7-0A99-466E-9D70-AEE9608274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14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774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AFTA2006 กรมเจรจาการค้าระหว่างประเทศ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6E47-F207-442F-926D-215AC6D3EF4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642235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ngsana New" panose="02020603050405020304" pitchFamily="18" charset="-34"/>
              </a:rPr>
              <a:t>www.company.com</a:t>
            </a:r>
            <a:endParaRPr lang="fr-FR" altLang="en-US" dirty="0">
              <a:latin typeface="Angsana New" panose="02020603050405020304" pitchFamily="18" charset="-34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Angsana New" panose="02020603050405020304" pitchFamily="18" charset="-34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9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93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93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2F22D-83D9-4713-A208-45A317F11ED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0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0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02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03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4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15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26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500DA-C26F-4635-9934-CA226865555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9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30053-588A-4131-97ED-29BA278C4A3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509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24305-BC60-4297-9974-853682B11AB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669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4A48B-EB06-4B87-AE51-7F5BB33971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070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0129F-075B-4ECE-82DB-F69673E78B1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96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4024B-5093-4A5E-B7B5-3B13F1BD460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28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EF943-CCF0-4CB7-8D58-70E87839F3B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72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AFTA2006 กรมเจรจาการค้าระหว่างประเทศ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28973-4443-41A0-9EF2-EDC096EDF47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19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Click to </a:t>
            </a:r>
            <a:r>
              <a:rPr lang="fr-FR" altLang="en-US" dirty="0" err="1"/>
              <a:t>edit</a:t>
            </a:r>
            <a:r>
              <a:rPr lang="fr-FR" altLang="en-US" dirty="0"/>
              <a:t> Master </a:t>
            </a:r>
            <a:r>
              <a:rPr lang="fr-FR" altLang="en-US" dirty="0" err="1"/>
              <a:t>title</a:t>
            </a:r>
            <a:r>
              <a:rPr lang="fr-FR" altLang="en-US" dirty="0"/>
              <a:t>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Click to </a:t>
            </a:r>
            <a:r>
              <a:rPr lang="fr-FR" altLang="en-US" dirty="0" err="1"/>
              <a:t>edit</a:t>
            </a:r>
            <a:r>
              <a:rPr lang="fr-FR" altLang="en-US" dirty="0"/>
              <a:t> Master </a:t>
            </a:r>
            <a:r>
              <a:rPr lang="fr-FR" altLang="en-US" dirty="0" err="1"/>
              <a:t>text</a:t>
            </a:r>
            <a:r>
              <a:rPr lang="fr-FR" altLang="en-US" dirty="0"/>
              <a:t> styles</a:t>
            </a:r>
          </a:p>
          <a:p>
            <a:pPr lvl="1"/>
            <a:r>
              <a:rPr lang="fr-FR" altLang="en-US" dirty="0"/>
              <a:t>Second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2"/>
            <a:r>
              <a:rPr lang="fr-FR" altLang="en-US" dirty="0" err="1"/>
              <a:t>Third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3"/>
            <a:r>
              <a:rPr lang="fr-FR" altLang="en-US" dirty="0" err="1"/>
              <a:t>Fourth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4"/>
            <a:r>
              <a:rPr lang="fr-FR" altLang="en-US" dirty="0" err="1"/>
              <a:t>Fifth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ngsana New" panose="02020603050405020304" pitchFamily="18" charset="-34"/>
              </a:rPr>
              <a:t>www.company.com</a:t>
            </a:r>
            <a:endParaRPr lang="fr-FR" altLang="en-US" dirty="0">
              <a:latin typeface="Angsana New" panose="02020603050405020304" pitchFamily="18" charset="-34"/>
            </a:endParaRPr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4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ngsana New" panose="02020603050405020304" pitchFamily="18" charset="-34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70953"/>
            <a:ext cx="8437363" cy="2473894"/>
          </a:xfrm>
        </p:spPr>
        <p:txBody>
          <a:bodyPr/>
          <a:lstStyle/>
          <a:p>
            <a:pPr algn="r" eaLnBrk="1" hangingPunct="1"/>
            <a:r>
              <a:rPr lang="th-TH" altLang="en-US" sz="36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การบริหารความหลากหลายในองค์การพหุวัฒนธรรม</a:t>
            </a:r>
            <a:r>
              <a:rPr lang="en-US" sz="36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Diversity Management in Multicultural Organization</a:t>
            </a:r>
            <a:br>
              <a:rPr lang="en-US" sz="36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อาจารย์</a:t>
            </a:r>
            <a:r>
              <a:rPr lang="th-TH" sz="2400" dirty="0" err="1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สุว</a:t>
            </a:r>
            <a:r>
              <a:rPr lang="th-TH" sz="24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ิตา พฤกษอาภรณ์</a:t>
            </a:r>
            <a:br>
              <a:rPr lang="th-TH" sz="24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4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SUWITA.PR@ssru.ac.th</a:t>
            </a:r>
            <a:br>
              <a:rPr lang="en-US" sz="2400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en-US" altLang="en-US" sz="2400" dirty="0">
              <a:solidFill>
                <a:srgbClr val="FF0000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2289" name="Picture 2" descr="Logo_Sua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0700" y="203200"/>
            <a:ext cx="827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User\Desktop\493303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63" y="4180726"/>
            <a:ext cx="6865937" cy="214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971550" y="981075"/>
            <a:ext cx="72009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นอกจากนั้น อาเซียนได้กลายเป็นตลาดส่งออกสำคัญที่สุดของไทย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สัดส่วนตลาดอาเซียนได้ขยายตัวจาก </a:t>
            </a:r>
            <a:r>
              <a:rPr lang="th-TH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12.4</a:t>
            </a:r>
            <a:r>
              <a:rPr lang="en-US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en-US" altLang="en-US" sz="28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800" b="1" dirty="0">
                <a:solidFill>
                  <a:schemeClr val="bg1">
                    <a:lumMod val="6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altLang="en-US" sz="28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en-US" altLang="en-US" sz="28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3%</a:t>
            </a:r>
            <a:r>
              <a:rPr lang="th-TH" altLang="en-US" sz="2400" dirty="0"/>
              <a:t>  </a:t>
            </a:r>
          </a:p>
        </p:txBody>
      </p:sp>
      <p:sp>
        <p:nvSpPr>
          <p:cNvPr id="16388" name="AutoShape 3" descr="50%"/>
          <p:cNvSpPr>
            <a:spLocks noChangeArrowheads="1"/>
          </p:cNvSpPr>
          <p:nvPr/>
        </p:nvSpPr>
        <p:spPr bwMode="auto">
          <a:xfrm>
            <a:off x="5107229" y="269875"/>
            <a:ext cx="3779837" cy="404813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Browallia New" panose="020B0604020202020204" pitchFamily="34" charset="-34"/>
              </a:rPr>
              <a:t>ความสำคัญของอาเซียนต่อไทย</a:t>
            </a:r>
          </a:p>
        </p:txBody>
      </p:sp>
      <p:graphicFrame>
        <p:nvGraphicFramePr>
          <p:cNvPr id="18842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9595246"/>
              </p:ext>
            </p:extLst>
          </p:nvPr>
        </p:nvGraphicFramePr>
        <p:xfrm>
          <a:off x="168930" y="2447925"/>
          <a:ext cx="440307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แผนภูมิ" r:id="rId3" imgW="5810351" imgH="3352800" progId="Excel.Chart.8">
                  <p:embed/>
                </p:oleObj>
              </mc:Choice>
              <mc:Fallback>
                <p:oleObj name="แผนภูมิ" r:id="rId3" imgW="5810351" imgH="3352800" progId="Excel.Chart.8">
                  <p:embed/>
                  <p:pic>
                    <p:nvPicPr>
                      <p:cNvPr id="188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30" y="2447925"/>
                        <a:ext cx="4403070" cy="256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5856090"/>
              </p:ext>
            </p:extLst>
          </p:nvPr>
        </p:nvGraphicFramePr>
        <p:xfrm>
          <a:off x="4592638" y="2447925"/>
          <a:ext cx="4361791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แผนภูมิ" r:id="rId5" imgW="6867441" imgH="4038600" progId="Excel.Chart.8">
                  <p:embed/>
                </p:oleObj>
              </mc:Choice>
              <mc:Fallback>
                <p:oleObj name="แผนภูมิ" r:id="rId5" imgW="6867441" imgH="4038600" progId="Excel.Chart.8">
                  <p:embed/>
                  <p:pic>
                    <p:nvPicPr>
                      <p:cNvPr id="188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2447925"/>
                        <a:ext cx="4361791" cy="256540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3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8420" grpId="0"/>
      <p:bldOleChart spid="1884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E71CEB-93D1-446A-90D0-A8A0967141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th-TH" altLang="en-US" sz="14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8424862" cy="579438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en-US" b="1" i="1">
                <a:latin typeface="Browallia New" panose="020B0604020202020204" pitchFamily="34" charset="-34"/>
                <a:cs typeface="Browallia New" panose="020B0604020202020204" pitchFamily="34" charset="-34"/>
              </a:rPr>
              <a:t> Regional Bloc </a:t>
            </a:r>
            <a:r>
              <a:rPr lang="th-TH" altLang="en-US" b="1" i="1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 นอกเหนือจากอาเซียน</a:t>
            </a:r>
            <a:endParaRPr lang="th-TH" altLang="en-US" i="1">
              <a:cs typeface="EucrosiaUPC" panose="02020603050405020304" pitchFamily="18" charset="-34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8424862" cy="5794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b="1" i="1">
                <a:cs typeface="Browallia New" panose="020B0604020202020204" pitchFamily="34" charset="-34"/>
              </a:rPr>
              <a:t>  </a:t>
            </a:r>
            <a:r>
              <a:rPr lang="en-US" altLang="en-US" b="1" i="1">
                <a:solidFill>
                  <a:schemeClr val="hlin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Asia </a:t>
            </a:r>
            <a:r>
              <a:rPr lang="en-US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-  CER (</a:t>
            </a:r>
            <a:r>
              <a:rPr lang="th-TH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ออสเตรเลีย-นิวซีแลนด์)</a:t>
            </a:r>
            <a:endParaRPr lang="th-TH" altLang="en-US" i="1">
              <a:solidFill>
                <a:srgbClr val="0000CC"/>
              </a:solidFill>
              <a:cs typeface="EucrosiaUPC" panose="02020603050405020304" pitchFamily="18" charset="-34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95288" y="3716338"/>
            <a:ext cx="8424862" cy="5794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b="1" i="1">
                <a:cs typeface="Browallia New" panose="020B0604020202020204" pitchFamily="34" charset="-34"/>
              </a:rPr>
              <a:t>  </a:t>
            </a:r>
            <a:r>
              <a:rPr lang="en-US" altLang="en-US" b="1" i="1">
                <a:solidFill>
                  <a:schemeClr val="hlin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Europe   </a:t>
            </a:r>
            <a:r>
              <a:rPr lang="en-US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-  EU ( 27 </a:t>
            </a:r>
            <a:r>
              <a:rPr lang="th-TH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ประเทศ)</a:t>
            </a:r>
            <a:endParaRPr lang="th-TH" altLang="en-US" i="1">
              <a:solidFill>
                <a:srgbClr val="0000CC"/>
              </a:solidFill>
              <a:cs typeface="EucrosiaUPC" panose="02020603050405020304" pitchFamily="18" charset="-34"/>
            </a:endParaRPr>
          </a:p>
        </p:txBody>
      </p:sp>
      <p:grpSp>
        <p:nvGrpSpPr>
          <p:cNvPr id="18439" name="Group 6"/>
          <p:cNvGrpSpPr>
            <a:grpSpLocks/>
          </p:cNvGrpSpPr>
          <p:nvPr/>
        </p:nvGrpSpPr>
        <p:grpSpPr bwMode="auto">
          <a:xfrm>
            <a:off x="395288" y="4292600"/>
            <a:ext cx="8424862" cy="1082675"/>
            <a:chOff x="340" y="1888"/>
            <a:chExt cx="5125" cy="682"/>
          </a:xfrm>
        </p:grpSpPr>
        <p:sp>
          <p:nvSpPr>
            <p:cNvPr id="18451" name="Text Box 7"/>
            <p:cNvSpPr txBox="1">
              <a:spLocks noChangeArrowheads="1"/>
            </p:cNvSpPr>
            <p:nvPr/>
          </p:nvSpPr>
          <p:spPr bwMode="auto">
            <a:xfrm>
              <a:off x="340" y="2205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None/>
              </a:pPr>
              <a:r>
                <a:rPr lang="th-TH" altLang="en-US" b="1" i="1">
                  <a:cs typeface="Browallia New" panose="020B0604020202020204" pitchFamily="34" charset="-34"/>
                </a:rPr>
                <a:t>      </a:t>
              </a:r>
              <a:r>
                <a:rPr lang="th-TH" altLang="en-US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 </a:t>
              </a:r>
              <a:r>
                <a:rPr lang="en-US" altLang="en-US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      -  LAIA (</a:t>
              </a:r>
              <a:r>
                <a:rPr lang="en-US" altLang="en-US" sz="28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Latin America Integration </a:t>
              </a:r>
              <a:r>
                <a:rPr lang="th-TH" altLang="en-US" sz="28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12 ประเทศ</a:t>
              </a:r>
              <a:r>
                <a:rPr lang="th-TH" altLang="en-US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  <a:endParaRPr lang="th-TH" altLang="en-US" i="1">
                <a:solidFill>
                  <a:srgbClr val="0000CC"/>
                </a:solidFill>
                <a:cs typeface="EucrosiaUPC" panose="02020603050405020304" pitchFamily="18" charset="-34"/>
              </a:endParaRPr>
            </a:p>
          </p:txBody>
        </p:sp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340" y="1888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None/>
              </a:pPr>
              <a:r>
                <a:rPr lang="th-TH" altLang="en-US" b="1" i="1">
                  <a:cs typeface="Browallia New" panose="020B0604020202020204" pitchFamily="34" charset="-34"/>
                </a:rPr>
                <a:t>  </a:t>
              </a:r>
              <a:r>
                <a:rPr lang="en-US" altLang="en-US" b="1" i="1">
                  <a:solidFill>
                    <a:schemeClr val="hlin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South America</a:t>
              </a:r>
              <a:r>
                <a:rPr lang="en-US" altLang="en-US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-  </a:t>
              </a:r>
              <a:r>
                <a:rPr lang="en-US" altLang="en-US" sz="28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MERCOSUR </a:t>
              </a:r>
              <a:r>
                <a:rPr lang="en-US" altLang="en-US" sz="24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(</a:t>
              </a:r>
              <a:r>
                <a:rPr lang="en-US" altLang="en-US" sz="28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Mercado Comun del Sur </a:t>
              </a:r>
              <a:r>
                <a:rPr lang="th-TH" altLang="en-US" sz="28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4 ประเทศ</a:t>
              </a:r>
              <a:r>
                <a:rPr lang="th-TH" altLang="en-US" sz="2400" b="1" i="1">
                  <a:solidFill>
                    <a:srgbClr val="0000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</a:p>
          </p:txBody>
        </p:sp>
      </p:grp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95288" y="5353050"/>
            <a:ext cx="8424862" cy="579438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b="1" i="1">
                <a:cs typeface="Browallia New" panose="020B0604020202020204" pitchFamily="34" charset="-34"/>
              </a:rPr>
              <a:t>  </a:t>
            </a:r>
            <a:r>
              <a:rPr lang="en-US" altLang="en-US" b="1" i="1">
                <a:solidFill>
                  <a:schemeClr val="hlin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North America </a:t>
            </a:r>
            <a:r>
              <a:rPr lang="en-US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-  NAFTA </a:t>
            </a:r>
            <a:r>
              <a:rPr lang="en-US" altLang="en-US" sz="2800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(North America Free Trade Agreement</a:t>
            </a:r>
            <a:r>
              <a:rPr lang="th-TH" altLang="en-US" sz="2800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altLang="en-US" sz="2800" i="1">
              <a:solidFill>
                <a:srgbClr val="0000CC"/>
              </a:solidFill>
              <a:cs typeface="EucrosiaUPC" panose="02020603050405020304" pitchFamily="18" charset="-34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95288" y="5876925"/>
            <a:ext cx="8424862" cy="579438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b="1" i="1">
                <a:cs typeface="Browallia New" panose="020B0604020202020204" pitchFamily="34" charset="-34"/>
              </a:rPr>
              <a:t>  </a:t>
            </a:r>
            <a:r>
              <a:rPr lang="en-US" altLang="en-US" b="1" i="1">
                <a:solidFill>
                  <a:schemeClr val="hlin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Africa </a:t>
            </a:r>
            <a:r>
              <a:rPr lang="en-US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</a:t>
            </a:r>
            <a:r>
              <a:rPr lang="en-US" altLang="en-US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 SACU </a:t>
            </a:r>
            <a:r>
              <a:rPr lang="en-US" altLang="en-US" sz="2800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(South Africa Customs Union</a:t>
            </a:r>
            <a:r>
              <a:rPr lang="th-TH" altLang="en-US" sz="2800" b="1" i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altLang="en-US" sz="2800" i="1">
              <a:solidFill>
                <a:srgbClr val="0000CC"/>
              </a:solidFill>
              <a:cs typeface="EucrosiaUPC" panose="02020603050405020304" pitchFamily="18" charset="-34"/>
            </a:endParaRPr>
          </a:p>
        </p:txBody>
      </p:sp>
      <p:grpSp>
        <p:nvGrpSpPr>
          <p:cNvPr id="18442" name="Group 11"/>
          <p:cNvGrpSpPr>
            <a:grpSpLocks/>
          </p:cNvGrpSpPr>
          <p:nvPr/>
        </p:nvGrpSpPr>
        <p:grpSpPr bwMode="auto">
          <a:xfrm>
            <a:off x="395288" y="404813"/>
            <a:ext cx="8424862" cy="1443037"/>
            <a:chOff x="249" y="482"/>
            <a:chExt cx="5307" cy="909"/>
          </a:xfrm>
        </p:grpSpPr>
        <p:sp>
          <p:nvSpPr>
            <p:cNvPr id="18446" name="Text Box 12"/>
            <p:cNvSpPr txBox="1">
              <a:spLocks noChangeArrowheads="1"/>
            </p:cNvSpPr>
            <p:nvPr/>
          </p:nvSpPr>
          <p:spPr bwMode="auto">
            <a:xfrm>
              <a:off x="249" y="754"/>
              <a:ext cx="5307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None/>
              </a:pPr>
              <a:r>
                <a:rPr lang="th-TH" altLang="en-US" b="1" i="1" dirty="0">
                  <a:cs typeface="Browallia New" panose="020B0604020202020204" pitchFamily="34" charset="-34"/>
                </a:rPr>
                <a:t>   ต่างเร่งทำ</a:t>
              </a:r>
              <a:r>
                <a:rPr lang="en-US" altLang="en-US" b="1" i="1" dirty="0">
                  <a:cs typeface="Browallia New" panose="020B0604020202020204" pitchFamily="34" charset="-34"/>
                </a:rPr>
                <a:t> </a:t>
              </a:r>
              <a:r>
                <a:rPr lang="en-US" altLang="en-US" b="1" i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FTA  </a:t>
              </a:r>
              <a:r>
                <a:rPr lang="en-US" altLang="en-US" i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(Free Trade Area:</a:t>
              </a:r>
              <a:r>
                <a:rPr lang="th-TH" altLang="en-US" i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เขตการค้าเสรี</a:t>
              </a:r>
              <a:r>
                <a:rPr lang="en-US" altLang="en-US" i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  <a:endParaRPr lang="th-TH" altLang="en-US" b="1" i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249" y="482"/>
              <a:ext cx="5307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Char char="v"/>
              </a:pPr>
              <a:r>
                <a:rPr lang="th-TH" altLang="en-US" b="1" i="1">
                  <a:cs typeface="Browallia New" panose="020B0604020202020204" pitchFamily="34" charset="-34"/>
                </a:rPr>
                <a:t> คู่ค้า-คู่แข่งของไทย ล้วนดำเนินนโยบายการค้าเชิงรุก</a:t>
              </a:r>
              <a:endParaRPr lang="th-TH" altLang="en-US" i="1">
                <a:cs typeface="EucrosiaUPC" panose="02020603050405020304" pitchFamily="18" charset="-34"/>
              </a:endParaRPr>
            </a:p>
          </p:txBody>
        </p:sp>
        <p:grpSp>
          <p:nvGrpSpPr>
            <p:cNvPr id="18448" name="Group 14"/>
            <p:cNvGrpSpPr>
              <a:grpSpLocks/>
            </p:cNvGrpSpPr>
            <p:nvPr/>
          </p:nvGrpSpPr>
          <p:grpSpPr bwMode="auto">
            <a:xfrm>
              <a:off x="249" y="1026"/>
              <a:ext cx="5307" cy="365"/>
              <a:chOff x="340" y="2614"/>
              <a:chExt cx="5125" cy="365"/>
            </a:xfrm>
          </p:grpSpPr>
          <p:sp>
            <p:nvSpPr>
              <p:cNvPr id="18449" name="Text Box 15"/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5125" cy="365"/>
              </a:xfrm>
              <a:prstGeom prst="rect">
                <a:avLst/>
              </a:prstGeom>
              <a:solidFill>
                <a:srgbClr val="FFFF99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 typeface="Wingdings" panose="05000000000000000000" pitchFamily="2" charset="2"/>
                  <a:buNone/>
                </a:pPr>
                <a:r>
                  <a:rPr lang="th-TH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       สินค้าไทยเสียเปรียบในตลาดที่ประเทศคู่แข่งมี </a:t>
                </a:r>
                <a:r>
                  <a:rPr lang="en-US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FTA </a:t>
                </a:r>
                <a:r>
                  <a:rPr lang="th-TH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อยู่</a:t>
                </a:r>
                <a:r>
                  <a:rPr lang="th-TH" altLang="en-US" b="1" i="1">
                    <a:cs typeface="Browallia New" panose="020B0604020202020204" pitchFamily="34" charset="-34"/>
                  </a:rPr>
                  <a:t>    </a:t>
                </a:r>
              </a:p>
            </p:txBody>
          </p:sp>
          <p:sp>
            <p:nvSpPr>
              <p:cNvPr id="18450" name="Line 16"/>
              <p:cNvSpPr>
                <a:spLocks noChangeShapeType="1"/>
              </p:cNvSpPr>
              <p:nvPr/>
            </p:nvSpPr>
            <p:spPr bwMode="auto">
              <a:xfrm>
                <a:off x="657" y="279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43" name="Group 17"/>
          <p:cNvGrpSpPr>
            <a:grpSpLocks/>
          </p:cNvGrpSpPr>
          <p:nvPr/>
        </p:nvGrpSpPr>
        <p:grpSpPr bwMode="auto">
          <a:xfrm>
            <a:off x="395288" y="1773238"/>
            <a:ext cx="8424862" cy="579437"/>
            <a:chOff x="340" y="2614"/>
            <a:chExt cx="5125" cy="365"/>
          </a:xfrm>
        </p:grpSpPr>
        <p:sp>
          <p:nvSpPr>
            <p:cNvPr id="18444" name="Text Box 18"/>
            <p:cNvSpPr txBox="1">
              <a:spLocks noChangeArrowheads="1"/>
            </p:cNvSpPr>
            <p:nvPr/>
          </p:nvSpPr>
          <p:spPr bwMode="auto">
            <a:xfrm>
              <a:off x="340" y="2614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None/>
              </a:pPr>
              <a:r>
                <a:rPr lang="th-TH" altLang="en-US" b="1" i="1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      อาเซียนเองก็ต้องแข่งกับ อินเดีย จีน เพื่อดึงการลงทุน</a:t>
              </a:r>
              <a:endParaRPr lang="th-TH" altLang="en-US" b="1" i="1">
                <a:cs typeface="Browallia New" panose="020B0604020202020204" pitchFamily="34" charset="-34"/>
              </a:endParaRPr>
            </a:p>
          </p:txBody>
        </p:sp>
        <p:sp>
          <p:nvSpPr>
            <p:cNvPr id="18445" name="Line 19"/>
            <p:cNvSpPr>
              <a:spLocks noChangeShapeType="1"/>
            </p:cNvSpPr>
            <p:nvPr/>
          </p:nvSpPr>
          <p:spPr bwMode="auto">
            <a:xfrm>
              <a:off x="657" y="279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15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80108" y="180110"/>
            <a:ext cx="8797637" cy="549275"/>
          </a:xfrm>
          <a:prstGeom prst="rect">
            <a:avLst/>
          </a:prstGeom>
          <a:solidFill>
            <a:srgbClr val="F6F6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 u="sng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มุ่งสู่การเป็น</a:t>
            </a:r>
            <a:r>
              <a:rPr lang="th-TH" altLang="en-US" b="1" u="sng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  </a:t>
            </a:r>
            <a:r>
              <a:rPr lang="en-US" altLang="en-US" b="1" u="sng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(AEC)</a:t>
            </a:r>
            <a:endParaRPr lang="th-TH" altLang="en-US" b="1" i="1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580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981075"/>
            <a:ext cx="8351837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Char char="Ø"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ปี 2546  ผู้นำอาเซียน ลงนามใน</a:t>
            </a:r>
            <a:r>
              <a:rPr lang="th-TH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ปฏิญญาบาหลี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(Bali Concord II) 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แสดงเจตนารมณ์การนำอาเซียนไปสู่ “ประชาคมอาเซียน” (</a:t>
            </a:r>
            <a:r>
              <a:rPr lang="en-US" altLang="en-US" sz="1400" b="1"/>
              <a:t>ASEAN Community</a:t>
            </a:r>
            <a:r>
              <a:rPr lang="th-TH" altLang="en-US" sz="1400" b="1"/>
              <a:t>)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sz="1400" b="1"/>
              <a:t>      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ในปี 2020 (2563)</a:t>
            </a:r>
            <a:endParaRPr lang="en-US" altLang="en-US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554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2708275"/>
            <a:ext cx="8351837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Char char="Ø"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 ต่อมา ปี 2550  ผู้นำอาเซียนลงนามใน</a:t>
            </a:r>
            <a:r>
              <a:rPr lang="th-TH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ปฏิญญาเซบู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เร่งรัดการเป็น “</a:t>
            </a:r>
            <a:r>
              <a:rPr lang="th-TH" altLang="en-US" sz="2400" b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sz="2400" b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อาเซียน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”ให้เร็วขึ้น เป็นปี 2015 (2558)</a:t>
            </a:r>
            <a:endParaRPr lang="en-US" altLang="en-US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554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3933825"/>
            <a:ext cx="8351837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Char char="Ø"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ปี 2550 รัฐมนตรีเศรษฐกิจอาเซียนลงนามรับรอง </a:t>
            </a:r>
            <a:r>
              <a:rPr lang="en-US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 Blueprint</a:t>
            </a:r>
            <a:r>
              <a:rPr lang="en-US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แผนงานการจัดตั้ง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“</a:t>
            </a:r>
            <a:r>
              <a:rPr lang="th-TH" altLang="en-US" sz="2400" b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</a:t>
            </a: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en-US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(ASEAN Economic Community : AEC)</a:t>
            </a:r>
          </a:p>
        </p:txBody>
      </p:sp>
      <p:sp>
        <p:nvSpPr>
          <p:cNvPr id="6555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5157788"/>
            <a:ext cx="8351837" cy="1150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Char char="Ø"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เมื่อ พฤศจิกายน </a:t>
            </a:r>
            <a:r>
              <a:rPr lang="th-TH" altLang="en-US" sz="2400" b="1" dirty="0"/>
              <a:t>2550</a:t>
            </a: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ผู้นำอาเซียนลงนามใน “ปฎิญญาว่าด้วยแผนงานการจัดตั้ง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ประชาคมเศรษฐกิจอาเซียน” เพื่อยืนยันเจตนารมณ์ร่วมกันดำเนินการให้สำเร็จ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ตามกำหนดในปี  2558</a:t>
            </a:r>
            <a:endParaRPr lang="en-US" alt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 rot="5400000">
            <a:off x="4357687" y="1700213"/>
            <a:ext cx="430213" cy="1296988"/>
          </a:xfrm>
          <a:custGeom>
            <a:avLst/>
            <a:gdLst>
              <a:gd name="T0" fmla="*/ 6426506 w 21600"/>
              <a:gd name="T1" fmla="*/ 0 h 21600"/>
              <a:gd name="T2" fmla="*/ 0 w 21600"/>
              <a:gd name="T3" fmla="*/ 38939303 h 21600"/>
              <a:gd name="T4" fmla="*/ 6426506 w 21600"/>
              <a:gd name="T5" fmla="*/ 77878605 h 21600"/>
              <a:gd name="T6" fmla="*/ 8568668 w 21600"/>
              <a:gd name="T7" fmla="*/ 389393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 rot="5400000">
            <a:off x="4393406" y="2959894"/>
            <a:ext cx="358775" cy="1296988"/>
          </a:xfrm>
          <a:custGeom>
            <a:avLst/>
            <a:gdLst>
              <a:gd name="T0" fmla="*/ 4469423 w 21600"/>
              <a:gd name="T1" fmla="*/ 0 h 21600"/>
              <a:gd name="T2" fmla="*/ 0 w 21600"/>
              <a:gd name="T3" fmla="*/ 38939303 h 21600"/>
              <a:gd name="T4" fmla="*/ 4469423 w 21600"/>
              <a:gd name="T5" fmla="*/ 77878605 h 21600"/>
              <a:gd name="T6" fmla="*/ 5959236 w 21600"/>
              <a:gd name="T7" fmla="*/ 389393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 rot="5400000">
            <a:off x="4393406" y="4183857"/>
            <a:ext cx="358775" cy="1296988"/>
          </a:xfrm>
          <a:custGeom>
            <a:avLst/>
            <a:gdLst>
              <a:gd name="T0" fmla="*/ 4469423 w 21600"/>
              <a:gd name="T1" fmla="*/ 0 h 21600"/>
              <a:gd name="T2" fmla="*/ 0 w 21600"/>
              <a:gd name="T3" fmla="*/ 38939303 h 21600"/>
              <a:gd name="T4" fmla="*/ 4469423 w 21600"/>
              <a:gd name="T5" fmla="*/ 77878605 h 21600"/>
              <a:gd name="T6" fmla="*/ 5959236 w 21600"/>
              <a:gd name="T7" fmla="*/ 389393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9" grpId="0" animBg="1"/>
      <p:bldP spid="655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755650" y="1193800"/>
            <a:ext cx="7705725" cy="866775"/>
          </a:xfrm>
          <a:prstGeom prst="homePlate">
            <a:avLst>
              <a:gd name="adj" fmla="val 38280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เขตการค้าเสรีอาเซียน</a:t>
            </a:r>
            <a:endParaRPr lang="en-US" alt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(AFTA</a:t>
            </a:r>
            <a:r>
              <a:rPr lang="en-US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ASEAN Free Trade Area)</a:t>
            </a:r>
            <a:endParaRPr lang="th-TH" alt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755650" y="2490787"/>
            <a:ext cx="7705725" cy="793751"/>
          </a:xfrm>
          <a:prstGeom prst="homePlate">
            <a:avLst>
              <a:gd name="adj" fmla="val 382807"/>
            </a:avLst>
          </a:prstGeom>
          <a:solidFill>
            <a:srgbClr val="F6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 startAt="2"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กรอบความตกลงด้านการค้าบริการ </a:t>
            </a:r>
            <a:endParaRPr lang="en-US" alt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(AFAS</a:t>
            </a:r>
            <a:r>
              <a:rPr lang="en-US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ASEAN</a:t>
            </a:r>
            <a:r>
              <a:rPr lang="en-US" sz="24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Framework Agreement on Services</a:t>
            </a:r>
            <a:r>
              <a:rPr lang="en-US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alt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755650" y="5084763"/>
            <a:ext cx="7705725" cy="831128"/>
          </a:xfrm>
          <a:prstGeom prst="homePlate">
            <a:avLst>
              <a:gd name="adj" fmla="val 38280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cs typeface="Browallia New" panose="020B0604020202020204" pitchFamily="34" charset="-34"/>
              </a:rPr>
              <a:t>4.</a:t>
            </a:r>
            <a:r>
              <a:rPr lang="th-TH" altLang="en-US" sz="2400" dirty="0"/>
              <a:t> </a:t>
            </a: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เขตการลงทุนอาเซียน</a:t>
            </a:r>
            <a:endParaRPr lang="en-US" alt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(AIA</a:t>
            </a:r>
            <a:r>
              <a:rPr lang="en-US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ASEAN Investment Area</a:t>
            </a: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alt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755650" y="3714750"/>
            <a:ext cx="7705725" cy="793750"/>
          </a:xfrm>
          <a:prstGeom prst="homePlate">
            <a:avLst>
              <a:gd name="adj" fmla="val 38280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cs typeface="Browallia New" panose="020B0604020202020204" pitchFamily="34" charset="-34"/>
              </a:rPr>
              <a:t>3.</a:t>
            </a:r>
            <a:r>
              <a:rPr lang="th-TH" altLang="en-US" sz="2400" dirty="0"/>
              <a:t> </a:t>
            </a: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ความร่วมมือด้านอุตสาหกรรมของอาเซียน </a:t>
            </a:r>
            <a:endParaRPr lang="en-US" alt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(AICO: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ASEAN Industrial Cooperation Scheme Agreement</a:t>
            </a:r>
            <a:r>
              <a:rPr lang="en-US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alt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80110" y="180102"/>
            <a:ext cx="8797636" cy="549275"/>
          </a:xfrm>
          <a:prstGeom prst="rect">
            <a:avLst/>
          </a:prstGeom>
          <a:solidFill>
            <a:srgbClr val="F6F6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 u="sng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ความร่วมมือด้านเศรษฐกิจของอาเซียนที่สำคัญเท่าที่ผ่านมา</a:t>
            </a:r>
            <a:endParaRPr lang="th-TH" altLang="en-US" sz="2800" b="1" i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79613" y="2060575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ลงนาม (โดย นรม.อานันท์ ปันยารชุน) ปี 2535 </a:t>
            </a:r>
            <a:r>
              <a:rPr lang="th-TH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เริ่มใช้ 2536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979613" y="3286125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ลงนาม (โดย นรม.อำนวย วีรวรรณ) ปี 2538  </a:t>
            </a:r>
            <a:r>
              <a:rPr lang="th-TH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เริ่มใช้ 2539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979613" y="6060646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ลงนาม (โดย นรม.ศุภชัย พานิชย์ภักดิ์) </a:t>
            </a:r>
            <a:r>
              <a:rPr lang="th-TH" altLang="en-US" sz="2400" b="1" dirty="0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เริ่มใช้ ปี 2541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979613" y="4508500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เริ่มใช้ ปี 2539</a:t>
            </a:r>
          </a:p>
        </p:txBody>
      </p:sp>
    </p:spTree>
    <p:extLst>
      <p:ext uri="{BB962C8B-B14F-4D97-AF65-F5344CB8AC3E}">
        <p14:creationId xmlns:p14="http://schemas.microsoft.com/office/powerpoint/2010/main" val="38371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 animBg="1"/>
      <p:bldP spid="55302" grpId="0" animBg="1"/>
      <p:bldP spid="55305" grpId="0"/>
      <p:bldP spid="55306" grpId="0"/>
      <p:bldP spid="55307" grpId="0"/>
      <p:bldP spid="553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755650" y="940579"/>
            <a:ext cx="7705725" cy="866775"/>
          </a:xfrm>
          <a:prstGeom prst="homePlate">
            <a:avLst>
              <a:gd name="adj" fmla="val 38280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514350" lvl="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ความตกลงว่าด้วยสิทธิพิเศษทางการค้าอาเซียน 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ASEAN Preferential Trading Agreement – APTA)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755650" y="1970280"/>
            <a:ext cx="7705725" cy="793751"/>
          </a:xfrm>
          <a:prstGeom prst="homePlate">
            <a:avLst>
              <a:gd name="adj" fmla="val 382807"/>
            </a:avLst>
          </a:prstGeom>
          <a:solidFill>
            <a:srgbClr val="F6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514350" lvl="0" indent="-514350" eaLnBrk="1" hangingPunct="1">
              <a:spcBef>
                <a:spcPct val="0"/>
              </a:spcBef>
              <a:buFontTx/>
              <a:buAutoNum type="arabicPeriod" startAt="2"/>
            </a:pP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โครงการอุตสาหกรรมอาเซียน </a:t>
            </a:r>
            <a:endParaRPr lang="en-US" alt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ASEAN Industrial Projects – AIPs) 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755650" y="3931204"/>
            <a:ext cx="7705725" cy="831128"/>
          </a:xfrm>
          <a:prstGeom prst="homePlate">
            <a:avLst>
              <a:gd name="adj" fmla="val 38280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rowallia New" panose="020B0604020202020204" pitchFamily="34" charset="-34"/>
              </a:rPr>
              <a:t>4.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โครงการร่วมลงทุนด้านอุตสาหกรรมของอาเซียน </a:t>
            </a:r>
            <a:endParaRPr lang="en-US" alt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ASEAN Industrial Joint Ventures – AIJVs)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755650" y="2955088"/>
            <a:ext cx="7705725" cy="793750"/>
          </a:xfrm>
          <a:prstGeom prst="homePlate">
            <a:avLst>
              <a:gd name="adj" fmla="val 38280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rowallia New" panose="020B0604020202020204" pitchFamily="34" charset="-34"/>
              </a:rPr>
              <a:t>3.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โครงการแบ่งผลิตทางอุตสาหกรรมอาเซียน </a:t>
            </a:r>
            <a:endParaRPr lang="en-US" alt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ASEAN Industrial Complementation – AIC) 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80110" y="180102"/>
            <a:ext cx="8797636" cy="549275"/>
          </a:xfrm>
          <a:prstGeom prst="rect">
            <a:avLst/>
          </a:prstGeom>
          <a:solidFill>
            <a:srgbClr val="F6F6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u="sng" dirty="0">
                <a:solidFill>
                  <a:srgbClr val="5E5E5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altLang="en-US" sz="2800" u="sng" dirty="0">
                <a:solidFill>
                  <a:srgbClr val="5E5E5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กลไกหลัก ในระบบการค้าเสรี(</a:t>
            </a:r>
            <a:r>
              <a:rPr lang="en-US" altLang="en-US" sz="2800" u="sng" dirty="0">
                <a:solidFill>
                  <a:srgbClr val="5E5E5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Trade Liberalization</a:t>
            </a:r>
            <a:r>
              <a:rPr lang="th-TH" altLang="en-US" sz="2800" u="sng" dirty="0">
                <a:solidFill>
                  <a:srgbClr val="5E5E5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kumimoji="0" lang="th-TH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979613" y="3286125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979613" y="6060646"/>
            <a:ext cx="6862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8155E64-8EA2-4754-AA32-EA031B0B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49" y="4923903"/>
            <a:ext cx="7705725" cy="793751"/>
          </a:xfrm>
          <a:prstGeom prst="homePlate">
            <a:avLst>
              <a:gd name="adj" fmla="val 382807"/>
            </a:avLst>
          </a:prstGeom>
          <a:solidFill>
            <a:srgbClr val="F6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    </a:t>
            </a: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โครงการแบ่งการผลิตชิ้นส่วนยานยนต์ </a:t>
            </a:r>
            <a:endParaRPr lang="en-US" alt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Brand-to-Brand Complementation – BBC)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38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 animBg="1"/>
      <p:bldP spid="55302" grpId="0" animBg="1"/>
      <p:bldP spid="55306" grpId="0"/>
      <p:bldP spid="5530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33044-FCB6-44BA-AF1B-A64225D9492F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23850" y="2492375"/>
            <a:ext cx="2016125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Indonesia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2557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484438" y="2492375"/>
            <a:ext cx="2016125" cy="865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Singapore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2557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643438" y="2492375"/>
            <a:ext cx="2016125" cy="8651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Malaysia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2557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336431" y="1421388"/>
            <a:ext cx="6499274" cy="101821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th-TH" altLang="en-US" sz="2800" dirty="0">
                <a:solidFill>
                  <a:srgbClr val="000000"/>
                </a:solidFill>
              </a:rPr>
              <a:t>เพื่อใช้ปกป้องภาคอุตสาหกรรม 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th-TH" altLang="en-US" sz="2800" dirty="0">
                <a:solidFill>
                  <a:srgbClr val="000000"/>
                </a:solidFill>
              </a:rPr>
              <a:t>รักษาระดับการจ้างงานในประเทศ และคุ้มครองผู้บริโภค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50825" y="260350"/>
            <a:ext cx="8569325" cy="50323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อุปสรรค</a:t>
            </a:r>
            <a:r>
              <a:rPr lang="th-TH" altLang="en-US" sz="36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sz="36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36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มาตรการที่มิใช่ภาษี</a:t>
            </a:r>
            <a:endParaRPr kumimoji="0" lang="th-TH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323850" y="3429000"/>
            <a:ext cx="2016125" cy="3168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th-TH" sz="2000" dirty="0"/>
              <a:t>สินค้าประเภทผักและผลไม้</a:t>
            </a:r>
            <a:endParaRPr lang="en-US" sz="2000" dirty="0"/>
          </a:p>
          <a:p>
            <a:pPr marL="285750" lvl="0" indent="-285750" eaLnBrk="1" hangingPunct="1">
              <a:spcBef>
                <a:spcPct val="0"/>
              </a:spcBef>
              <a:buFontTx/>
              <a:buChar char="-"/>
            </a:pPr>
            <a:r>
              <a:rPr kumimoji="0" lang="th-TH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ด้านการขนส่ง</a:t>
            </a:r>
          </a:p>
          <a:p>
            <a:pPr marL="285750" lvl="0" indent="-285750" eaLnBrk="1" hangingPunct="1">
              <a:spcBef>
                <a:spcPct val="0"/>
              </a:spcBef>
              <a:buFontTx/>
              <a:buChar char="-"/>
            </a:pPr>
            <a:r>
              <a:rPr kumimoji="0" lang="th-TH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การจำกัดสินค้า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kumimoji="0" lang="th-TH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บางประเภท เช่น ทุเรียน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สัปะรด มะม่วง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ข้าวหอมมะลิ</a:t>
            </a:r>
            <a:endParaRPr kumimoji="0" lang="th-TH" alt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0" y="83661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Non – Tariff Measures: NTMs</a:t>
            </a:r>
          </a:p>
        </p:txBody>
      </p:sp>
      <p:sp>
        <p:nvSpPr>
          <p:cNvPr id="32778" name="AutoShape 9"/>
          <p:cNvSpPr>
            <a:spLocks noChangeArrowheads="1"/>
          </p:cNvSpPr>
          <p:nvPr/>
        </p:nvSpPr>
        <p:spPr bwMode="auto">
          <a:xfrm>
            <a:off x="2484438" y="3500438"/>
            <a:ext cx="2016125" cy="30972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มาตรการด้าน</a:t>
            </a:r>
            <a:endParaRPr lang="en-US" altLang="en-US" sz="22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สุขอนามัยและ</a:t>
            </a:r>
            <a:endParaRPr lang="en-US" altLang="en-US" sz="22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สุขอนามัยพืช (</a:t>
            </a:r>
            <a:r>
              <a:rPr lang="en-US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SPS)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การตกค้างบน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เปลือกลำไย</a:t>
            </a:r>
            <a:endParaRPr kumimoji="0" lang="th-TH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>
            <a:off x="4643438" y="3500438"/>
            <a:ext cx="2016125" cy="30972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การส่งออกผลไม้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ต้องจดทะเบียน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farm and packaging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</a:t>
            </a:r>
            <a:r>
              <a:rPr lang="en-US" altLang="en-US" sz="2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Halal</a:t>
            </a:r>
            <a:endParaRPr kumimoji="0" lang="th-TH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093423-B35C-4F3C-9666-9A162E29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7" y="2492375"/>
            <a:ext cx="2016125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Philipp</a:t>
            </a:r>
            <a:r>
              <a:rPr lang="en-US" altLang="en-US" sz="1800" dirty="0" err="1">
                <a:solidFill>
                  <a:srgbClr val="000000"/>
                </a:solidFill>
              </a:rPr>
              <a:t>ines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2557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2D8C3CB9-AFE3-4A01-995C-5A4ED146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7" y="3429000"/>
            <a:ext cx="2016125" cy="3168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th-TH" sz="2000" dirty="0"/>
              <a:t>ห้ามนำเข้าสินค้าจำพวก</a:t>
            </a:r>
            <a:endParaRPr lang="en-US" sz="2000" dirty="0"/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2000" dirty="0"/>
              <a:t>ผลไม้จากประเทศเขตร้อน </a:t>
            </a:r>
            <a:endParaRPr lang="en-US" sz="2000" dirty="0"/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2000" dirty="0"/>
              <a:t>เพื่อป้องกันโรคพืชและ</a:t>
            </a:r>
            <a:endParaRPr lang="en-US" sz="2000" dirty="0"/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2000" dirty="0"/>
              <a:t>ศัตรูพืชที่ติดมากับผลไม้</a:t>
            </a:r>
            <a:endParaRPr kumimoji="0" lang="th-TH" alt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74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C33044-FCB6-44BA-AF1B-A64225D949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th-TH" altLang="en-US" sz="14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23850" y="2492375"/>
            <a:ext cx="2016125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Single Market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production base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484438" y="2492375"/>
            <a:ext cx="2016125" cy="865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High competitive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economic region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643438" y="2492375"/>
            <a:ext cx="2016125" cy="8651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Equitable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economic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development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804025" y="2492375"/>
            <a:ext cx="2089150" cy="865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Fully Integrated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into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global economy</a:t>
            </a: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50825" y="260350"/>
            <a:ext cx="8569325" cy="50323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 Blueprint</a:t>
            </a:r>
            <a:endParaRPr lang="th-TH" altLang="en-US" sz="3600" b="1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323850" y="3429000"/>
            <a:ext cx="2016125" cy="3168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แผนงานส่งเสริมการ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เคลื่อนย้ายสินค้า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 การลงทุน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แรงงาน และ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เงินทุนที่เสรี โดยลด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อุปสรรคในด้านต่างๆ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0" y="8366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 4 ด้าน</a:t>
            </a:r>
          </a:p>
        </p:txBody>
      </p:sp>
      <p:sp>
        <p:nvSpPr>
          <p:cNvPr id="32778" name="AutoShape 9"/>
          <p:cNvSpPr>
            <a:spLocks noChangeArrowheads="1"/>
          </p:cNvSpPr>
          <p:nvPr/>
        </p:nvSpPr>
        <p:spPr bwMode="auto">
          <a:xfrm>
            <a:off x="2484438" y="3500438"/>
            <a:ext cx="2016125" cy="30972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แผนงานส่งเสริมขีด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ความสามารถในด้าน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 เช่น นโยบาย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การแข่งขัน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ทรัพย์สินทางปัญญา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e-commerce 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>
            <a:off x="4643438" y="3500438"/>
            <a:ext cx="2016125" cy="30972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แผนงานส่งเสริมการ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รวมกลุ่มของประเทศ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ลดช่องว่าง/ความ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แตกต่างของระดับ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การพัฒนาระหว่าง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สมาชิกเก่าและใหม่</a:t>
            </a:r>
          </a:p>
        </p:txBody>
      </p:sp>
      <p:sp>
        <p:nvSpPr>
          <p:cNvPr id="32780" name="AutoShape 11"/>
          <p:cNvSpPr>
            <a:spLocks noChangeArrowheads="1"/>
          </p:cNvSpPr>
          <p:nvPr/>
        </p:nvSpPr>
        <p:spPr bwMode="auto">
          <a:xfrm>
            <a:off x="6804025" y="3500438"/>
            <a:ext cx="2089150" cy="30972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แผนงานส่งเสริมการ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รวมกลุ่มเข้ากับ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ประชาคมโลก</a:t>
            </a:r>
            <a:endParaRPr lang="en-US" altLang="en-US" sz="2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ปรับประสานนโยบาย</a:t>
            </a:r>
            <a:endParaRPr lang="en-US" altLang="en-US" sz="2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ในระดับภูมิภาค</a:t>
            </a:r>
            <a:endParaRPr lang="en-US" altLang="en-US" sz="2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สร้างเครือข่ายการ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ผลิต/จำหน่าย</a:t>
            </a:r>
          </a:p>
        </p:txBody>
      </p:sp>
      <p:sp>
        <p:nvSpPr>
          <p:cNvPr id="32781" name="AutoShape 12"/>
          <p:cNvSpPr>
            <a:spLocks noChangeArrowheads="1"/>
          </p:cNvSpPr>
          <p:nvPr/>
        </p:nvSpPr>
        <p:spPr bwMode="auto">
          <a:xfrm rot="9060458">
            <a:off x="1495425" y="1570038"/>
            <a:ext cx="1944688" cy="576262"/>
          </a:xfrm>
          <a:custGeom>
            <a:avLst/>
            <a:gdLst>
              <a:gd name="T0" fmla="*/ 131312896 w 21600"/>
              <a:gd name="T1" fmla="*/ 0 h 21600"/>
              <a:gd name="T2" fmla="*/ 0 w 21600"/>
              <a:gd name="T3" fmla="*/ 7686988 h 21600"/>
              <a:gd name="T4" fmla="*/ 131312896 w 21600"/>
              <a:gd name="T5" fmla="*/ 15373977 h 21600"/>
              <a:gd name="T6" fmla="*/ 175083862 w 21600"/>
              <a:gd name="T7" fmla="*/ 76869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3"/>
          <p:cNvSpPr>
            <a:spLocks noChangeArrowheads="1"/>
          </p:cNvSpPr>
          <p:nvPr/>
        </p:nvSpPr>
        <p:spPr bwMode="auto">
          <a:xfrm rot="5400000">
            <a:off x="3383757" y="1735931"/>
            <a:ext cx="1008062" cy="504825"/>
          </a:xfrm>
          <a:custGeom>
            <a:avLst/>
            <a:gdLst>
              <a:gd name="T0" fmla="*/ 35284317 w 21600"/>
              <a:gd name="T1" fmla="*/ 0 h 21600"/>
              <a:gd name="T2" fmla="*/ 0 w 21600"/>
              <a:gd name="T3" fmla="*/ 5899277 h 21600"/>
              <a:gd name="T4" fmla="*/ 35284317 w 21600"/>
              <a:gd name="T5" fmla="*/ 11798532 h 21600"/>
              <a:gd name="T6" fmla="*/ 47045787 w 21600"/>
              <a:gd name="T7" fmla="*/ 58992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4"/>
          <p:cNvSpPr>
            <a:spLocks noChangeArrowheads="1"/>
          </p:cNvSpPr>
          <p:nvPr/>
        </p:nvSpPr>
        <p:spPr bwMode="auto">
          <a:xfrm rot="5400000">
            <a:off x="4967288" y="1736725"/>
            <a:ext cx="1008062" cy="503238"/>
          </a:xfrm>
          <a:custGeom>
            <a:avLst/>
            <a:gdLst>
              <a:gd name="T0" fmla="*/ 35284317 w 21600"/>
              <a:gd name="T1" fmla="*/ 0 h 21600"/>
              <a:gd name="T2" fmla="*/ 0 w 21600"/>
              <a:gd name="T3" fmla="*/ 5862233 h 21600"/>
              <a:gd name="T4" fmla="*/ 35284317 w 21600"/>
              <a:gd name="T5" fmla="*/ 11724467 h 21600"/>
              <a:gd name="T6" fmla="*/ 47045787 w 21600"/>
              <a:gd name="T7" fmla="*/ 58622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AutoShape 15"/>
          <p:cNvSpPr>
            <a:spLocks noChangeArrowheads="1"/>
          </p:cNvSpPr>
          <p:nvPr/>
        </p:nvSpPr>
        <p:spPr bwMode="auto">
          <a:xfrm rot="1726212">
            <a:off x="5883275" y="1560513"/>
            <a:ext cx="1944688" cy="576262"/>
          </a:xfrm>
          <a:custGeom>
            <a:avLst/>
            <a:gdLst>
              <a:gd name="T0" fmla="*/ 131312896 w 21600"/>
              <a:gd name="T1" fmla="*/ 0 h 21600"/>
              <a:gd name="T2" fmla="*/ 0 w 21600"/>
              <a:gd name="T3" fmla="*/ 7686988 h 21600"/>
              <a:gd name="T4" fmla="*/ 131312896 w 21600"/>
              <a:gd name="T5" fmla="*/ 15373977 h 21600"/>
              <a:gd name="T6" fmla="*/ 175083862 w 21600"/>
              <a:gd name="T7" fmla="*/ 76869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1D66CA4-9652-4639-A381-C3BFD7CC2542}" type="slidenum">
              <a:rPr lang="en-US" altLang="en-US" sz="1600">
                <a:solidFill>
                  <a:schemeClr val="tx2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th-TH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268538" y="1628775"/>
            <a:ext cx="4751387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1. เป็นตลาดและฐานการผลิตร่วม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268538" y="2420938"/>
            <a:ext cx="4751387" cy="358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มุ่งดำเนินการให้เกิด</a:t>
            </a:r>
            <a:r>
              <a:rPr lang="en-US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…….</a:t>
            </a:r>
            <a:endParaRPr lang="th-TH" altLang="en-US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95288" y="3716338"/>
            <a:ext cx="3024187" cy="503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เคลื่อนย้ายสินค้าเสรี</a:t>
            </a:r>
            <a:endParaRPr lang="en-US" altLang="en-US" sz="2800" b="1">
              <a:cs typeface="EucrosiaUPC" panose="02020603050405020304" pitchFamily="18" charset="-34"/>
            </a:endParaRP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795963" y="3716338"/>
            <a:ext cx="3024187" cy="469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เคลื่อนย้ายบริการอย่างเสรี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5435600" y="4724400"/>
            <a:ext cx="3384550" cy="5000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เคลื่อนย้ายการลงทุนอย่างเสรี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95288" y="4724400"/>
            <a:ext cx="3816350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เคลื่อนย้าย</a:t>
            </a:r>
            <a:r>
              <a:rPr lang="th-TH" altLang="en-US" sz="2800" b="1" u="sng">
                <a:cs typeface="EucrosiaUPC" panose="02020603050405020304" pitchFamily="18" charset="-34"/>
              </a:rPr>
              <a:t>แรงงานมีฝีมือ</a:t>
            </a:r>
            <a:r>
              <a:rPr lang="th-TH" altLang="en-US" sz="2800" b="1">
                <a:cs typeface="EucrosiaUPC" panose="02020603050405020304" pitchFamily="18" charset="-34"/>
              </a:rPr>
              <a:t>อย่างเสรี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059113" y="5661025"/>
            <a:ext cx="3816350" cy="5508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เคลื่อนย้ายเงินทุนอย่าง</a:t>
            </a:r>
            <a:r>
              <a:rPr lang="th-TH" altLang="en-US" sz="2800" b="1" u="sng">
                <a:cs typeface="EucrosiaUPC" panose="02020603050405020304" pitchFamily="18" charset="-34"/>
              </a:rPr>
              <a:t>เสรีมากขึ้น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35375" y="3068638"/>
            <a:ext cx="1655763" cy="1470025"/>
            <a:chOff x="2971" y="1888"/>
            <a:chExt cx="771" cy="608"/>
          </a:xfrm>
        </p:grpSpPr>
        <p:pic>
          <p:nvPicPr>
            <p:cNvPr id="34829" name="Picture 11" descr="logo_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Oval 12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  <p:sp>
        <p:nvSpPr>
          <p:cNvPr id="34828" name="AutoShape 13"/>
          <p:cNvSpPr>
            <a:spLocks noChangeArrowheads="1"/>
          </p:cNvSpPr>
          <p:nvPr/>
        </p:nvSpPr>
        <p:spPr bwMode="auto">
          <a:xfrm>
            <a:off x="250825" y="404813"/>
            <a:ext cx="8569325" cy="503237"/>
          </a:xfrm>
          <a:prstGeom prst="roundRect">
            <a:avLst>
              <a:gd name="adj" fmla="val 16667"/>
            </a:avLst>
          </a:prstGeom>
          <a:solidFill>
            <a:srgbClr val="CC0000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แผนงานสำคัญภายใต้ </a:t>
            </a:r>
            <a:r>
              <a:rPr lang="en-US" altLang="en-US" sz="28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 Blueprint</a:t>
            </a:r>
            <a:endParaRPr lang="th-TH" altLang="en-US" sz="2800" b="1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2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 autoUpdateAnimBg="0"/>
      <p:bldP spid="179204" grpId="0" animBg="1" autoUpdateAnimBg="0"/>
      <p:bldP spid="179205" grpId="0" animBg="1" autoUpdateAnimBg="0"/>
      <p:bldP spid="179206" grpId="0" animBg="1" autoUpdateAnimBg="0"/>
      <p:bldP spid="179207" grpId="0" animBg="1" autoUpdateAnimBg="0"/>
      <p:bldP spid="179208" grpId="0" animBg="1" autoUpdateAnimBg="0"/>
      <p:bldP spid="1792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2D12B-FAE4-4F9A-9169-5B6ABB7D04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th-TH" altLang="en-US" sz="1400"/>
          </a:p>
        </p:txBody>
      </p:sp>
      <p:sp>
        <p:nvSpPr>
          <p:cNvPr id="26" name="สี่เหลี่ยมมุมมน 25"/>
          <p:cNvSpPr>
            <a:spLocks noChangeArrowheads="1"/>
          </p:cNvSpPr>
          <p:nvPr/>
        </p:nvSpPr>
        <p:spPr bwMode="auto">
          <a:xfrm>
            <a:off x="250825" y="333375"/>
            <a:ext cx="8642350" cy="6264275"/>
          </a:xfrm>
          <a:prstGeom prst="roundRect">
            <a:avLst>
              <a:gd name="adj" fmla="val 4727"/>
            </a:avLst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none"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en-US" sz="36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 </a:t>
            </a:r>
            <a:r>
              <a:rPr lang="en-US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</a:t>
            </a:r>
            <a:r>
              <a:rPr lang="en-US" altLang="en-US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altLang="en-US" sz="4800" b="1" dirty="0">
              <a:solidFill>
                <a:schemeClr val="accent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68538" y="1773238"/>
            <a:ext cx="4751387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สร้างเสริมขีดความสามารถแข่งขัน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95288" y="3716338"/>
            <a:ext cx="3024187" cy="503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EucrosiaUPC" panose="02020603050405020304" pitchFamily="18" charset="-34"/>
              </a:rPr>
              <a:t>e-ASEAN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724525" y="3716338"/>
            <a:ext cx="3095625" cy="469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นโยบายภาษี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435600" y="4724400"/>
            <a:ext cx="2952750" cy="5000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สิทธิทรัพย์สินทางปัญญา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755650" y="4724400"/>
            <a:ext cx="2952750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นโยบายการแข่งขัน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35150" y="5661025"/>
            <a:ext cx="2449513" cy="5508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พัฒนาโครงสร้างพื้นฐาน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268538" y="2492375"/>
            <a:ext cx="4751387" cy="358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ความร่วมมือในด้านต่างๆ</a:t>
            </a:r>
          </a:p>
        </p:txBody>
      </p:sp>
      <p:grpSp>
        <p:nvGrpSpPr>
          <p:cNvPr id="36875" name="Group 13"/>
          <p:cNvGrpSpPr>
            <a:grpSpLocks/>
          </p:cNvGrpSpPr>
          <p:nvPr/>
        </p:nvGrpSpPr>
        <p:grpSpPr bwMode="auto">
          <a:xfrm>
            <a:off x="3635375" y="3068638"/>
            <a:ext cx="1655763" cy="1470025"/>
            <a:chOff x="2971" y="1888"/>
            <a:chExt cx="771" cy="608"/>
          </a:xfrm>
        </p:grpSpPr>
        <p:pic>
          <p:nvPicPr>
            <p:cNvPr id="36877" name="Picture 14" descr="logo_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859338" y="5661025"/>
            <a:ext cx="2449512" cy="5508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การคุ้มครองผู้บริโภค</a:t>
            </a:r>
            <a:endParaRPr lang="th-TH" altLang="en-US" sz="2400" b="1" u="sng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8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1139" grpId="0" animBg="1" autoUpdateAnimBg="0"/>
      <p:bldP spid="91140" grpId="0" animBg="1" autoUpdateAnimBg="0"/>
      <p:bldP spid="91141" grpId="0" animBg="1" autoUpdateAnimBg="0"/>
      <p:bldP spid="91142" grpId="0" animBg="1" autoUpdateAnimBg="0"/>
      <p:bldP spid="91143" grpId="0" animBg="1" autoUpdateAnimBg="0"/>
      <p:bldP spid="91144" grpId="0" animBg="1" autoUpdateAnimBg="0"/>
      <p:bldP spid="91148" grpId="0" animBg="1" autoUpdateAnimBg="0"/>
      <p:bldP spid="911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2C5EE-926A-4FFC-8382-602D019B69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th-TH" altLang="en-US" sz="1400"/>
          </a:p>
        </p:txBody>
      </p:sp>
      <p:sp>
        <p:nvSpPr>
          <p:cNvPr id="26" name="สี่เหลี่ยมมุมมน 25"/>
          <p:cNvSpPr>
            <a:spLocks noChangeArrowheads="1"/>
          </p:cNvSpPr>
          <p:nvPr/>
        </p:nvSpPr>
        <p:spPr bwMode="auto">
          <a:xfrm>
            <a:off x="250825" y="333375"/>
            <a:ext cx="8642350" cy="6264275"/>
          </a:xfrm>
          <a:prstGeom prst="roundRect">
            <a:avLst>
              <a:gd name="adj" fmla="val 4727"/>
            </a:avLst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none"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en-US" sz="36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 </a:t>
            </a:r>
            <a:r>
              <a:rPr lang="en-US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</a:t>
            </a:r>
            <a:r>
              <a:rPr lang="en-US" altLang="en-US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altLang="en-US" sz="4800" b="1" dirty="0">
              <a:solidFill>
                <a:schemeClr val="accent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68538" y="1773238"/>
            <a:ext cx="4751387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การพัฒนาเศรษฐกิจอย่างเสมอภาค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916238" y="5516563"/>
            <a:ext cx="3384550" cy="5000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Browallia New" panose="020B0604020202020204" pitchFamily="34" charset="-34"/>
              </a:rPr>
              <a:t>สนับสนุนการพัฒนา</a:t>
            </a:r>
            <a:r>
              <a:rPr lang="th-TH" altLang="en-US" sz="2800" b="1">
                <a:cs typeface="EucrosiaUPC" panose="02020603050405020304" pitchFamily="18" charset="-34"/>
              </a:rPr>
              <a:t> </a:t>
            </a:r>
            <a:r>
              <a:rPr lang="en-US" altLang="en-US" sz="1800" b="1">
                <a:cs typeface="EucrosiaUPC" panose="02020603050405020304" pitchFamily="18" charset="-34"/>
              </a:rPr>
              <a:t>SMEs</a:t>
            </a:r>
            <a:endParaRPr lang="th-TH" altLang="en-US" sz="1800" b="1">
              <a:cs typeface="EucrosiaUPC" panose="02020603050405020304" pitchFamily="18" charset="-34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835150" y="4724400"/>
            <a:ext cx="5400675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ลดช่องว่างการพัฒนาระหว่างสมาชิกเก่าและใหม่</a:t>
            </a:r>
          </a:p>
        </p:txBody>
      </p:sp>
      <p:grpSp>
        <p:nvGrpSpPr>
          <p:cNvPr id="38919" name="Group 16"/>
          <p:cNvGrpSpPr>
            <a:grpSpLocks/>
          </p:cNvGrpSpPr>
          <p:nvPr/>
        </p:nvGrpSpPr>
        <p:grpSpPr bwMode="auto">
          <a:xfrm>
            <a:off x="3635375" y="3068638"/>
            <a:ext cx="1655763" cy="1470025"/>
            <a:chOff x="2971" y="1888"/>
            <a:chExt cx="771" cy="608"/>
          </a:xfrm>
        </p:grpSpPr>
        <p:pic>
          <p:nvPicPr>
            <p:cNvPr id="38920" name="Picture 17" descr="logo_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Oval 18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8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3187" grpId="0" animBg="1" autoUpdateAnimBg="0"/>
      <p:bldP spid="93194" grpId="0" animBg="1" autoUpdateAnimBg="0"/>
      <p:bldP spid="9319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6F664"/>
          </a:solidFill>
        </p:spPr>
        <p:txBody>
          <a:bodyPr/>
          <a:lstStyle/>
          <a:p>
            <a:pPr eaLnBrk="1" hangingPunct="1"/>
            <a:r>
              <a:rPr lang="th-TH" altLang="en-US" sz="3600" b="1" u="sng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3600" b="1" u="sng">
                <a:solidFill>
                  <a:srgbClr val="FF33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ASEAN </a:t>
            </a:r>
            <a:endParaRPr lang="th-TH" altLang="en-US" sz="3600" b="1" i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CA9FF-B4B0-4B2C-A506-09E447EF5B2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10243" name="Picture 2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5288" y="1844675"/>
            <a:ext cx="8569325" cy="4708525"/>
            <a:chOff x="249" y="1162"/>
            <a:chExt cx="5398" cy="2966"/>
          </a:xfrm>
        </p:grpSpPr>
        <p:grpSp>
          <p:nvGrpSpPr>
            <p:cNvPr id="10256" name="Group 39"/>
            <p:cNvGrpSpPr>
              <a:grpSpLocks/>
            </p:cNvGrpSpPr>
            <p:nvPr/>
          </p:nvGrpSpPr>
          <p:grpSpPr bwMode="auto">
            <a:xfrm>
              <a:off x="249" y="2024"/>
              <a:ext cx="5217" cy="2104"/>
              <a:chOff x="249" y="2024"/>
              <a:chExt cx="5217" cy="2104"/>
            </a:xfrm>
          </p:grpSpPr>
          <p:sp>
            <p:nvSpPr>
              <p:cNvPr id="10258" name="Text Box 3"/>
              <p:cNvSpPr txBox="1">
                <a:spLocks noChangeArrowheads="1"/>
              </p:cNvSpPr>
              <p:nvPr/>
            </p:nvSpPr>
            <p:spPr bwMode="auto">
              <a:xfrm>
                <a:off x="1020" y="2024"/>
                <a:ext cx="54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2510</a:t>
                </a:r>
              </a:p>
            </p:txBody>
          </p:sp>
          <p:sp>
            <p:nvSpPr>
              <p:cNvPr id="10259" name="Text Box 4"/>
              <p:cNvSpPr txBox="1">
                <a:spLocks noChangeArrowheads="1"/>
              </p:cNvSpPr>
              <p:nvPr/>
            </p:nvSpPr>
            <p:spPr bwMode="auto">
              <a:xfrm>
                <a:off x="3106" y="2840"/>
                <a:ext cx="54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2510</a:t>
                </a:r>
              </a:p>
            </p:txBody>
          </p:sp>
          <p:sp>
            <p:nvSpPr>
              <p:cNvPr id="10260" name="Text Box 5"/>
              <p:cNvSpPr txBox="1">
                <a:spLocks noChangeArrowheads="1"/>
              </p:cNvSpPr>
              <p:nvPr/>
            </p:nvSpPr>
            <p:spPr bwMode="auto">
              <a:xfrm>
                <a:off x="4921" y="2160"/>
                <a:ext cx="54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2510</a:t>
                </a:r>
              </a:p>
            </p:txBody>
          </p:sp>
          <p:sp>
            <p:nvSpPr>
              <p:cNvPr id="10261" name="Text Box 6"/>
              <p:cNvSpPr txBox="1">
                <a:spLocks noChangeArrowheads="1"/>
              </p:cNvSpPr>
              <p:nvPr/>
            </p:nvSpPr>
            <p:spPr bwMode="auto">
              <a:xfrm>
                <a:off x="1474" y="3974"/>
                <a:ext cx="54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2510</a:t>
                </a:r>
              </a:p>
            </p:txBody>
          </p:sp>
          <p:sp>
            <p:nvSpPr>
              <p:cNvPr id="10262" name="Text Box 7"/>
              <p:cNvSpPr txBox="1">
                <a:spLocks noChangeArrowheads="1"/>
              </p:cNvSpPr>
              <p:nvPr/>
            </p:nvSpPr>
            <p:spPr bwMode="auto">
              <a:xfrm>
                <a:off x="249" y="3385"/>
                <a:ext cx="63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2510</a:t>
                </a:r>
              </a:p>
            </p:txBody>
          </p:sp>
          <p:sp>
            <p:nvSpPr>
              <p:cNvPr id="10263" name="Text Box 8"/>
              <p:cNvSpPr txBox="1">
                <a:spLocks noChangeArrowheads="1"/>
              </p:cNvSpPr>
              <p:nvPr/>
            </p:nvSpPr>
            <p:spPr bwMode="auto">
              <a:xfrm>
                <a:off x="4921" y="3113"/>
                <a:ext cx="545" cy="154"/>
              </a:xfrm>
              <a:prstGeom prst="rect">
                <a:avLst/>
              </a:prstGeom>
              <a:solidFill>
                <a:srgbClr val="FCF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2527</a:t>
                </a:r>
              </a:p>
            </p:txBody>
          </p:sp>
        </p:grpSp>
        <p:sp>
          <p:nvSpPr>
            <p:cNvPr id="10257" name="Text Box 14"/>
            <p:cNvSpPr txBox="1">
              <a:spLocks noChangeArrowheads="1"/>
            </p:cNvSpPr>
            <p:nvPr/>
          </p:nvSpPr>
          <p:spPr bwMode="auto">
            <a:xfrm>
              <a:off x="4422" y="1162"/>
              <a:ext cx="1225" cy="218"/>
            </a:xfrm>
            <a:prstGeom prst="rect">
              <a:avLst/>
            </a:prstGeom>
            <a:solidFill>
              <a:srgbClr val="FCFEA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rowallia New" panose="020B0604020202020204" pitchFamily="34" charset="-34"/>
                  <a:ea typeface="+mn-ea"/>
                  <a:cs typeface="Browallia New" panose="020B0604020202020204" pitchFamily="34" charset="-34"/>
                </a:rPr>
                <a:t>อาเซียน 6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95288" y="2205038"/>
            <a:ext cx="8569325" cy="2917825"/>
            <a:chOff x="249" y="1389"/>
            <a:chExt cx="5398" cy="1838"/>
          </a:xfrm>
        </p:grpSpPr>
        <p:grpSp>
          <p:nvGrpSpPr>
            <p:cNvPr id="10250" name="Group 17"/>
            <p:cNvGrpSpPr>
              <a:grpSpLocks/>
            </p:cNvGrpSpPr>
            <p:nvPr/>
          </p:nvGrpSpPr>
          <p:grpSpPr bwMode="auto">
            <a:xfrm>
              <a:off x="249" y="1706"/>
              <a:ext cx="3946" cy="1521"/>
              <a:chOff x="249" y="1706"/>
              <a:chExt cx="3946" cy="1521"/>
            </a:xfrm>
          </p:grpSpPr>
          <p:sp>
            <p:nvSpPr>
              <p:cNvPr id="10252" name="Text Box 9"/>
              <p:cNvSpPr txBox="1">
                <a:spLocks noChangeArrowheads="1"/>
              </p:cNvSpPr>
              <p:nvPr/>
            </p:nvSpPr>
            <p:spPr bwMode="auto">
              <a:xfrm>
                <a:off x="249" y="1706"/>
                <a:ext cx="545" cy="160"/>
              </a:xfrm>
              <a:prstGeom prst="rect">
                <a:avLst/>
              </a:prstGeom>
              <a:solidFill>
                <a:srgbClr val="99FF99"/>
              </a:solidFill>
              <a:ln w="9525" algn="ctr">
                <a:solidFill>
                  <a:srgbClr val="99FF99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2540</a:t>
                </a:r>
              </a:p>
            </p:txBody>
          </p:sp>
          <p:sp>
            <p:nvSpPr>
              <p:cNvPr id="10253" name="Text Box 10"/>
              <p:cNvSpPr txBox="1">
                <a:spLocks noChangeArrowheads="1"/>
              </p:cNvSpPr>
              <p:nvPr/>
            </p:nvSpPr>
            <p:spPr bwMode="auto">
              <a:xfrm>
                <a:off x="1111" y="3067"/>
                <a:ext cx="545" cy="160"/>
              </a:xfrm>
              <a:prstGeom prst="rect">
                <a:avLst/>
              </a:prstGeom>
              <a:solidFill>
                <a:srgbClr val="99FF99"/>
              </a:solidFill>
              <a:ln w="9525" algn="ctr">
                <a:solidFill>
                  <a:srgbClr val="99FF99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2542</a:t>
                </a:r>
              </a:p>
            </p:txBody>
          </p:sp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3651" y="1842"/>
                <a:ext cx="544" cy="160"/>
              </a:xfrm>
              <a:prstGeom prst="rect">
                <a:avLst/>
              </a:prstGeom>
              <a:solidFill>
                <a:srgbClr val="99FF99"/>
              </a:solidFill>
              <a:ln w="9525" algn="ctr">
                <a:solidFill>
                  <a:srgbClr val="99FF99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2540</a:t>
                </a: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3198" y="2523"/>
                <a:ext cx="453" cy="160"/>
              </a:xfrm>
              <a:prstGeom prst="rect">
                <a:avLst/>
              </a:prstGeom>
              <a:solidFill>
                <a:srgbClr val="99FF99"/>
              </a:solidFill>
              <a:ln w="9525" algn="ctr">
                <a:solidFill>
                  <a:srgbClr val="99FF99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rPr>
                  <a:t>ปี 2538</a:t>
                </a:r>
              </a:p>
            </p:txBody>
          </p:sp>
        </p:grp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4422" y="1389"/>
              <a:ext cx="1225" cy="218"/>
            </a:xfrm>
            <a:prstGeom prst="rect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rowallia New" panose="020B0604020202020204" pitchFamily="34" charset="-34"/>
                  <a:ea typeface="+mn-ea"/>
                  <a:cs typeface="Browallia New" panose="020B0604020202020204" pitchFamily="34" charset="-34"/>
                </a:rPr>
                <a:t>สมาชิกใหม่ </a:t>
              </a: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rowallia New" panose="020B0604020202020204" pitchFamily="34" charset="-34"/>
                  <a:ea typeface="+mn-ea"/>
                  <a:cs typeface="Browallia New" panose="020B0604020202020204" pitchFamily="34" charset="-34"/>
                </a:rPr>
                <a:t>CLMV</a:t>
              </a:r>
              <a:endPara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endParaRPr>
            </a:p>
          </p:txBody>
        </p:sp>
      </p:grpSp>
      <p:sp>
        <p:nvSpPr>
          <p:cNvPr id="10247" name="Rectangle 19"/>
          <p:cNvSpPr>
            <a:spLocks noChangeArrowheads="1"/>
          </p:cNvSpPr>
          <p:nvPr/>
        </p:nvSpPr>
        <p:spPr bwMode="auto">
          <a:xfrm>
            <a:off x="468313" y="836613"/>
            <a:ext cx="8351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ก่อตั้งเมื่อปี 2510(1967)  ปัจจุบันครบรอบ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55 </a:t>
            </a:r>
            <a:r>
              <a:rPr kumimoji="0" lang="th-TH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ปี</a:t>
            </a:r>
            <a:endParaRPr kumimoji="0" lang="th-TH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468313" y="1370013"/>
            <a:ext cx="83740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จุดประสงค์เริ่มแรก – สร้างความมั่นคง เพื่อต้านภัยคุกคามคอมมิวนิสต์</a:t>
            </a:r>
          </a:p>
        </p:txBody>
      </p: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3276600" y="1989138"/>
            <a:ext cx="2952750" cy="390525"/>
          </a:xfrm>
          <a:prstGeom prst="rect">
            <a:avLst/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สมาชิก และปีที่เข้าเป็นสมาชิก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46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  <p:bldP spid="604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6D21B5-DBC3-471E-B082-CE77CFC104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th-TH" altLang="en-US" sz="1400"/>
          </a:p>
        </p:txBody>
      </p:sp>
      <p:sp>
        <p:nvSpPr>
          <p:cNvPr id="26" name="สี่เหลี่ยมมุมมน 25"/>
          <p:cNvSpPr>
            <a:spLocks noChangeArrowheads="1"/>
          </p:cNvSpPr>
          <p:nvPr/>
        </p:nvSpPr>
        <p:spPr bwMode="auto">
          <a:xfrm>
            <a:off x="250825" y="333375"/>
            <a:ext cx="8642350" cy="6264275"/>
          </a:xfrm>
          <a:prstGeom prst="roundRect">
            <a:avLst>
              <a:gd name="adj" fmla="val 4727"/>
            </a:avLst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none"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en-US" sz="36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 </a:t>
            </a:r>
            <a:r>
              <a:rPr lang="en-US" altLang="en-US" sz="3600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AEC</a:t>
            </a:r>
            <a:r>
              <a:rPr lang="en-US" altLang="en-US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altLang="en-US" sz="4800" b="1" dirty="0">
              <a:solidFill>
                <a:schemeClr val="accent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124075" y="1700213"/>
            <a:ext cx="4751388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การบูรณาการเข้ากับเศรษฐกิจโลก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292725" y="2997200"/>
            <a:ext cx="3527425" cy="5000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จัดทำ </a:t>
            </a:r>
            <a:r>
              <a:rPr lang="en-US" altLang="en-US" sz="1600" b="1"/>
              <a:t>FTA</a:t>
            </a:r>
            <a:r>
              <a:rPr lang="th-TH" altLang="en-US" sz="2800" b="1">
                <a:cs typeface="EucrosiaUPC" panose="02020603050405020304" pitchFamily="18" charset="-34"/>
              </a:rPr>
              <a:t> กับประเทศนอกภูมิภาค</a:t>
            </a:r>
            <a:endParaRPr lang="th-TH" altLang="en-US" sz="2400" b="1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68313" y="2924175"/>
            <a:ext cx="3168650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ปรับประสานนโยบายเศรษฐกิจ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258888" y="4868863"/>
            <a:ext cx="3529012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cs typeface="EucrosiaUPC" panose="02020603050405020304" pitchFamily="18" charset="-34"/>
              </a:rPr>
              <a:t>สร้างเครือข่ายการผลิต จำหน่าย</a:t>
            </a:r>
          </a:p>
        </p:txBody>
      </p:sp>
      <p:grpSp>
        <p:nvGrpSpPr>
          <p:cNvPr id="40968" name="Group 13"/>
          <p:cNvGrpSpPr>
            <a:grpSpLocks/>
          </p:cNvGrpSpPr>
          <p:nvPr/>
        </p:nvGrpSpPr>
        <p:grpSpPr bwMode="auto">
          <a:xfrm>
            <a:off x="3635375" y="3068638"/>
            <a:ext cx="1655763" cy="1470025"/>
            <a:chOff x="2971" y="1888"/>
            <a:chExt cx="771" cy="608"/>
          </a:xfrm>
        </p:grpSpPr>
        <p:pic>
          <p:nvPicPr>
            <p:cNvPr id="40976" name="Picture 14" descr="logo_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7" name="Oval 15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5724525" y="3500438"/>
            <a:ext cx="2447925" cy="360362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 - China</a:t>
            </a:r>
            <a:endParaRPr lang="th-TH" altLang="en-US" sz="2400" b="1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5724525" y="3860800"/>
            <a:ext cx="2447925" cy="360363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 - Korea</a:t>
            </a:r>
            <a:endParaRPr lang="th-TH" altLang="en-US" sz="2400" b="1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5724525" y="4219575"/>
            <a:ext cx="2447925" cy="360363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ASEAN- Japan</a:t>
            </a:r>
            <a:endParaRPr lang="th-TH" altLang="en-US" sz="2400" b="1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5724525" y="4579938"/>
            <a:ext cx="2447925" cy="360362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ASEAN- India</a:t>
            </a:r>
            <a:endParaRPr lang="th-TH" altLang="en-US" sz="2400" b="1"/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5724525" y="5300663"/>
            <a:ext cx="2447925" cy="360362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ASEAN- EU</a:t>
            </a:r>
            <a:endParaRPr lang="th-TH" altLang="en-US" sz="2400" b="1"/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5724525" y="5805488"/>
            <a:ext cx="2447925" cy="360362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ASEAN- US (TIFA)</a:t>
            </a:r>
            <a:endParaRPr lang="th-TH" altLang="en-US" sz="2400" b="1"/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5724525" y="4941888"/>
            <a:ext cx="2447925" cy="360362"/>
          </a:xfrm>
          <a:prstGeom prst="rect">
            <a:avLst/>
          </a:prstGeom>
          <a:solidFill>
            <a:srgbClr val="FFCC99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ASEAN- AUS/NZ</a:t>
            </a:r>
            <a:endParaRPr lang="th-TH" altLang="en-US" sz="2400" b="1"/>
          </a:p>
        </p:txBody>
      </p:sp>
    </p:spTree>
    <p:extLst>
      <p:ext uri="{BB962C8B-B14F-4D97-AF65-F5344CB8AC3E}">
        <p14:creationId xmlns:p14="http://schemas.microsoft.com/office/powerpoint/2010/main" val="1036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235" grpId="0" animBg="1" autoUpdateAnimBg="0"/>
      <p:bldP spid="95239" grpId="0" animBg="1"/>
      <p:bldP spid="95240" grpId="0" animBg="1"/>
      <p:bldP spid="95241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3" grpId="0" animBg="1"/>
      <p:bldP spid="952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5EEE63-EF47-41F5-B494-EA6CDD4AB5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th-TH" altLang="en-US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68313" y="1700213"/>
            <a:ext cx="8229600" cy="1152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000" b="1">
                <a:solidFill>
                  <a:schemeClr val="tx2"/>
                </a:solidFill>
                <a:cs typeface="EucrosiaUPC" panose="02020603050405020304" pitchFamily="18" charset="-34"/>
              </a:rPr>
              <a:t>ประโยชน์จากประชาคมเศรษฐกิจอาเซียน</a:t>
            </a:r>
            <a:endParaRPr lang="th-TH" altLang="en-US" sz="2800" b="1">
              <a:solidFill>
                <a:srgbClr val="0000CC"/>
              </a:solidFill>
              <a:cs typeface="EucrosiaUPC" panose="02020603050405020304" pitchFamily="18" charset="-34"/>
            </a:endParaRPr>
          </a:p>
        </p:txBody>
      </p: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708400" y="3429000"/>
            <a:ext cx="1655763" cy="1470025"/>
            <a:chOff x="2971" y="1888"/>
            <a:chExt cx="771" cy="608"/>
          </a:xfrm>
        </p:grpSpPr>
        <p:pic>
          <p:nvPicPr>
            <p:cNvPr id="43013" name="Picture 4" descr="logo_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602580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สี่เหลี่ยมมุมมน 25"/>
          <p:cNvSpPr>
            <a:spLocks noChangeArrowheads="1"/>
          </p:cNvSpPr>
          <p:nvPr/>
        </p:nvSpPr>
        <p:spPr bwMode="auto">
          <a:xfrm>
            <a:off x="330200" y="251655"/>
            <a:ext cx="8496300" cy="6337300"/>
          </a:xfrm>
          <a:prstGeom prst="roundRect">
            <a:avLst>
              <a:gd name="adj" fmla="val 4727"/>
            </a:avLst>
          </a:prstGeom>
          <a:solidFill>
            <a:schemeClr val="bg2">
              <a:alpha val="41176"/>
            </a:schemeClr>
          </a:solidFill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 </a:t>
            </a:r>
            <a:r>
              <a:rPr lang="en-US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(AEC)</a:t>
            </a: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468313" y="2276475"/>
            <a:ext cx="8207375" cy="71596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imes New Roman" pitchFamily="18" charset="0"/>
                <a:cs typeface="EucrosiaUPC" pitchFamily="18" charset="-34"/>
              </a:rPr>
              <a:t>ตลาดขนาดใหญ่</a:t>
            </a: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468313" y="3267075"/>
            <a:ext cx="8207375" cy="503238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>
                <a:latin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ประชากรกว่า 5</a:t>
            </a:r>
            <a:r>
              <a:rPr lang="en-US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0 ล้านคน</a:t>
            </a: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474663" y="4864100"/>
            <a:ext cx="8207375" cy="568325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>
                <a:latin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ดึงดูดการค้าการลงทุนจากภายนอกอาเซียน</a:t>
            </a:r>
            <a:endParaRPr lang="th-TH" altLang="en-US" b="1">
              <a:latin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474663" y="4041775"/>
            <a:ext cx="8207375" cy="503238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>
                <a:latin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en-US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Economy of Scale</a:t>
            </a:r>
            <a:endParaRPr lang="th-TH" altLang="en-US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323850" y="1196975"/>
            <a:ext cx="8496300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EucrosiaUPC" panose="02020603050405020304" pitchFamily="18" charset="-34"/>
              </a:rPr>
              <a:t>ผลประโยชน์จากการเปิดเสรีการค้าสินค้า บริการและการลงทุน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15369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2" grpId="0" animBg="1" autoUpdateAnimBg="0"/>
      <p:bldP spid="140293" grpId="0" animBg="1" autoUpdateAnimBg="0"/>
      <p:bldP spid="140294" grpId="0" animBg="1" autoUpdateAnimBg="0"/>
      <p:bldP spid="140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สี่เหลี่ยมมุมมน 25"/>
          <p:cNvSpPr>
            <a:spLocks noChangeArrowheads="1"/>
          </p:cNvSpPr>
          <p:nvPr/>
        </p:nvSpPr>
        <p:spPr bwMode="auto">
          <a:xfrm>
            <a:off x="282575" y="248190"/>
            <a:ext cx="8496300" cy="804323"/>
          </a:xfrm>
          <a:prstGeom prst="roundRect">
            <a:avLst>
              <a:gd name="adj" fmla="val 4727"/>
            </a:avLst>
          </a:prstGeom>
          <a:solidFill>
            <a:schemeClr val="bg1">
              <a:alpha val="41176"/>
            </a:schemeClr>
          </a:solidFill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 </a:t>
            </a:r>
            <a:r>
              <a:rPr lang="en-US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(AEC)</a:t>
            </a:r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3276600" y="5013325"/>
            <a:ext cx="2181225" cy="66357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กลุ่มที่มีความถนัด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ด้านเทคโนโลยี</a:t>
            </a: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5508625" y="5013325"/>
            <a:ext cx="2735263" cy="66357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กลุ่มที่เป็นฐานการผลิต</a:t>
            </a: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755650" y="5013325"/>
            <a:ext cx="2438400" cy="66357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กลุ่มที่มีวัตถุดิบและ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แรงงาน</a:t>
            </a: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963613" y="5170488"/>
            <a:ext cx="7143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381000" y="2651125"/>
            <a:ext cx="8299450" cy="6096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 dirty="0">
                <a:latin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ได้ประโยชน์จากทรัพยากรในภูมิภาคอาเซียน</a:t>
            </a:r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387350" y="3336925"/>
            <a:ext cx="8299450" cy="75247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 dirty="0">
                <a:latin typeface="Times New Roman" panose="02020603050405020304" pitchFamily="18" charset="0"/>
                <a:cs typeface="EucrosiaUPC" panose="02020603050405020304" pitchFamily="18" charset="-34"/>
              </a:rPr>
              <a:t> วัตถุดิบถูกลง ต้นทุนผลิตสินค้าต่ำลง ขีดความสามารถแข่งขันสูงขึ้น</a:t>
            </a:r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395288" y="1916113"/>
            <a:ext cx="8280400" cy="64452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imes New Roman" panose="02020603050405020304" pitchFamily="18" charset="0"/>
                <a:cs typeface="EucrosiaUPC" panose="02020603050405020304" pitchFamily="18" charset="-34"/>
              </a:rPr>
              <a:t>ส่งเสริมแหล่งวัตถุดิบ</a:t>
            </a:r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395288" y="4149725"/>
            <a:ext cx="8299450" cy="75247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 dirty="0">
                <a:latin typeface="Times New Roman" panose="02020603050405020304" pitchFamily="18" charset="0"/>
                <a:cs typeface="EucrosiaUPC" panose="02020603050405020304" pitchFamily="18" charset="-34"/>
              </a:rPr>
              <a:t> เลือกหาวัตถุดิบ แรงงาน เทคโนโลยี และสถานที่ผลิตที่ได้เปรียบที่สุด</a:t>
            </a:r>
          </a:p>
        </p:txBody>
      </p:sp>
      <p:sp>
        <p:nvSpPr>
          <p:cNvPr id="142347" name="AutoShape 11"/>
          <p:cNvSpPr>
            <a:spLocks noChangeArrowheads="1"/>
          </p:cNvSpPr>
          <p:nvPr/>
        </p:nvSpPr>
        <p:spPr bwMode="auto">
          <a:xfrm>
            <a:off x="539750" y="5805488"/>
            <a:ext cx="2592388" cy="836612"/>
          </a:xfrm>
          <a:prstGeom prst="wedgeEllipseCallout">
            <a:avLst>
              <a:gd name="adj1" fmla="val -1009"/>
              <a:gd name="adj2" fmla="val -80361"/>
            </a:avLst>
          </a:prstGeom>
          <a:solidFill>
            <a:schemeClr val="accent3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เวียดนาม กัมพูชา พม่า ลาว</a:t>
            </a:r>
          </a:p>
        </p:txBody>
      </p:sp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3276600" y="5805488"/>
            <a:ext cx="2159000" cy="836612"/>
          </a:xfrm>
          <a:prstGeom prst="wedgeEllipseCallout">
            <a:avLst>
              <a:gd name="adj1" fmla="val 588"/>
              <a:gd name="adj2" fmla="val -84435"/>
            </a:avLst>
          </a:prstGeom>
          <a:solidFill>
            <a:schemeClr val="accent3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สิงคโปร์ มาเลเซีย ไทย</a:t>
            </a:r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5602287" y="5676900"/>
            <a:ext cx="2879725" cy="981075"/>
          </a:xfrm>
          <a:prstGeom prst="wedgeEllipseCallout">
            <a:avLst>
              <a:gd name="adj1" fmla="val 1931"/>
              <a:gd name="adj2" fmla="val -72958"/>
            </a:avLst>
          </a:prstGeom>
          <a:solidFill>
            <a:schemeClr val="accent3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ไทย มาเลเซีย อินโดนีเซีย เวียดนาม</a:t>
            </a:r>
          </a:p>
        </p:txBody>
      </p:sp>
      <p:sp>
        <p:nvSpPr>
          <p:cNvPr id="47119" name="AutoShape 14"/>
          <p:cNvSpPr>
            <a:spLocks noChangeArrowheads="1"/>
          </p:cNvSpPr>
          <p:nvPr/>
        </p:nvSpPr>
        <p:spPr bwMode="auto">
          <a:xfrm>
            <a:off x="611188" y="1052513"/>
            <a:ext cx="7777162" cy="7921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EucrosiaUPC" panose="02020603050405020304" pitchFamily="18" charset="-34"/>
              </a:rPr>
              <a:t>ผลประโยชน์จากการเปิดเสรีการค้าสินค้าและลงทุน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37377997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 autoUpdateAnimBg="0"/>
      <p:bldP spid="142340" grpId="0" animBg="1" autoUpdateAnimBg="0"/>
      <p:bldP spid="142341" grpId="0" animBg="1" autoUpdateAnimBg="0"/>
      <p:bldP spid="142343" grpId="0" animBg="1" autoUpdateAnimBg="0"/>
      <p:bldP spid="142344" grpId="0" animBg="1" autoUpdateAnimBg="0"/>
      <p:bldP spid="142345" grpId="0" animBg="1"/>
      <p:bldP spid="142346" grpId="0" animBg="1" autoUpdateAnimBg="0"/>
      <p:bldP spid="142347" grpId="0" animBg="1"/>
      <p:bldP spid="142348" grpId="0" animBg="1"/>
      <p:bldP spid="1423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สี่เหลี่ยมมุมมน 25"/>
          <p:cNvSpPr>
            <a:spLocks noChangeArrowheads="1"/>
          </p:cNvSpPr>
          <p:nvPr/>
        </p:nvSpPr>
        <p:spPr bwMode="auto">
          <a:xfrm>
            <a:off x="323850" y="260350"/>
            <a:ext cx="8496300" cy="5963479"/>
          </a:xfrm>
          <a:prstGeom prst="roundRect">
            <a:avLst>
              <a:gd name="adj" fmla="val 4727"/>
            </a:avLst>
          </a:prstGeom>
          <a:solidFill>
            <a:schemeClr val="bg1">
              <a:alpha val="41176"/>
            </a:schemeClr>
          </a:solidFill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 </a:t>
            </a:r>
            <a:r>
              <a:rPr lang="en-US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(AEC)</a:t>
            </a:r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468313" y="2276475"/>
            <a:ext cx="8216900" cy="576263"/>
          </a:xfrm>
          <a:prstGeom prst="flowChartAlternateProcess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imes New Roman" panose="02020603050405020304" pitchFamily="18" charset="0"/>
                <a:cs typeface="EucrosiaUPC" panose="02020603050405020304" pitchFamily="18" charset="-34"/>
              </a:rPr>
              <a:t>เพิ่มกำลังการต่อรอง</a:t>
            </a: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468313" y="3429000"/>
            <a:ext cx="8216900" cy="50323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10 เสียง ดังกว่าเสียงเดียว</a:t>
            </a:r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474663" y="4041775"/>
            <a:ext cx="8216900" cy="50323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แนวร่วมในการเจรจาต่อรอง ในเวทีการค้าโลก เช่น </a:t>
            </a:r>
            <a:r>
              <a:rPr lang="en-US" alt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WTO</a:t>
            </a:r>
            <a:endParaRPr lang="th-TH" alt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611188" y="1196975"/>
            <a:ext cx="7993062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EucrosiaUPC" panose="02020603050405020304" pitchFamily="18" charset="-34"/>
              </a:rPr>
              <a:t>ผลประโยชน์จากการรวมกลุ่มของอาเซียน</a:t>
            </a:r>
          </a:p>
        </p:txBody>
      </p:sp>
      <p:pic>
        <p:nvPicPr>
          <p:cNvPr id="148488" name="Picture 8" descr="logo_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41888"/>
            <a:ext cx="1079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/>
      <p:bldP spid="148484" grpId="0" animBg="1" autoUpdateAnimBg="0"/>
      <p:bldP spid="148486" grpId="0" animBg="1" autoUpdateAnimBg="0"/>
      <p:bldP spid="14848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สี่เหลี่ยมมุมมน 25"/>
          <p:cNvSpPr>
            <a:spLocks noChangeArrowheads="1"/>
          </p:cNvSpPr>
          <p:nvPr/>
        </p:nvSpPr>
        <p:spPr bwMode="auto">
          <a:xfrm>
            <a:off x="323850" y="260350"/>
            <a:ext cx="8496300" cy="936625"/>
          </a:xfrm>
          <a:prstGeom prst="roundRect">
            <a:avLst>
              <a:gd name="adj" fmla="val 4727"/>
            </a:avLst>
          </a:prstGeom>
          <a:solidFill>
            <a:schemeClr val="bg1">
              <a:alpha val="41176"/>
            </a:schemeClr>
          </a:solidFill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ประชาคมเศรษฐกิจอาเซียน </a:t>
            </a:r>
            <a:r>
              <a:rPr lang="en-US" altLang="en-US" sz="48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(AEC)</a:t>
            </a: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468313" y="2276475"/>
            <a:ext cx="8216900" cy="57626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EucrosiaUPC" panose="02020603050405020304" pitchFamily="18" charset="-34"/>
              </a:rPr>
              <a:t>FTA</a:t>
            </a:r>
            <a:r>
              <a:rPr lang="th-TH" altLang="en-US" sz="2400" b="1">
                <a:latin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altLang="en-US" sz="4000" b="1">
                <a:latin typeface="Times New Roman" panose="02020603050405020304" pitchFamily="18" charset="0"/>
                <a:cs typeface="EucrosiaUPC" panose="02020603050405020304" pitchFamily="18" charset="-34"/>
              </a:rPr>
              <a:t>อาเซียน</a:t>
            </a:r>
            <a:r>
              <a:rPr lang="en-US" altLang="en-US" sz="4000" b="1">
                <a:latin typeface="Times New Roman" panose="02020603050405020304" pitchFamily="18" charset="0"/>
                <a:cs typeface="EucrosiaUPC" panose="02020603050405020304" pitchFamily="18" charset="-34"/>
              </a:rPr>
              <a:t>-</a:t>
            </a:r>
            <a:r>
              <a:rPr lang="th-TH" altLang="en-US" sz="4000" b="1">
                <a:latin typeface="Times New Roman" panose="02020603050405020304" pitchFamily="18" charset="0"/>
                <a:cs typeface="EucrosiaUPC" panose="02020603050405020304" pitchFamily="18" charset="-34"/>
              </a:rPr>
              <a:t>คู่เจรจา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468313" y="5516563"/>
            <a:ext cx="8216900" cy="568325"/>
          </a:xfrm>
          <a:prstGeom prst="flowChartAlternateProcess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th-TH" altLang="en-US" b="1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เป็นที่น่าสนใจสำหรับประเทศอื่นๆ ที่จะทำ </a:t>
            </a:r>
            <a:r>
              <a:rPr lang="en-US" altLang="en-US" b="1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FTA</a:t>
            </a:r>
            <a:r>
              <a:rPr lang="th-TH" altLang="en-US" b="1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กับอาเซียน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3068638"/>
            <a:ext cx="8216900" cy="935037"/>
            <a:chOff x="295" y="1933"/>
            <a:chExt cx="5176" cy="589"/>
          </a:xfrm>
        </p:grpSpPr>
        <p:sp>
          <p:nvSpPr>
            <p:cNvPr id="51213" name="AutoShape 4"/>
            <p:cNvSpPr>
              <a:spLocks noChangeArrowheads="1"/>
            </p:cNvSpPr>
            <p:nvPr/>
          </p:nvSpPr>
          <p:spPr bwMode="auto">
            <a:xfrm>
              <a:off x="295" y="1933"/>
              <a:ext cx="5176" cy="317"/>
            </a:xfrm>
            <a:prstGeom prst="flowChartAlternateProcess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Pct val="65000"/>
                <a:buFont typeface="Wingdings" panose="05000000000000000000" pitchFamily="2" charset="2"/>
                <a:buChar char="Ø"/>
              </a:pPr>
              <a:r>
                <a:rPr lang="th-TH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ให้ประโยชน์ที่มากขึ้น กว่า </a:t>
              </a:r>
              <a:r>
                <a:rPr lang="en-US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FTA </a:t>
              </a:r>
              <a:r>
                <a:rPr lang="th-TH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ทวิภาคีของไทยกับประเทศคู่ค้า</a:t>
              </a:r>
              <a:r>
                <a:rPr lang="en-US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r>
                <a:rPr lang="th-TH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</a:p>
          </p:txBody>
        </p:sp>
        <p:sp>
          <p:nvSpPr>
            <p:cNvPr id="51214" name="AutoShape 6"/>
            <p:cNvSpPr>
              <a:spLocks noChangeArrowheads="1"/>
            </p:cNvSpPr>
            <p:nvPr/>
          </p:nvSpPr>
          <p:spPr bwMode="auto">
            <a:xfrm>
              <a:off x="295" y="2205"/>
              <a:ext cx="5176" cy="317"/>
            </a:xfrm>
            <a:prstGeom prst="flowChartAlternateProcess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SzPct val="65000"/>
                <a:buFont typeface="Wingdings" panose="05000000000000000000" pitchFamily="2" charset="2"/>
                <a:buNone/>
              </a:pPr>
              <a:r>
                <a:rPr lang="th-TH" altLang="en-US" b="1">
                  <a:solidFill>
                    <a:srgbClr val="0033CC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   โดยการใช้แหล่งกำเนิดสินค้าสะสมในอาเซียน</a:t>
              </a:r>
            </a:p>
          </p:txBody>
        </p:sp>
      </p:grp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611188" y="1196975"/>
            <a:ext cx="7993062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 u="sng">
                <a:latin typeface="Times New Roman" panose="02020603050405020304" pitchFamily="18" charset="0"/>
                <a:cs typeface="EucrosiaUPC" panose="02020603050405020304" pitchFamily="18" charset="-34"/>
              </a:rPr>
              <a:t>ผลประโยชน์จากการรวมกลุ่มของอาเซียน</a:t>
            </a:r>
          </a:p>
        </p:txBody>
      </p:sp>
      <p:sp>
        <p:nvSpPr>
          <p:cNvPr id="164877" name="AutoShape 13"/>
          <p:cNvSpPr>
            <a:spLocks noChangeArrowheads="1"/>
          </p:cNvSpPr>
          <p:nvPr/>
        </p:nvSpPr>
        <p:spPr bwMode="auto">
          <a:xfrm>
            <a:off x="971550" y="4149725"/>
            <a:ext cx="2303463" cy="503238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–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ญี่ปุ่น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AJFTA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>
            <a:off x="3419475" y="4149725"/>
            <a:ext cx="2303463" cy="503238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–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เกาหลี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AKFTA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5219700" y="4724400"/>
            <a:ext cx="2303463" cy="503238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– EU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5867400" y="4149725"/>
            <a:ext cx="2303463" cy="503238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–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อินเดีย 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AIFTA</a:t>
            </a:r>
            <a:endParaRPr lang="th-TH" altLang="en-US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4881" name="AutoShape 17"/>
          <p:cNvSpPr>
            <a:spLocks noChangeArrowheads="1"/>
          </p:cNvSpPr>
          <p:nvPr/>
        </p:nvSpPr>
        <p:spPr bwMode="auto">
          <a:xfrm>
            <a:off x="1547813" y="4724400"/>
            <a:ext cx="3529012" cy="503238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อาเซียน </a:t>
            </a: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– CER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(ออสเตรเลีย</a:t>
            </a:r>
            <a:r>
              <a:rPr lang="en-US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alt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นิวซีแลนด์</a:t>
            </a:r>
          </a:p>
        </p:txBody>
      </p:sp>
    </p:spTree>
    <p:extLst>
      <p:ext uri="{BB962C8B-B14F-4D97-AF65-F5344CB8AC3E}">
        <p14:creationId xmlns:p14="http://schemas.microsoft.com/office/powerpoint/2010/main" val="2033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  <p:bldP spid="164869" grpId="0" animBg="1" autoUpdateAnimBg="0"/>
      <p:bldP spid="164871" grpId="0" animBg="1" autoUpdateAnimBg="0"/>
      <p:bldP spid="164877" grpId="0" animBg="1"/>
      <p:bldP spid="164878" grpId="0" animBg="1"/>
      <p:bldP spid="164879" grpId="0" animBg="1"/>
      <p:bldP spid="164880" grpId="0" animBg="1"/>
      <p:bldP spid="1648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981075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th-TH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ประเทศที่ ประชากรมีการใช้คอมพิวเตอร์สูงสุด 5 อันดับแรก ได้แก่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3649663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th-TH" sz="24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ประเทศที่มีสัดส่วนต้นทุนการจัดตั้งธุรกิจต่ำสุดเมื่อเทียบกับรายได้ต่อบุคคล (GNI </a:t>
            </a:r>
            <a:r>
              <a:rPr lang="th-TH" sz="2400" b="1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Per</a:t>
            </a:r>
            <a:r>
              <a:rPr lang="th-TH" sz="24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</a:t>
            </a:r>
            <a:r>
              <a:rPr lang="th-TH" sz="2400" b="1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capita</a:t>
            </a:r>
            <a:r>
              <a:rPr lang="en-US" sz="24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l</a:t>
            </a:r>
            <a:r>
              <a:rPr lang="th-TH" sz="24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4094163"/>
            <a:ext cx="7272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สิงคโปร์ (0.7%) </a:t>
            </a:r>
            <a:endParaRPr lang="en-US" sz="3200" b="1" dirty="0">
              <a:solidFill>
                <a:srgbClr val="FF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ไทย (6.3%)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บรูไน (9.8%)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มาเลเซีย (11.9%)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ลาว (12.3%) ตามลำดับ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6137" y="188911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ด้านโครงสร้างพื้นฐานที่ เอื้อต่อการประกอบธุรกิจใน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AEC</a:t>
            </a:r>
            <a:endParaRPr lang="th-TH" sz="3600" b="1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11188" y="1412875"/>
            <a:ext cx="6985000" cy="2308324"/>
            <a:chOff x="611560" y="1412776"/>
            <a:chExt cx="6984776" cy="2308793"/>
          </a:xfrm>
        </p:grpSpPr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611560" y="1412776"/>
              <a:ext cx="6984776" cy="23087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/>
              <a:r>
                <a:rPr lang="th-TH" sz="3200" b="1" dirty="0">
                  <a:solidFill>
                    <a:srgbClr val="FF0000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สิงคโปร์</a:t>
              </a:r>
              <a:r>
                <a:rPr lang="th-TH" b="1" dirty="0">
                  <a:solidFill>
                    <a:srgbClr val="0000FF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  </a:t>
              </a:r>
            </a:p>
            <a:p>
              <a:pPr eaLnBrk="1" hangingPunct="1"/>
              <a:r>
                <a:rPr lang="th-TH" b="1" dirty="0">
                  <a:solidFill>
                    <a:schemeClr val="accent3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มาเลเซีย </a:t>
              </a:r>
              <a:endParaRPr lang="en-US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endParaRPr>
            </a:p>
            <a:p>
              <a:pPr eaLnBrk="1" hangingPunct="1"/>
              <a:r>
                <a:rPr lang="th-TH" b="1" dirty="0">
                  <a:solidFill>
                    <a:schemeClr val="accent3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บรูไน </a:t>
              </a:r>
              <a:endParaRPr lang="en-US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endParaRPr>
            </a:p>
            <a:p>
              <a:pPr eaLnBrk="1" hangingPunct="1"/>
              <a:r>
                <a:rPr lang="th-TH" b="1" dirty="0">
                  <a:solidFill>
                    <a:schemeClr val="accent3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เวียดนาม </a:t>
              </a:r>
              <a:endParaRPr lang="en-US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endParaRPr>
            </a:p>
            <a:p>
              <a:pPr eaLnBrk="1" hangingPunct="1"/>
              <a:r>
                <a:rPr lang="th-TH" b="1" dirty="0">
                  <a:solidFill>
                    <a:schemeClr val="accent3"/>
                  </a:solidFill>
                  <a:latin typeface="Angsana New" panose="02020603050405020304" pitchFamily="18" charset="-34"/>
                  <a:ea typeface="PSL Kittithada"/>
                  <a:cs typeface="Angsana New" panose="02020603050405020304" pitchFamily="18" charset="-34"/>
                </a:rPr>
                <a:t>ฟิลิปปินส์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6102" y="1616017"/>
              <a:ext cx="2843121" cy="1698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ngsana New" panose="02020603050405020304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6102" y="1989156"/>
              <a:ext cx="2447846" cy="1698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3"/>
                </a:solidFill>
                <a:latin typeface="Angsana New" panose="02020603050405020304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56102" y="2451212"/>
              <a:ext cx="2124007" cy="1698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ngsana New" panose="02020603050405020304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6102" y="2852931"/>
              <a:ext cx="1619198" cy="1698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ngsana New" panose="02020603050405020304" pitchFamily="18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56102" y="3284819"/>
              <a:ext cx="1223923" cy="1698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3733" y="1143584"/>
            <a:ext cx="37434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ประเทศที่ใช้เวลาจัดตั้งธุรกิจน้อยที่สุด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733" y="1660102"/>
            <a:ext cx="37434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สิงคโปร์ (3 วัน) </a:t>
            </a:r>
            <a:endParaRPr lang="en-US" sz="3200" b="1" dirty="0">
              <a:solidFill>
                <a:srgbClr val="FF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มาเลเซีย (11 วัน)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ไทย (32 วัน)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เวียดนาม (50 วัน)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และฟิลิปปินส์ (52 วัน)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2716" y="3079801"/>
            <a:ext cx="367419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ประเทศที่ มีอัตราดอกเบี้ยเงินกู้ต่ำสุด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2716" y="3649762"/>
            <a:ext cx="36741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สิงคโปร์ (5.4%) </a:t>
            </a:r>
            <a:endParaRPr lang="en-US" sz="3200" b="1" dirty="0">
              <a:solidFill>
                <a:srgbClr val="FF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บรูไน </a:t>
            </a:r>
            <a:r>
              <a:rPr lang="en-US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  </a:t>
            </a:r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(5.5%)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มาเลเซีย (6.1%)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ไทย</a:t>
            </a:r>
            <a:r>
              <a:rPr lang="en-US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     </a:t>
            </a:r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(7.0%) </a:t>
            </a:r>
            <a:endParaRPr lang="en-US" b="1" dirty="0">
              <a:solidFill>
                <a:schemeClr val="accent3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solidFill>
                  <a:schemeClr val="accent3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และฟิลิปปินส์ (8.8%)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3600" y="247940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ด้านโครงสร้างพื้นฐานที่ เอื้อต่อการประกอบธุรกิจใน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AEC</a:t>
            </a:r>
            <a:endParaRPr lang="th-TH" sz="3600" b="1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49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6FEB-D6CA-47AF-9C0E-FE7D0035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วิเคราะห์จุดอ่อน จุดแข็ง 10 ประเทศ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ASEAN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313FA-7305-40D9-A6E2-C4A71906C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1717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739118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CB1F-ECF1-40B6-AE6D-CCB209DF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Merlion</a:t>
            </a:r>
            <a:r>
              <a:rPr lang="en-US" dirty="0"/>
              <a:t>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0756E-68E7-4942-87DF-C74985782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76886"/>
            <a:ext cx="7404100" cy="3199628"/>
          </a:xfrm>
        </p:spPr>
      </p:pic>
    </p:spTree>
    <p:extLst>
      <p:ext uri="{BB962C8B-B14F-4D97-AF65-F5344CB8AC3E}">
        <p14:creationId xmlns:p14="http://schemas.microsoft.com/office/powerpoint/2010/main" val="248387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Dell\Desktop\ASEAN accessory\ASEAN pictures\thain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46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37947" y="183000"/>
            <a:ext cx="756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9138" y="5005388"/>
            <a:ext cx="842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พยายามขยายโครงสร้างเศรษฐกิจมายังภาคบริการมากขึ้น เพื่อลดการพึ่งพาการส่งออกสินค้า</a:t>
            </a:r>
          </a:p>
        </p:txBody>
      </p:sp>
      <p:pic>
        <p:nvPicPr>
          <p:cNvPr id="6" name="Picture 3" descr="icon-singap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04875"/>
            <a:ext cx="70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16013" y="908050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Singapore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55650" y="1557338"/>
            <a:ext cx="79930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รายได้เฉลี่ยต่อคนต่อปีสูงสุดของอาเซียน และติดอันดับ 15 ของโลก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การเมืองมีเสถียรภาพ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เป็นศูนย์กลางทางการเงินระหว่างประเทศ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แรงงานมีทักษะสูง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ชำนาญด้านการจัดการทรัพยากรบุคคล และธุรกิจ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มีที่ตั้งเอื้อต่อการเป็นศูนย์กลางเดินเรือ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55650" y="3789363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พึ่งพาการนำเข้าวัตถุดิบและขาดแคลนแรงงานระดับล่าง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ค่าใช้จ่ายในการดำเนินธุรกิจสูง</a:t>
            </a:r>
          </a:p>
        </p:txBody>
      </p:sp>
    </p:spTree>
    <p:extLst>
      <p:ext uri="{BB962C8B-B14F-4D97-AF65-F5344CB8AC3E}">
        <p14:creationId xmlns:p14="http://schemas.microsoft.com/office/powerpoint/2010/main" val="845651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DBC1-3203-43F8-B5B0-F429FC53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Bali Island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B5D49B-C566-499F-A416-11B1ADAB7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2171700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2607901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8443" y="209552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3075" y="5529263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การลงทุนส่วนใหญ่เน้นใช้ทรัพยากรในประเทศเป็นหลัก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1913" y="1220788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Indonesia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8150" y="1916113"/>
            <a:ext cx="82089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ขนาดเศรษฐกิจใหญ่สุดในเอเชียตะวันออกเฉียงใต้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ตลาดขนาดใหญ่ (ประชากรมากเป็นอันดับ 4 ของโลก และมากที่สุดในเอเชียตะวันออกเฉียงใต้)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มีชาวมุสลิมมากที่สุดในโลก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มีทรัพยากรธรรมชาติหลากหลายและจำนวนมาก โดยเฉพาะถ่านหิน น้ำมัน ก๊าซธรรมชาติ โลหะ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ต่างๆ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ระบบธนาคารค่อนข้างแข็งแกร่ง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38150" y="4121150"/>
            <a:ext cx="7561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ที่ตั้งเป็นเกาะและกระจายตัว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สาธารณูปโภคพื้นฐานยังไม่พัฒนาเท่าที่ควร โดยเฉพาะการคมนาคม และการเชื่อมโยงระหว่างประเทศ</a:t>
            </a:r>
          </a:p>
        </p:txBody>
      </p:sp>
      <p:pic>
        <p:nvPicPr>
          <p:cNvPr id="7" name="Picture 7" descr="icon-indones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74738"/>
            <a:ext cx="63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1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2D0-AD3C-4983-8BF3-0140FA21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Petronas Twin Towers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50EFF-8B43-445E-8F27-1E791925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1717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60115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1807" y="221097"/>
            <a:ext cx="730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4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5613" y="4508500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ตั้งเป้าหมายเป็น “ประเทศพัฒนาแล้ว” ในปี 2563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ฐานการผลิตและส่งออกสินค้าสำคัญที่คล้ายคลึงกับไทย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มีนโยบายพัฒนาการผลิตด้วยเทคโนโลยีขั้นสูงอย่างจริงจัง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0463" y="1095375"/>
            <a:ext cx="2303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Malaysia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9113" y="1773238"/>
            <a:ext cx="79930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รายได้เฉลี่ยต่อคนต่อปีอยู่ในอันดับ 3 ของอาเซียน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มีปริมาณสำรองน้ำมันมากเป็นอันดับ 3 และก๊าซธรรมชาติมากเป็นอันดับ 2 ของเอเชียแปซิฟิก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ระบบโครงสร้างพื้นฐานครบวงจร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แรงงานมีทักษะ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7363" y="3475038"/>
            <a:ext cx="8066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จำนวนประชากรค่อนข้างน้อย ทำให้ขาดแคลนแรงงาน โดยเฉพาะระดับล่าง</a:t>
            </a:r>
          </a:p>
        </p:txBody>
      </p:sp>
      <p:pic>
        <p:nvPicPr>
          <p:cNvPr id="7" name="Picture 7" descr="icon-malays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112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2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D9E6-5310-4D76-8166-B2804141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Jame</a:t>
            </a:r>
            <a:r>
              <a:rPr lang="en-US" dirty="0"/>
              <a:t> </a:t>
            </a:r>
            <a:r>
              <a:rPr lang="en-US" dirty="0" err="1"/>
              <a:t>Ar’Hassanil</a:t>
            </a:r>
            <a:r>
              <a:rPr lang="en-US" dirty="0"/>
              <a:t> Bolkiah Mosque</a:t>
            </a:r>
            <a:r>
              <a:rPr lang="th-TH" dirty="0"/>
              <a:t> (มัสยิดทองคำ)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821C3-50B3-40DE-8C6C-F2CF3B4C3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2171700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397736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0010" y="234517"/>
            <a:ext cx="6443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2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2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138" y="4481513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มีความสัมพันธ์ทางเศรษฐกิจใกล้ชิดกับสิงคโปร์ มาเลเซีย และอินโดนีเซีย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การขนส่งสินค้าระหว่างประเทศพึ่งพาสิงคโปร์เป็นหลัก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ให้ความสำคัญกับความมั่นคงทางอาหารค่อนข้างมาก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3500" y="1058863"/>
            <a:ext cx="230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Brunei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5650" y="1746250"/>
            <a:ext cx="79930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รายได้เฉลี่ยต่อคนต่อปีอยู่ในอันดับ 2 ของอาเซียน และอันดับ 26 ของโลก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การเมืองค่อนข้างมั่นคง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เป็นผู้ส่งออกน้ำมัน และมีปริมาณสำรองน้ำมันอันดับ 4 ของอาเซียน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650" y="3213100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ตลาดขนาดเล็ก ประชากรประมาณ 4 แสนคน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ขาดแคลนแรงงาน</a:t>
            </a:r>
          </a:p>
        </p:txBody>
      </p:sp>
      <p:pic>
        <p:nvPicPr>
          <p:cNvPr id="7" name="Picture 2" descr="http://www.thai-aec.com/wp-content/uploads/2012/05/icon-brun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15988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3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2F5B-16CF-4AE5-9CEC-82BB86C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Boracay Island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9939-5BE8-4AB3-9676-E9E9EB1A8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62" y="1965960"/>
            <a:ext cx="5829415" cy="3889053"/>
          </a:xfrm>
        </p:spPr>
      </p:pic>
    </p:spTree>
    <p:extLst>
      <p:ext uri="{BB962C8B-B14F-4D97-AF65-F5344CB8AC3E}">
        <p14:creationId xmlns:p14="http://schemas.microsoft.com/office/powerpoint/2010/main" val="1922810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03350" y="136525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19138" y="4076700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สหภาพแรงงานมีบทบาทค่อนข้างมาก และมีการเรียกร้องเพิ่มค่าแรงอยู่เสมอ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การลงทุนส่วนใหญ่เป็นการรองรับความต้องการภายในประเทศเป็นหลัก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2988" y="1012825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Philippine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55650" y="1693863"/>
            <a:ext cx="7993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ประชากรจำนวนมากอันดับ 12 ของโลก (&gt;100 ล้านคน)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แรงงานทั่วไปมีความรู้-สื่อสารภาษาอังกฤษได้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55650" y="2844800"/>
            <a:ext cx="7561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ที่ตั้งห่างไกลจากประเทศสมาชิกอาเซียน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ระบบโครงสร้างพื้นฐาน และสวัสดิภาพทางสังคมยังไม่พัฒนาเท่าที่ควร</a:t>
            </a:r>
          </a:p>
        </p:txBody>
      </p:sp>
      <p:pic>
        <p:nvPicPr>
          <p:cNvPr id="7" name="Picture 12" descr="icon-philipp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8363"/>
            <a:ext cx="7604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01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38D7-675E-414D-8B8D-843F1599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 Long Bay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C6233-72FB-4CC8-BEE6-C03D838EB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3" y="2057400"/>
            <a:ext cx="7179733" cy="4038600"/>
          </a:xfrm>
        </p:spPr>
      </p:pic>
    </p:spTree>
    <p:extLst>
      <p:ext uri="{BB962C8B-B14F-4D97-AF65-F5344CB8AC3E}">
        <p14:creationId xmlns:p14="http://schemas.microsoft.com/office/powerpoint/2010/main" val="372089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80411"/>
            <a:ext cx="7797800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/>
              <a:t>ประชาคมเศรษฐกิจอาเซียน </a:t>
            </a:r>
            <a:br>
              <a:rPr lang="en-US" b="1" dirty="0"/>
            </a:br>
            <a:r>
              <a:rPr lang="th-TH" sz="3100" b="1" dirty="0"/>
              <a:t>(</a:t>
            </a:r>
            <a:r>
              <a:rPr lang="en-US" sz="3100" b="1" dirty="0"/>
              <a:t>ASEAN Economic Community - AEC)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34836"/>
            <a:ext cx="7796213" cy="4700877"/>
          </a:xfrm>
        </p:spPr>
        <p:txBody>
          <a:bodyPr>
            <a:normAutofit lnSpcReduction="10000"/>
          </a:bodyPr>
          <a:lstStyle/>
          <a:p>
            <a:pPr marL="0" indent="0" algn="thaiDist">
              <a:buFontTx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มุ่งให้เกิด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การไหลเวียนอย่างเสรีของสินค้า การบริการ การลงทุน เงินทุน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การพัฒนาทางเศรษฐกิจ และ การลดปัญหา ความยากจนและความ เหลื่อมล้ำ ทางสังคม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FontTx/>
              <a:buNone/>
              <a:defRPr/>
            </a:pPr>
            <a:b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มุ่งที่จะจัดตั้งให้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อาเซียนเป็นตลาดเดียวและเป็นฐานการผลิต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โดยจะริเริ่มกลไกและมาตรการใหม่ๆ ในการปฏิบัติตามข้อริเริ่มทางเศรษฐกิจที่มีอยู่แล้ว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FontTx/>
              <a:buNone/>
              <a:defRPr/>
            </a:pP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ให้ความช่วยเหลือแก่ประเทศสมาชิกใหม่ของอาเซียน (กัมพูชา ลาว พม่า และเวียดนาม)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ลดช่องว่างของระดับการพัฒนา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และช่วยให้ประเทศเหล่านี้เข้าร่วมในกระบวนการรวมตัวทาง เศรษฐกิจของอาเซียน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411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9138" y="5005388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</a:t>
            </a:r>
            <a:r>
              <a:rPr lang="th-TH" sz="2000" b="1" dirty="0">
                <a:solidFill>
                  <a:srgbClr val="FFFFFF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ที่น่าสนใจ</a:t>
            </a:r>
            <a:endParaRPr lang="th-TH" sz="2000" dirty="0">
              <a:solidFill>
                <a:srgbClr val="FFFFFF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มีรายได้และความต้องการสูงขึ้นจากเศรษฐกิจที่โตเร็ว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16013" y="908050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Vietnam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1557338"/>
            <a:ext cx="7993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ประชากรจำนวนมากอันดับ 14 ของโลก (~90 ล้านคน)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มีปริมาณสำรองน้ำมันมากเป็นอันดับ 2 ของเอเชียแปซิฟิก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มีแนวชายฝั่งทะเลยาวกว่า 3,200 กิโลเมตร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การเมืองมีเสถียรภาพ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ค่าจ้างแรงงานเกือบต่ำสุดในอาเซียน รองจากกัมพูชา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650" y="3789363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ระบบสาธารณูปโภคพื้นฐานยังไม่ได้รับการพัฒนาเท่าที่ควร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ต้นทุนที่ดินและค่าเช่าสำนักงานค่อนข้างสูง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96765" y="178090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pic>
        <p:nvPicPr>
          <p:cNvPr id="7" name="Picture 2" descr="http://www.thai-aec.com/wp-content/uploads/2012/05/icon-vietn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67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02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D688-8D8A-4108-B91E-B3679129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Angkor wat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338CA0-9DA6-40EA-8C82-E6C887149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2171700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3975815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9138" y="5005388"/>
            <a:ext cx="842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</a:t>
            </a:r>
            <a:r>
              <a:rPr lang="th-TH" sz="2000" b="1" dirty="0">
                <a:solidFill>
                  <a:srgbClr val="FFFFFF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ที่น่าสนใจ</a:t>
            </a:r>
            <a:endParaRPr lang="th-TH" sz="2000" dirty="0">
              <a:solidFill>
                <a:srgbClr val="FFFFFF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ประเด็นขัดแย้งระหว่างไทย-กัมพูชาอาจบั่นทอนโอกาสการขยายการค้า-การลงทุนระหว่างกันในอนาคตได้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58888" y="976313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Cambodia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650" y="1557338"/>
            <a:ext cx="7993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มีทรัพยากรธรรมชาติหลากหลายและอุดมสมบูรณ์ โดยเฉพาะน้ำ ป่าไม้ และแร่ชนิด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ต่างๆ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ค่าจ้างแรงงานต่ำสุดในอาเซียน (1.6 USD/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day</a:t>
            </a:r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650" y="3068638"/>
            <a:ext cx="756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ระบบสาธารณูปโภคพื้นฐานยังไม่พัฒนาเท่าที่ควร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ต้นทุนสาธารณูปโภค (น้ำ ไฟฟ้า และการสื่อสาร) ค่อนข้างสูง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ขาดแคลนแรงงานมีทักษะ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10621" y="191945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pic>
        <p:nvPicPr>
          <p:cNvPr id="7" name="Picture 2" descr="http://www.thai-aec.com/wp-content/uploads/2012/05/icon-cambo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33438"/>
            <a:ext cx="600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2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6375-2E2B-4378-ABF9-8FEFF375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Patuxay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190B5C-AC6C-4FDF-9436-B51191636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87306"/>
            <a:ext cx="6330462" cy="42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3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19138" y="5005388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การลงทุนส่วนใหญ่อยู่ในกลุ่มโครงสร้างพื้นฐาน พลังงานน้ำ และเหมืองแร่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174750" y="1171575"/>
            <a:ext cx="230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Laos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650" y="1889125"/>
            <a:ext cx="7993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มีทรัพยากรธรรมชาติหลากหลายและอุดมสมบูรณ์ โดยเฉพาะน้ำและแร่ชนิด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ต่างๆ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การเมืองมีเสถียรภาพ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ค่าจ้างแรงงานค่อนข้างต่ำ (2.06 USD/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day</a:t>
            </a:r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5650" y="3429000"/>
            <a:ext cx="7993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ระบบสาธารณูปโภคพื้นฐานยังไม่พัฒนาเท่าที่ควร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พื้นที่ส่วนใหญ่เป็นที่ราบสูงและภูเขา การคมนาคมไม่สะดวก ไม่มีทางออกสู่ทะเล</a:t>
            </a:r>
          </a:p>
        </p:txBody>
      </p:sp>
      <p:pic>
        <p:nvPicPr>
          <p:cNvPr id="14" name="Picture 6" descr="icon-l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55700"/>
            <a:ext cx="6969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63017" y="191945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</p:spTree>
    <p:extLst>
      <p:ext uri="{BB962C8B-B14F-4D97-AF65-F5344CB8AC3E}">
        <p14:creationId xmlns:p14="http://schemas.microsoft.com/office/powerpoint/2010/main" val="3994133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A485-83DC-4A2B-984E-6AC70875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Kyaiktiyo</a:t>
            </a:r>
            <a:r>
              <a:rPr lang="en-US" dirty="0"/>
              <a:t> Pagoda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9D6B2-C36F-4E0E-9E69-6F24270FD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2057400"/>
            <a:ext cx="6057900" cy="4038600"/>
          </a:xfrm>
        </p:spPr>
      </p:pic>
    </p:spTree>
    <p:extLst>
      <p:ext uri="{BB962C8B-B14F-4D97-AF65-F5344CB8AC3E}">
        <p14:creationId xmlns:p14="http://schemas.microsoft.com/office/powerpoint/2010/main" val="3176136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9138" y="5005388"/>
            <a:ext cx="842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</a:t>
            </a:r>
            <a:r>
              <a:rPr lang="th-TH" sz="2000" b="1" dirty="0">
                <a:solidFill>
                  <a:srgbClr val="FFFFFF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ที่น่าสนใจ</a:t>
            </a:r>
            <a:endParaRPr lang="th-TH" sz="2000" dirty="0">
              <a:solidFill>
                <a:srgbClr val="FFFFFF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พยายามขยายโครงสร้างเศรษฐกิจมายังภาคบริการมากขึ้น เพื่อลดการพึ่งพาการส่งออกสินค้า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42988" y="1052513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Myan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mar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55650" y="1817688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มีทรัพยากรธรรมชาติ น้ำมันและก๊าซธรรมชาติจำนวนมาก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มีพรมแดนเชื่อมโยงจีนและอินเดีย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ค่าจ้างแรงงานค่อนข้างต่ำ (2.5 USD/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day</a:t>
            </a:r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4213" y="3421063"/>
            <a:ext cx="7559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ระบบสาธารณูปโภคพื้นฐานยังไม่พัฒนาเท่าที่ควร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ความไม่แน่นอนทางการเมือง และนโยบาย</a:t>
            </a:r>
          </a:p>
        </p:txBody>
      </p:sp>
      <p:pic>
        <p:nvPicPr>
          <p:cNvPr id="6" name="Picture 6" descr="icon-burm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003300"/>
            <a:ext cx="6556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973857" y="191945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</p:spTree>
    <p:extLst>
      <p:ext uri="{BB962C8B-B14F-4D97-AF65-F5344CB8AC3E}">
        <p14:creationId xmlns:p14="http://schemas.microsoft.com/office/powerpoint/2010/main" val="174556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6C9-06FF-4028-9E1B-128E7BA4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4C2430-3D6F-418C-8C03-D3FF5363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31" y="2057400"/>
            <a:ext cx="6050337" cy="4038600"/>
          </a:xfrm>
        </p:spPr>
      </p:pic>
    </p:spTree>
    <p:extLst>
      <p:ext uri="{BB962C8B-B14F-4D97-AF65-F5344CB8AC3E}">
        <p14:creationId xmlns:p14="http://schemas.microsoft.com/office/powerpoint/2010/main" val="3721984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36008" y="5005388"/>
            <a:ext cx="8424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ประเด็นที่น่าสนใจ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ตั้งเป้าเป็นศูนย์กลางอาเซียนในหลายด้าน อาทิ ศูนย์กลางโลจิสติก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ส์</a:t>
            </a:r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และศูนย์กลางการท่องเที่ยว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ดำเนินงานตามแผนปรับตัวสู่ AEC ปี 53-54 ได้ 64% สูงกว่าเกณฑ์เฉลี่ยของอาเซียนที่ 53% สะท้อนการเตรียมพร้อมอย่าง</a:t>
            </a:r>
            <a:r>
              <a:rPr lang="en-US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 </a:t>
            </a:r>
          </a:p>
          <a:p>
            <a:pPr eaLnBrk="1" hangingPunct="1"/>
            <a:r>
              <a:rPr lang="en-US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  </a:t>
            </a:r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จริงจัง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87450" y="962025"/>
            <a:ext cx="2305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Thailand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55650" y="1706563"/>
            <a:ext cx="79930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เป็นฐานการผลิตสินค้าอุตสาหกรรมและสินค้าเกษตรหลายรายการรายใหญ่ของโลก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ที่ตั้งเอื้อต่อการเป็นศูนย์กลางโครงข่ายเชื่อมโยงคมนาคมด้าน</a:t>
            </a:r>
            <a:r>
              <a:rPr lang="th-TH" sz="2000" dirty="0" err="1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ต่างๆ</a:t>
            </a:r>
            <a:endParaRPr lang="th-TH" sz="2000" dirty="0"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สาธารณูปโภคพื้นฐานทั่วถึง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ระบบธนาคารค่อนข้างเข้มแข็ง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แรงงานจำนวนมาก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5650" y="3789363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sz="2000" b="1" dirty="0">
                <a:solidFill>
                  <a:srgbClr val="000000"/>
                </a:solidFill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จุดอ่อน</a:t>
            </a:r>
            <a:endParaRPr lang="th-TH" sz="2000" dirty="0">
              <a:solidFill>
                <a:srgbClr val="000000"/>
              </a:solidFill>
              <a:latin typeface="Angsana New" panose="02020603050405020304" pitchFamily="18" charset="-34"/>
              <a:ea typeface="PSL Kittithada"/>
              <a:cs typeface="Angsana New" panose="02020603050405020304" pitchFamily="18" charset="-34"/>
            </a:endParaRP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แรงงานส่วนใหญ่ยังขาดทักษะ</a:t>
            </a:r>
          </a:p>
          <a:p>
            <a:pPr eaLnBrk="1" hangingPunct="1"/>
            <a:r>
              <a:rPr lang="th-TH" sz="2000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• เทคโนโลยีการผลิตส่วนใหญ่ยังเป็นขั้นกลาง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21448" y="178090"/>
            <a:ext cx="774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จุดแข็ง จุดอ่อน เบื้องต้น ของประเทศต่างๆ ใน </a:t>
            </a:r>
            <a:r>
              <a:rPr lang="en-US" sz="3600" b="1" dirty="0">
                <a:latin typeface="Angsana New" panose="02020603050405020304" pitchFamily="18" charset="-34"/>
                <a:ea typeface="PSL Kittithada"/>
                <a:cs typeface="Angsana New" panose="02020603050405020304" pitchFamily="18" charset="-34"/>
              </a:rPr>
              <a:t>AEC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982663"/>
            <a:ext cx="7508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15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499630"/>
            <a:ext cx="7315200" cy="2659206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r>
              <a:rPr lang="th-TH" dirty="0"/>
              <a:t> </a:t>
            </a:r>
            <a:r>
              <a:rPr lang="en-US" dirty="0"/>
              <a:t>10 points</a:t>
            </a:r>
            <a:br>
              <a:rPr lang="th-TH" dirty="0"/>
            </a:br>
            <a:br>
              <a:rPr lang="en-US" dirty="0"/>
            </a:br>
            <a:r>
              <a:rPr lang="en-US" sz="3200" dirty="0"/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จากการวิเคราะห์ข้อมูลจุดแข็งจุดอ่อนแต่ละประเทศมาแล้ว ให้นศ.แบ่งกลุ่มกันศึกษาความเป็นไปได้ของการจัดตั้งธุรกิจในประเทศที่ได้รับมอบหมาย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11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80411"/>
            <a:ext cx="7797800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/>
              <a:t>ประชาคมเศรษฐกิจอาเซียน </a:t>
            </a:r>
            <a:br>
              <a:rPr lang="en-US" b="1" dirty="0"/>
            </a:br>
            <a:r>
              <a:rPr lang="th-TH" sz="3100" b="1" dirty="0"/>
              <a:t>(</a:t>
            </a:r>
            <a:r>
              <a:rPr lang="en-US" sz="3100" b="1" dirty="0"/>
              <a:t>ASEAN Economic Community - AEC)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34836"/>
            <a:ext cx="7796213" cy="4700877"/>
          </a:xfrm>
        </p:spPr>
        <p:txBody>
          <a:bodyPr>
            <a:normAutofit/>
          </a:bodyPr>
          <a:lstStyle/>
          <a:p>
            <a:pPr marL="0" indent="0" algn="thaiDist">
              <a:buFontTx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ZA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(4)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ส่งเสริมความร่วมมือในนโยบายการเงินและเศรษฐกิจมหภาค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ตลาดการเงิน และตลาดเงินทุน การประกันภัยและภาษีอากร การพัฒนาโครงสร้างพื้นฐานและการคมนาคม กรอบความร่วมมือด้านกฎหมาย การพัฒนาความร่วมมือด้าน การเกษตร พลังงาน การท่องเที่ยว การพัฒนา ทรัพยากรมนุษย์ โดยการยกระดับการ ศึกษาและการพัฒนาฝีมือ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00980" y="4509660"/>
            <a:ext cx="1655763" cy="1470025"/>
            <a:chOff x="2971" y="1888"/>
            <a:chExt cx="771" cy="608"/>
          </a:xfrm>
        </p:grpSpPr>
        <p:pic>
          <p:nvPicPr>
            <p:cNvPr id="5" name="Picture 4" descr="logo_1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6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971" y="1888"/>
              <a:ext cx="771" cy="60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162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/>
              <a:t>มอบหมายงานกลุ่ม</a:t>
            </a:r>
            <a:r>
              <a:rPr lang="en-US" sz="2800" b="1" dirty="0"/>
              <a:t>(Group Assignment1:30points)</a:t>
            </a:r>
            <a:r>
              <a:rPr lang="th-TH" sz="2800" dirty="0"/>
              <a:t> ส่งคลาสหน้า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ให้นศ.แบ่งกลุ่มสืบค้นเกี่ยวกับสังคมและวัฒนธรรมของประเทศในกลุ่มอาเซียนตามที่ได้รับมอบหมาย โดยนำเสนอในห้องคลาสหน้า มีเนื้อหา ดังนี้</a:t>
            </a:r>
          </a:p>
          <a:p>
            <a:r>
              <a:rPr lang="en-US" dirty="0"/>
              <a:t>- </a:t>
            </a:r>
            <a:r>
              <a:rPr lang="th-TH" dirty="0"/>
              <a:t>ภาพรวมของสังคม เช่น ภูมิศาสตร์ วิถีชีวิต อาชีพหลัก ชุดประจำชาติ ภาษา ศาสนา อาหาร</a:t>
            </a:r>
          </a:p>
          <a:p>
            <a:r>
              <a:rPr lang="en-US" dirty="0"/>
              <a:t>- </a:t>
            </a:r>
            <a:r>
              <a:rPr lang="th-TH" dirty="0"/>
              <a:t>วัฒนธรรมเด่นๆของประเทศนั้นๆ ยกตัวอย่างและหาภาพประกอบมาให้ชัดเจน</a:t>
            </a:r>
          </a:p>
          <a:p>
            <a:r>
              <a:rPr lang="th-TH" dirty="0"/>
              <a:t>นำเสนอเป็นพาวเวอร์พอยท์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5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750" y="549275"/>
            <a:ext cx="8135938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th-TH" altLang="en-US" sz="36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ความตกลงการค้าเสรี</a:t>
            </a:r>
            <a:endParaRPr kumimoji="0" lang="th-TH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539750" y="1863654"/>
            <a:ext cx="8135938" cy="2585323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algn="ctr" eaLnBrk="1" hangingPunct="1">
              <a:spcBef>
                <a:spcPct val="50000"/>
              </a:spcBef>
              <a:buSzPct val="70000"/>
              <a:buNone/>
            </a:pPr>
            <a:r>
              <a:rPr lang="th-TH" altLang="en-US" sz="36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การตกลงระหว่างประเทศ 2 ประเทศหรือมากกว่าโดยมีวัตถุประสงค์ เพื่อจะลดอุปสรรค์ทางการค้าระหว่างกันให้เหลือน้อยที่สุดเพื่อให้เกิด </a:t>
            </a:r>
          </a:p>
          <a:p>
            <a:pPr lvl="0" algn="ctr" eaLnBrk="1" hangingPunct="1">
              <a:spcBef>
                <a:spcPct val="50000"/>
              </a:spcBef>
              <a:buSzPct val="70000"/>
              <a:buNone/>
            </a:pPr>
            <a:r>
              <a:rPr lang="th-TH" altLang="en-US" sz="3600" i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altLang="en-US" sz="3600" i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Free Trade”</a:t>
            </a:r>
            <a:r>
              <a:rPr lang="th-TH" altLang="en-US" sz="3600" i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การค้าเสรีระหว่างประเทศคู่สัญญา</a:t>
            </a:r>
          </a:p>
        </p:txBody>
      </p:sp>
    </p:spTree>
    <p:extLst>
      <p:ext uri="{BB962C8B-B14F-4D97-AF65-F5344CB8AC3E}">
        <p14:creationId xmlns:p14="http://schemas.microsoft.com/office/powerpoint/2010/main" val="211598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750" y="549275"/>
            <a:ext cx="8135938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ความตกลงการค้าเสรี</a:t>
            </a: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538956" y="1555413"/>
            <a:ext cx="8135938" cy="1261884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แบบพหุภาคีในองค์การการค้าโลก 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WTO)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คือการตกลงและการเจรจาการค้าระหว่าง 153 ประเทศสมาชิกสมาชิก ( ข้อมูล ณ 23 ก.ค. 2551 )ซึ่งช่วยเพิ่มความสมดุลของผลประโยชน์ในการเจรจาและสร้างเครือข่ายทางการค้าในระบบเศรษฐกิจโลกด้วย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A4C8049D-F9F0-4954-B7C8-E06FD0C8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" y="3221233"/>
            <a:ext cx="8135938" cy="1261884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แบบรวมกลุ่มทางภูมิภาค 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Regional Integration)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ต่างๆคือ การรวมกลุ่มประเทศต่างๆ ที่อยู่ในภูมิภาคเดียวกัน เพื่อลดภาษีศุลกากรระหว่างกัน เช่น การจัดทำเขตการค้าเสรีแห่งทวีปอเมริกาเหนือ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NAFTA)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เป็นต้น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8B1A2F6-93EA-4314-97D0-76F4FA2A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" y="4694417"/>
            <a:ext cx="8135938" cy="1631216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 algn="thaiDist"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Char char="v"/>
            </a:pPr>
            <a:r>
              <a:rPr lang="th-TH" altLang="en-US" sz="2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แบบทวิภาคี (</a:t>
            </a:r>
            <a:r>
              <a:rPr lang="en-US" altLang="en-US" sz="2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Bilateral Agreement)</a:t>
            </a:r>
            <a:r>
              <a:rPr lang="en-US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การตกลงทางการค้าระหว่างสองประเทศเพื่อให้สิทธิประโยชน์ในการลดภาษีนำเข้าระหว่างกัน โดยไม่ให้สิทธิประโยชน์ดังกล่าวกับประเทศอื่นเช่น ความตกลงการค้าเสรีไทย-ออสเตรเลีย , สหรัฐ-สิงคโปร์ เป็นต้น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790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750" y="549275"/>
            <a:ext cx="8135938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 ไทยต้องเข้าร่วมในประชาคมเศรษฐกิจอาเซียน</a:t>
            </a:r>
            <a:r>
              <a:rPr lang="en-US" altLang="en-US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altLang="en-US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539750" y="1916113"/>
            <a:ext cx="8135938" cy="1443037"/>
            <a:chOff x="340" y="845"/>
            <a:chExt cx="5125" cy="909"/>
          </a:xfrm>
        </p:grpSpPr>
        <p:sp>
          <p:nvSpPr>
            <p:cNvPr id="12303" name="Text Box 4"/>
            <p:cNvSpPr txBox="1">
              <a:spLocks noChangeArrowheads="1"/>
            </p:cNvSpPr>
            <p:nvPr/>
          </p:nvSpPr>
          <p:spPr bwMode="auto">
            <a:xfrm>
              <a:off x="340" y="845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Char char="v"/>
              </a:pPr>
              <a:r>
                <a:rPr lang="th-TH" altLang="en-US" b="1" i="1">
                  <a:cs typeface="Browallia New" panose="020B0604020202020204" pitchFamily="34" charset="-34"/>
                </a:rPr>
                <a:t> กระแสโลกาภิวัตน์ที่ฝืนไม่ได้</a:t>
              </a:r>
              <a:endParaRPr lang="th-TH" altLang="en-US" i="1">
                <a:cs typeface="EucrosiaUPC" panose="02020603050405020304" pitchFamily="18" charset="-34"/>
              </a:endParaRPr>
            </a:p>
          </p:txBody>
        </p:sp>
        <p:grpSp>
          <p:nvGrpSpPr>
            <p:cNvPr id="12304" name="Group 5"/>
            <p:cNvGrpSpPr>
              <a:grpSpLocks/>
            </p:cNvGrpSpPr>
            <p:nvPr/>
          </p:nvGrpSpPr>
          <p:grpSpPr bwMode="auto">
            <a:xfrm>
              <a:off x="340" y="1117"/>
              <a:ext cx="5125" cy="637"/>
              <a:chOff x="340" y="1570"/>
              <a:chExt cx="5125" cy="637"/>
            </a:xfrm>
          </p:grpSpPr>
          <p:sp>
            <p:nvSpPr>
              <p:cNvPr id="12305" name="Text Box 6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5125" cy="365"/>
              </a:xfrm>
              <a:prstGeom prst="rect">
                <a:avLst/>
              </a:prstGeom>
              <a:solidFill>
                <a:srgbClr val="FFFF99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 typeface="Wingdings" panose="05000000000000000000" pitchFamily="2" charset="2"/>
                  <a:buNone/>
                </a:pPr>
                <a:r>
                  <a:rPr lang="th-TH" altLang="en-US" b="1" i="1">
                    <a:cs typeface="Browallia New" panose="020B0604020202020204" pitchFamily="34" charset="-34"/>
                  </a:rPr>
                  <a:t>   ไทยพึ่งพาการค้าโลกในระดับสูง</a:t>
                </a:r>
                <a:endParaRPr lang="th-TH" altLang="en-US" i="1">
                  <a:cs typeface="EucrosiaUPC" panose="02020603050405020304" pitchFamily="18" charset="-34"/>
                </a:endParaRPr>
              </a:p>
            </p:txBody>
          </p:sp>
          <p:grpSp>
            <p:nvGrpSpPr>
              <p:cNvPr id="12306" name="Group 7"/>
              <p:cNvGrpSpPr>
                <a:grpSpLocks/>
              </p:cNvGrpSpPr>
              <p:nvPr/>
            </p:nvGrpSpPr>
            <p:grpSpPr bwMode="auto">
              <a:xfrm>
                <a:off x="340" y="1842"/>
                <a:ext cx="5125" cy="365"/>
                <a:chOff x="340" y="2614"/>
                <a:chExt cx="5125" cy="365"/>
              </a:xfrm>
            </p:grpSpPr>
            <p:sp>
              <p:nvSpPr>
                <p:cNvPr id="1230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0" y="2614"/>
                  <a:ext cx="5125" cy="365"/>
                </a:xfrm>
                <a:prstGeom prst="rect">
                  <a:avLst/>
                </a:prstGeom>
                <a:solidFill>
                  <a:srgbClr val="FFFF99">
                    <a:alpha val="5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SzPct val="70000"/>
                    <a:buFont typeface="Wingdings" panose="05000000000000000000" pitchFamily="2" charset="2"/>
                    <a:buNone/>
                  </a:pPr>
                  <a:r>
                    <a:rPr lang="th-TH" altLang="en-US" b="1" i="1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             ต้องปรับตัวตามกระแส</a:t>
                  </a:r>
                  <a:r>
                    <a:rPr lang="th-TH" altLang="en-US" b="1" i="1">
                      <a:cs typeface="Browallia New" panose="020B0604020202020204" pitchFamily="34" charset="-34"/>
                    </a:rPr>
                    <a:t>โลกาภิวัตน์ จึงจะอยู่รอด    </a:t>
                  </a:r>
                </a:p>
              </p:txBody>
            </p:sp>
            <p:sp>
              <p:nvSpPr>
                <p:cNvPr id="12308" name="Line 9"/>
                <p:cNvSpPr>
                  <a:spLocks noChangeShapeType="1"/>
                </p:cNvSpPr>
                <p:nvPr/>
              </p:nvSpPr>
              <p:spPr bwMode="auto">
                <a:xfrm>
                  <a:off x="657" y="2795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539750" y="4005263"/>
            <a:ext cx="8135938" cy="1011237"/>
            <a:chOff x="340" y="1842"/>
            <a:chExt cx="5125" cy="637"/>
          </a:xfrm>
        </p:grpSpPr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340" y="1842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Char char="v"/>
              </a:pPr>
              <a:r>
                <a:rPr lang="th-TH" altLang="en-US" b="1" i="1" dirty="0">
                  <a:cs typeface="Browallia New" panose="020B0604020202020204" pitchFamily="34" charset="-34"/>
                </a:rPr>
                <a:t> การเจรจารอบโดฮาไม่คืบหน้า</a:t>
              </a:r>
              <a:endParaRPr lang="th-TH" altLang="en-US" i="1" dirty="0">
                <a:cs typeface="EucrosiaUPC" panose="02020603050405020304" pitchFamily="18" charset="-34"/>
              </a:endParaRPr>
            </a:p>
          </p:txBody>
        </p: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340" y="2114"/>
              <a:ext cx="5125" cy="365"/>
              <a:chOff x="340" y="2614"/>
              <a:chExt cx="5125" cy="365"/>
            </a:xfrm>
          </p:grpSpPr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5125" cy="365"/>
              </a:xfrm>
              <a:prstGeom prst="rect">
                <a:avLst/>
              </a:prstGeom>
              <a:solidFill>
                <a:srgbClr val="FFFF99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SzPct val="70000"/>
                  <a:buFont typeface="Wingdings" panose="05000000000000000000" pitchFamily="2" charset="2"/>
                  <a:buNone/>
                </a:pPr>
                <a:r>
                  <a:rPr lang="th-TH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       มีแนวโน้มมุ่งการทำ</a:t>
                </a:r>
                <a:r>
                  <a:rPr lang="en-US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FTA – </a:t>
                </a:r>
                <a:r>
                  <a:rPr lang="th-TH" altLang="en-US" b="1" i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ทวิภาคี หรือ ภูมิภาค</a:t>
                </a:r>
                <a:r>
                  <a:rPr lang="th-TH" altLang="en-US" b="1" i="1">
                    <a:cs typeface="Browallia New" panose="020B0604020202020204" pitchFamily="34" charset="-34"/>
                  </a:rPr>
                  <a:t>    </a:t>
                </a:r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657" y="279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539750" y="1268413"/>
            <a:ext cx="8135938" cy="5794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SzPct val="70000"/>
              <a:buFont typeface="Wingdings" panose="05000000000000000000" pitchFamily="2" charset="2"/>
              <a:buChar char="v"/>
            </a:pPr>
            <a:r>
              <a:rPr lang="th-TH" altLang="en-US" b="1" i="1">
                <a:cs typeface="Browallia New" panose="020B0604020202020204" pitchFamily="34" charset="-34"/>
              </a:rPr>
              <a:t> ใกล้ชิดไทยที่สุด ทั้งทางภูมิศาสตร์ การเมือง และเศรษฐกิจ</a:t>
            </a:r>
            <a:endParaRPr lang="th-TH" altLang="en-US" i="1">
              <a:cs typeface="EucrosiaUPC" panose="02020603050405020304" pitchFamily="18" charset="-34"/>
            </a:endParaRPr>
          </a:p>
        </p:txBody>
      </p:sp>
      <p:grpSp>
        <p:nvGrpSpPr>
          <p:cNvPr id="12295" name="Group 16"/>
          <p:cNvGrpSpPr>
            <a:grpSpLocks/>
          </p:cNvGrpSpPr>
          <p:nvPr/>
        </p:nvGrpSpPr>
        <p:grpSpPr bwMode="auto">
          <a:xfrm>
            <a:off x="539750" y="3357563"/>
            <a:ext cx="8135938" cy="579437"/>
            <a:chOff x="340" y="2614"/>
            <a:chExt cx="5125" cy="365"/>
          </a:xfrm>
        </p:grpSpPr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340" y="2614"/>
              <a:ext cx="5125" cy="36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70000"/>
                <a:buFont typeface="Wingdings" panose="05000000000000000000" pitchFamily="2" charset="2"/>
                <a:buNone/>
              </a:pPr>
              <a:r>
                <a:rPr lang="th-TH" altLang="en-US" b="1" i="1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        ถ้าไทยอยู่นิ่ง </a:t>
              </a:r>
              <a:r>
                <a:rPr lang="en-US" altLang="en-US" b="1" i="1">
                  <a:latin typeface="Browallia New" panose="020B0604020202020204" pitchFamily="34" charset="-34"/>
                  <a:cs typeface="Browallia New" panose="020B0604020202020204" pitchFamily="34" charset="-34"/>
                </a:rPr>
                <a:t>= </a:t>
              </a:r>
              <a:r>
                <a:rPr lang="th-TH" altLang="en-US" b="1" i="1">
                  <a:latin typeface="Browallia New" panose="020B0604020202020204" pitchFamily="34" charset="-34"/>
                  <a:cs typeface="Browallia New" panose="020B0604020202020204" pitchFamily="34" charset="-34"/>
                </a:rPr>
                <a:t>ถอยหลัง</a:t>
              </a:r>
              <a:r>
                <a:rPr lang="th-TH" altLang="en-US" b="1" i="1">
                  <a:cs typeface="Browallia New" panose="020B0604020202020204" pitchFamily="34" charset="-34"/>
                </a:rPr>
                <a:t>    </a:t>
              </a:r>
            </a:p>
          </p:txBody>
        </p:sp>
        <p:sp>
          <p:nvSpPr>
            <p:cNvPr id="12298" name="Line 18"/>
            <p:cNvSpPr>
              <a:spLocks noChangeShapeType="1"/>
            </p:cNvSpPr>
            <p:nvPr/>
          </p:nvSpPr>
          <p:spPr bwMode="auto">
            <a:xfrm>
              <a:off x="657" y="279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07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E5735-B09D-49CC-BF91-5AA8419969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th-TH" altLang="en-US" sz="1400"/>
          </a:p>
        </p:txBody>
      </p:sp>
      <p:sp>
        <p:nvSpPr>
          <p:cNvPr id="14339" name="AutoShape 2" descr="50%"/>
          <p:cNvSpPr>
            <a:spLocks noChangeArrowheads="1"/>
          </p:cNvSpPr>
          <p:nvPr/>
        </p:nvSpPr>
        <p:spPr bwMode="auto">
          <a:xfrm>
            <a:off x="539750" y="188913"/>
            <a:ext cx="8280400" cy="503237"/>
          </a:xfrm>
          <a:prstGeom prst="flowChartAlternateProces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>
                <a:solidFill>
                  <a:srgbClr val="0000FF"/>
                </a:solidFill>
                <a:latin typeface="Comic Sans MS" panose="030F0702030302020204" pitchFamily="66" charset="0"/>
                <a:cs typeface="Browallia New" panose="020B0604020202020204" pitchFamily="34" charset="-34"/>
              </a:rPr>
              <a:t>ความสำคัญของอาเซียนต่อไทย</a:t>
            </a:r>
          </a:p>
        </p:txBody>
      </p:sp>
      <p:graphicFrame>
        <p:nvGraphicFramePr>
          <p:cNvPr id="14340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1470025"/>
          <a:ext cx="91440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แผนภูมิ" r:id="rId4" imgW="5038641" imgH="2857500" progId="Excel.Chart.8">
                  <p:embed/>
                </p:oleObj>
              </mc:Choice>
              <mc:Fallback>
                <p:oleObj name="แผนภูมิ" r:id="rId4" imgW="5038641" imgH="2857500" progId="Excel.Chart.8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การส่งออกไปอาเซียน และ การนำเข้าจากอาเซียน ขยายตัวมาโดยตลอด</a:t>
            </a:r>
          </a:p>
        </p:txBody>
      </p:sp>
      <p:sp>
        <p:nvSpPr>
          <p:cNvPr id="14342" name="AutoShape 5"/>
          <p:cNvSpPr>
            <a:spLocks/>
          </p:cNvSpPr>
          <p:nvPr/>
        </p:nvSpPr>
        <p:spPr bwMode="auto">
          <a:xfrm>
            <a:off x="6804025" y="4797425"/>
            <a:ext cx="1368425" cy="358775"/>
          </a:xfrm>
          <a:prstGeom prst="borderCallout2">
            <a:avLst>
              <a:gd name="adj1" fmla="val 31856"/>
              <a:gd name="adj2" fmla="val 105569"/>
              <a:gd name="adj3" fmla="val 31856"/>
              <a:gd name="adj4" fmla="val 118444"/>
              <a:gd name="adj5" fmla="val -372125"/>
              <a:gd name="adj6" fmla="val 13433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27,155 US$</a:t>
            </a:r>
            <a:endParaRPr lang="th-TH" altLang="en-US" sz="1600" b="1">
              <a:solidFill>
                <a:schemeClr val="bg1"/>
              </a:solidFill>
            </a:endParaRPr>
          </a:p>
        </p:txBody>
      </p:sp>
      <p:sp>
        <p:nvSpPr>
          <p:cNvPr id="14343" name="AutoShape 6"/>
          <p:cNvSpPr>
            <a:spLocks/>
          </p:cNvSpPr>
          <p:nvPr/>
        </p:nvSpPr>
        <p:spPr bwMode="auto">
          <a:xfrm>
            <a:off x="5867400" y="2492375"/>
            <a:ext cx="1368425" cy="358775"/>
          </a:xfrm>
          <a:prstGeom prst="borderCallout2">
            <a:avLst>
              <a:gd name="adj1" fmla="val 31856"/>
              <a:gd name="adj2" fmla="val 105569"/>
              <a:gd name="adj3" fmla="val 31856"/>
              <a:gd name="adj4" fmla="val 150810"/>
              <a:gd name="adj5" fmla="val 92037"/>
              <a:gd name="adj6" fmla="val 196287"/>
            </a:avLst>
          </a:prstGeom>
          <a:solidFill>
            <a:srgbClr val="FF0000">
              <a:alpha val="4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33,429 US$</a:t>
            </a:r>
            <a:endParaRPr lang="th-TH" alt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91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1672</TotalTime>
  <Words>4437</Words>
  <Application>Microsoft Office PowerPoint</Application>
  <PresentationFormat>นำเสนอทางหน้าจอ (4:3)</PresentationFormat>
  <Paragraphs>531</Paragraphs>
  <Slides>50</Slides>
  <Notes>22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50</vt:i4>
      </vt:variant>
    </vt:vector>
  </HeadingPairs>
  <TitlesOfParts>
    <vt:vector size="60" baseType="lpstr">
      <vt:lpstr>Angsana New</vt:lpstr>
      <vt:lpstr>Arial</vt:lpstr>
      <vt:lpstr>Browallia New</vt:lpstr>
      <vt:lpstr>Comic Sans MS</vt:lpstr>
      <vt:lpstr>Corbel</vt:lpstr>
      <vt:lpstr>Times New Roman</vt:lpstr>
      <vt:lpstr>Wingdings</vt:lpstr>
      <vt:lpstr>Basis</vt:lpstr>
      <vt:lpstr>Default Design</vt:lpstr>
      <vt:lpstr>แผนภูมิ</vt:lpstr>
      <vt:lpstr>การบริหารความหลากหลายในองค์การพหุวัฒนธรรมDiversity Management in Multicultural Organization อาจารย์สุวิตา พฤกษอาภรณ์ SUWITA.PR@ssru.ac.th </vt:lpstr>
      <vt:lpstr>อาเซียน ASEAN </vt:lpstr>
      <vt:lpstr>งานนำเสนอ PowerPoint</vt:lpstr>
      <vt:lpstr>ประชาคมเศรษฐกิจอาเซียน  (ASEAN Economic Community - AEC) </vt:lpstr>
      <vt:lpstr>ประชาคมเศรษฐกิจอาเซียน  (ASEAN Economic Community - AEC)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วิเคราะห์จุดอ่อน จุดแข็ง 10 ประเทศ ASEAN</vt:lpstr>
      <vt:lpstr>Merlion Park</vt:lpstr>
      <vt:lpstr>งานนำเสนอ PowerPoint</vt:lpstr>
      <vt:lpstr>Bali Island</vt:lpstr>
      <vt:lpstr>งานนำเสนอ PowerPoint</vt:lpstr>
      <vt:lpstr>Petronas Twin Towers</vt:lpstr>
      <vt:lpstr>งานนำเสนอ PowerPoint</vt:lpstr>
      <vt:lpstr>Jame Ar’Hassanil Bolkiah Mosque (มัสยิดทองคำ)</vt:lpstr>
      <vt:lpstr>งานนำเสนอ PowerPoint</vt:lpstr>
      <vt:lpstr>Boracay Island</vt:lpstr>
      <vt:lpstr>งานนำเสนอ PowerPoint</vt:lpstr>
      <vt:lpstr>Ha Long Bay</vt:lpstr>
      <vt:lpstr>งานนำเสนอ PowerPoint</vt:lpstr>
      <vt:lpstr>Angkor wat</vt:lpstr>
      <vt:lpstr>งานนำเสนอ PowerPoint</vt:lpstr>
      <vt:lpstr>Patuxay</vt:lpstr>
      <vt:lpstr>งานนำเสนอ PowerPoint</vt:lpstr>
      <vt:lpstr>Kyaiktiyo Pagoda</vt:lpstr>
      <vt:lpstr>งานนำเสนอ PowerPoint</vt:lpstr>
      <vt:lpstr>งานนำเสนอ PowerPoint</vt:lpstr>
      <vt:lpstr>งานนำเสนอ PowerPoint</vt:lpstr>
      <vt:lpstr>Activity 10 points   จากการวิเคราะห์ข้อมูลจุดแข็งจุดอ่อนแต่ละประเทศมาแล้ว ให้นศ.แบ่งกลุ่มกันศึกษาความเป็นไปได้ของการจัดตั้งธุรกิจในประเทศที่ได้รับมอบหมาย</vt:lpstr>
      <vt:lpstr>มอบหมายงานกลุ่ม(Group Assignment1:30points) ส่งคลาสหน้า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ASUS</cp:lastModifiedBy>
  <cp:revision>128</cp:revision>
  <dcterms:created xsi:type="dcterms:W3CDTF">2005-02-28T14:06:28Z</dcterms:created>
  <dcterms:modified xsi:type="dcterms:W3CDTF">2022-07-15T16:28:49Z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