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notesMasterIdLst>
    <p:notesMasterId r:id="rId35"/>
  </p:notesMasterIdLst>
  <p:sldIdLst>
    <p:sldId id="268" r:id="rId2"/>
    <p:sldId id="367" r:id="rId3"/>
    <p:sldId id="369" r:id="rId4"/>
    <p:sldId id="370" r:id="rId5"/>
    <p:sldId id="371" r:id="rId6"/>
    <p:sldId id="377" r:id="rId7"/>
    <p:sldId id="372" r:id="rId8"/>
    <p:sldId id="373" r:id="rId9"/>
    <p:sldId id="374" r:id="rId10"/>
    <p:sldId id="375" r:id="rId11"/>
    <p:sldId id="376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98" r:id="rId33"/>
    <p:sldId id="399" r:id="rId34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 varScale="1">
        <p:scale>
          <a:sx n="59" d="100"/>
          <a:sy n="59" d="100"/>
        </p:scale>
        <p:origin x="1692" y="48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 dirty="0"/>
              <a:t>จำนวนนักท่องเที่ยวในไทย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view3D>
      <c:rotX val="10"/>
      <c:rotY val="0"/>
      <c:depthPercent val="100"/>
      <c:rAngAx val="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spPr>
            <a:pattFill prst="ltDn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cat>
            <c:strRef>
              <c:f>Sheet1!$A$2</c:f>
              <c:strCache>
                <c:ptCount val="1"/>
                <c:pt idx="0">
                  <c:v>จำนวนนักท่องเที่ยว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19-499F-985F-9AC7D75F6C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pattFill prst="ltDnDiag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cat>
            <c:strRef>
              <c:f>Sheet1!$A$2</c:f>
              <c:strCache>
                <c:ptCount val="1"/>
                <c:pt idx="0">
                  <c:v>จำนวนนักท่องเที่ยว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19-499F-985F-9AC7D75F6C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0"/>
        <c:shape val="box"/>
        <c:axId val="411569864"/>
        <c:axId val="411565928"/>
        <c:axId val="0"/>
      </c:bar3DChart>
      <c:catAx>
        <c:axId val="411569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1565928"/>
        <c:crosses val="autoZero"/>
        <c:auto val="1"/>
        <c:lblAlgn val="ctr"/>
        <c:lblOffset val="100"/>
        <c:noMultiLvlLbl val="0"/>
      </c:catAx>
      <c:valAx>
        <c:axId val="411565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411569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81629326994503049"/>
          <c:y val="3.5597484276729541E-2"/>
          <c:w val="0.18216461149903432"/>
          <c:h val="0.11781112266627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h-TH"/>
              <a:t>การเคลื่อนย้ายแรงงานในภูมิภาค</a:t>
            </a:r>
            <a:endParaRPr lang="en-US"/>
          </a:p>
        </c:rich>
      </c:tx>
      <c:layout>
        <c:manualLayout>
          <c:xMode val="edge"/>
          <c:yMode val="edge"/>
          <c:x val="0.13951044968104581"/>
          <c:y val="3.14465408805031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3F-45C4-A59C-50D8E183A7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3F-45C4-A59C-50D8E183A7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407258240"/>
        <c:axId val="407256272"/>
        <c:axId val="336108424"/>
      </c:bar3DChart>
      <c:catAx>
        <c:axId val="40725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407256272"/>
        <c:crosses val="autoZero"/>
        <c:auto val="1"/>
        <c:lblAlgn val="ctr"/>
        <c:lblOffset val="100"/>
        <c:noMultiLvlLbl val="0"/>
      </c:catAx>
      <c:valAx>
        <c:axId val="40725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407258240"/>
        <c:crosses val="autoZero"/>
        <c:crossBetween val="between"/>
      </c:valAx>
      <c:serAx>
        <c:axId val="3361084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407256272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/>
      </a:solidFill>
      <a:sp3d/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F7934C-3790-438E-B747-C7278CB02A5C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BA102B-9F5F-458E-B99E-82B8DAF4DC7D}">
      <dgm:prSet phldrT="[Text]"/>
      <dgm:spPr/>
      <dgm:t>
        <a:bodyPr/>
        <a:lstStyle/>
        <a:p>
          <a:r>
            <a:rPr lang="th-TH" b="1" dirty="0">
              <a:latin typeface="BrowalliaUPC" panose="020B0604020202020204" pitchFamily="34" charset="-34"/>
              <a:cs typeface="BrowalliaUPC" panose="020B0604020202020204" pitchFamily="34" charset="-34"/>
            </a:rPr>
            <a:t>อินเดีย</a:t>
          </a:r>
          <a:endParaRPr lang="en-US" dirty="0"/>
        </a:p>
      </dgm:t>
    </dgm:pt>
    <dgm:pt modelId="{54323C4F-6125-4ABA-AA82-455CF16298F5}" type="parTrans" cxnId="{79F6AB20-87EE-41DE-9900-E50A929678AE}">
      <dgm:prSet/>
      <dgm:spPr/>
      <dgm:t>
        <a:bodyPr/>
        <a:lstStyle/>
        <a:p>
          <a:endParaRPr lang="en-US"/>
        </a:p>
      </dgm:t>
    </dgm:pt>
    <dgm:pt modelId="{07BC5906-466D-4060-8E3C-36DEED2F2A13}" type="sibTrans" cxnId="{79F6AB20-87EE-41DE-9900-E50A929678AE}">
      <dgm:prSet/>
      <dgm:spPr/>
      <dgm:t>
        <a:bodyPr/>
        <a:lstStyle/>
        <a:p>
          <a:endParaRPr lang="en-US"/>
        </a:p>
      </dgm:t>
    </dgm:pt>
    <dgm:pt modelId="{6C4FB199-6D82-44CE-9F16-10BD69E60837}">
      <dgm:prSet phldrT="[Text]"/>
      <dgm:spPr/>
      <dgm:t>
        <a:bodyPr/>
        <a:lstStyle/>
        <a:p>
          <a:r>
            <a:rPr lang="th-TH" b="1" dirty="0">
              <a:latin typeface="BrowalliaUPC" panose="020B0604020202020204" pitchFamily="34" charset="-34"/>
              <a:cs typeface="BrowalliaUPC" panose="020B0604020202020204" pitchFamily="34" charset="-34"/>
            </a:rPr>
            <a:t>จีน</a:t>
          </a:r>
          <a:endParaRPr lang="en-US" dirty="0"/>
        </a:p>
      </dgm:t>
    </dgm:pt>
    <dgm:pt modelId="{8713FC23-A693-4BDB-BC3F-7F7FEB7255FB}" type="parTrans" cxnId="{3DBFE173-58D6-4253-BA13-34809F138304}">
      <dgm:prSet/>
      <dgm:spPr/>
      <dgm:t>
        <a:bodyPr/>
        <a:lstStyle/>
        <a:p>
          <a:endParaRPr lang="en-US"/>
        </a:p>
      </dgm:t>
    </dgm:pt>
    <dgm:pt modelId="{3B5758A4-D2D4-48AD-A783-AF5AE3CCC382}" type="sibTrans" cxnId="{3DBFE173-58D6-4253-BA13-34809F138304}">
      <dgm:prSet/>
      <dgm:spPr/>
      <dgm:t>
        <a:bodyPr/>
        <a:lstStyle/>
        <a:p>
          <a:endParaRPr lang="en-US"/>
        </a:p>
      </dgm:t>
    </dgm:pt>
    <dgm:pt modelId="{CA5EFEBA-039E-4D2F-B9C2-6D1BEA356F60}">
      <dgm:prSet phldrT="[Text]"/>
      <dgm:spPr/>
      <dgm:t>
        <a:bodyPr/>
        <a:lstStyle/>
        <a:p>
          <a:r>
            <a:rPr lang="th-TH" b="1" dirty="0">
              <a:latin typeface="BrowalliaUPC" panose="020B0604020202020204" pitchFamily="34" charset="-34"/>
              <a:cs typeface="BrowalliaUPC" panose="020B0604020202020204" pitchFamily="34" charset="-34"/>
            </a:rPr>
            <a:t>อิสลาม</a:t>
          </a:r>
          <a:endParaRPr lang="en-US" dirty="0"/>
        </a:p>
      </dgm:t>
    </dgm:pt>
    <dgm:pt modelId="{F35446EE-1127-4F72-832E-77459C273EB2}" type="parTrans" cxnId="{E1C9062D-9F34-47AF-8DAE-95B73DA4466D}">
      <dgm:prSet/>
      <dgm:spPr/>
      <dgm:t>
        <a:bodyPr/>
        <a:lstStyle/>
        <a:p>
          <a:endParaRPr lang="en-US"/>
        </a:p>
      </dgm:t>
    </dgm:pt>
    <dgm:pt modelId="{CC4B8592-EEA0-4086-A207-652E54D80650}" type="sibTrans" cxnId="{E1C9062D-9F34-47AF-8DAE-95B73DA4466D}">
      <dgm:prSet/>
      <dgm:spPr/>
      <dgm:t>
        <a:bodyPr/>
        <a:lstStyle/>
        <a:p>
          <a:endParaRPr lang="en-US"/>
        </a:p>
      </dgm:t>
    </dgm:pt>
    <dgm:pt modelId="{2EE54F04-DCAF-4993-8D38-5D492F2D4578}">
      <dgm:prSet phldrT="[Text]"/>
      <dgm:spPr/>
      <dgm:t>
        <a:bodyPr/>
        <a:lstStyle/>
        <a:p>
          <a:r>
            <a:rPr lang="th-TH" b="1" dirty="0">
              <a:latin typeface="BrowalliaUPC" panose="020B0604020202020204" pitchFamily="34" charset="-34"/>
              <a:cs typeface="BrowalliaUPC" panose="020B0604020202020204" pitchFamily="34" charset="-34"/>
            </a:rPr>
            <a:t>ตะวันตก</a:t>
          </a:r>
          <a:endParaRPr lang="en-US" dirty="0"/>
        </a:p>
      </dgm:t>
    </dgm:pt>
    <dgm:pt modelId="{12851691-8716-4E04-A625-AE2F6A0416D6}" type="parTrans" cxnId="{570D6CE5-5480-40E3-B343-02D1425E21EF}">
      <dgm:prSet/>
      <dgm:spPr/>
      <dgm:t>
        <a:bodyPr/>
        <a:lstStyle/>
        <a:p>
          <a:endParaRPr lang="en-US"/>
        </a:p>
      </dgm:t>
    </dgm:pt>
    <dgm:pt modelId="{47E45DC5-FAD7-4DA7-BFEE-A8DB10B459D1}" type="sibTrans" cxnId="{570D6CE5-5480-40E3-B343-02D1425E21EF}">
      <dgm:prSet/>
      <dgm:spPr/>
      <dgm:t>
        <a:bodyPr/>
        <a:lstStyle/>
        <a:p>
          <a:endParaRPr lang="en-US"/>
        </a:p>
      </dgm:t>
    </dgm:pt>
    <dgm:pt modelId="{83AB290A-1440-42DA-8913-527A7DF85273}" type="pres">
      <dgm:prSet presAssocID="{64F7934C-3790-438E-B747-C7278CB02A5C}" presName="matrix" presStyleCnt="0">
        <dgm:presLayoutVars>
          <dgm:chMax val="1"/>
          <dgm:dir/>
          <dgm:resizeHandles val="exact"/>
        </dgm:presLayoutVars>
      </dgm:prSet>
      <dgm:spPr/>
    </dgm:pt>
    <dgm:pt modelId="{B941C71A-1482-4FA9-A0A5-18A5A2BACB51}" type="pres">
      <dgm:prSet presAssocID="{64F7934C-3790-438E-B747-C7278CB02A5C}" presName="diamond" presStyleLbl="bgShp" presStyleIdx="0" presStyleCnt="1"/>
      <dgm:spPr/>
    </dgm:pt>
    <dgm:pt modelId="{AF8C9EED-1FE3-4E8E-BAE0-5044CA75BDC6}" type="pres">
      <dgm:prSet presAssocID="{64F7934C-3790-438E-B747-C7278CB02A5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F7BAC36-2562-480E-872D-52F154E724F9}" type="pres">
      <dgm:prSet presAssocID="{64F7934C-3790-438E-B747-C7278CB02A5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03CA875-3873-493D-860D-FA1AA0C6A6FD}" type="pres">
      <dgm:prSet presAssocID="{64F7934C-3790-438E-B747-C7278CB02A5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7D6FDEC-3C3A-40BD-B7ED-4130515E0087}" type="pres">
      <dgm:prSet presAssocID="{64F7934C-3790-438E-B747-C7278CB02A5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9F6AB20-87EE-41DE-9900-E50A929678AE}" srcId="{64F7934C-3790-438E-B747-C7278CB02A5C}" destId="{35BA102B-9F5F-458E-B99E-82B8DAF4DC7D}" srcOrd="0" destOrd="0" parTransId="{54323C4F-6125-4ABA-AA82-455CF16298F5}" sibTransId="{07BC5906-466D-4060-8E3C-36DEED2F2A13}"/>
    <dgm:cxn modelId="{E1C9062D-9F34-47AF-8DAE-95B73DA4466D}" srcId="{64F7934C-3790-438E-B747-C7278CB02A5C}" destId="{CA5EFEBA-039E-4D2F-B9C2-6D1BEA356F60}" srcOrd="2" destOrd="0" parTransId="{F35446EE-1127-4F72-832E-77459C273EB2}" sibTransId="{CC4B8592-EEA0-4086-A207-652E54D80650}"/>
    <dgm:cxn modelId="{FC1F275D-3047-4D60-80EC-F9D3EEBF7BA2}" type="presOf" srcId="{CA5EFEBA-039E-4D2F-B9C2-6D1BEA356F60}" destId="{503CA875-3873-493D-860D-FA1AA0C6A6FD}" srcOrd="0" destOrd="0" presId="urn:microsoft.com/office/officeart/2005/8/layout/matrix3"/>
    <dgm:cxn modelId="{E3E5DE68-52FD-4A4F-96AF-DFB34E2D2192}" type="presOf" srcId="{2EE54F04-DCAF-4993-8D38-5D492F2D4578}" destId="{D7D6FDEC-3C3A-40BD-B7ED-4130515E0087}" srcOrd="0" destOrd="0" presId="urn:microsoft.com/office/officeart/2005/8/layout/matrix3"/>
    <dgm:cxn modelId="{B11B0070-C39B-40F8-AC76-39CFF87B9B3C}" type="presOf" srcId="{6C4FB199-6D82-44CE-9F16-10BD69E60837}" destId="{1F7BAC36-2562-480E-872D-52F154E724F9}" srcOrd="0" destOrd="0" presId="urn:microsoft.com/office/officeart/2005/8/layout/matrix3"/>
    <dgm:cxn modelId="{3DBFE173-58D6-4253-BA13-34809F138304}" srcId="{64F7934C-3790-438E-B747-C7278CB02A5C}" destId="{6C4FB199-6D82-44CE-9F16-10BD69E60837}" srcOrd="1" destOrd="0" parTransId="{8713FC23-A693-4BDB-BC3F-7F7FEB7255FB}" sibTransId="{3B5758A4-D2D4-48AD-A783-AF5AE3CCC382}"/>
    <dgm:cxn modelId="{C36D9181-2667-469F-BF69-BC5353265894}" type="presOf" srcId="{64F7934C-3790-438E-B747-C7278CB02A5C}" destId="{83AB290A-1440-42DA-8913-527A7DF85273}" srcOrd="0" destOrd="0" presId="urn:microsoft.com/office/officeart/2005/8/layout/matrix3"/>
    <dgm:cxn modelId="{570D6CE5-5480-40E3-B343-02D1425E21EF}" srcId="{64F7934C-3790-438E-B747-C7278CB02A5C}" destId="{2EE54F04-DCAF-4993-8D38-5D492F2D4578}" srcOrd="3" destOrd="0" parTransId="{12851691-8716-4E04-A625-AE2F6A0416D6}" sibTransId="{47E45DC5-FAD7-4DA7-BFEE-A8DB10B459D1}"/>
    <dgm:cxn modelId="{344E0AEF-AB3D-4077-8749-55C422F54489}" type="presOf" srcId="{35BA102B-9F5F-458E-B99E-82B8DAF4DC7D}" destId="{AF8C9EED-1FE3-4E8E-BAE0-5044CA75BDC6}" srcOrd="0" destOrd="0" presId="urn:microsoft.com/office/officeart/2005/8/layout/matrix3"/>
    <dgm:cxn modelId="{A3DAA024-3A04-466A-871E-F573DFE2E009}" type="presParOf" srcId="{83AB290A-1440-42DA-8913-527A7DF85273}" destId="{B941C71A-1482-4FA9-A0A5-18A5A2BACB51}" srcOrd="0" destOrd="0" presId="urn:microsoft.com/office/officeart/2005/8/layout/matrix3"/>
    <dgm:cxn modelId="{2D1D8F9B-2705-4BBC-B759-B14DBC1F5C73}" type="presParOf" srcId="{83AB290A-1440-42DA-8913-527A7DF85273}" destId="{AF8C9EED-1FE3-4E8E-BAE0-5044CA75BDC6}" srcOrd="1" destOrd="0" presId="urn:microsoft.com/office/officeart/2005/8/layout/matrix3"/>
    <dgm:cxn modelId="{7760AC7A-F488-4C0E-958C-20180ABC2EB6}" type="presParOf" srcId="{83AB290A-1440-42DA-8913-527A7DF85273}" destId="{1F7BAC36-2562-480E-872D-52F154E724F9}" srcOrd="2" destOrd="0" presId="urn:microsoft.com/office/officeart/2005/8/layout/matrix3"/>
    <dgm:cxn modelId="{3EC8AC12-EC4F-4102-8C13-6798001684C6}" type="presParOf" srcId="{83AB290A-1440-42DA-8913-527A7DF85273}" destId="{503CA875-3873-493D-860D-FA1AA0C6A6FD}" srcOrd="3" destOrd="0" presId="urn:microsoft.com/office/officeart/2005/8/layout/matrix3"/>
    <dgm:cxn modelId="{85D4FA98-AC31-403E-A48B-A6D296FE47C2}" type="presParOf" srcId="{83AB290A-1440-42DA-8913-527A7DF85273}" destId="{D7D6FDEC-3C3A-40BD-B7ED-4130515E008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1C71A-1482-4FA9-A0A5-18A5A2BACB51}">
      <dsp:nvSpPr>
        <dsp:cNvPr id="0" name=""/>
        <dsp:cNvSpPr/>
      </dsp:nvSpPr>
      <dsp:spPr>
        <a:xfrm>
          <a:off x="1682750" y="0"/>
          <a:ext cx="4038600" cy="40386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8C9EED-1FE3-4E8E-BAE0-5044CA75BDC6}">
      <dsp:nvSpPr>
        <dsp:cNvPr id="0" name=""/>
        <dsp:cNvSpPr/>
      </dsp:nvSpPr>
      <dsp:spPr>
        <a:xfrm>
          <a:off x="2066417" y="383667"/>
          <a:ext cx="1575054" cy="15750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400" b="1" kern="1200" dirty="0">
              <a:latin typeface="BrowalliaUPC" panose="020B0604020202020204" pitchFamily="34" charset="-34"/>
              <a:cs typeface="BrowalliaUPC" panose="020B0604020202020204" pitchFamily="34" charset="-34"/>
            </a:rPr>
            <a:t>อินเดีย</a:t>
          </a:r>
          <a:endParaRPr lang="en-US" sz="3400" kern="1200" dirty="0"/>
        </a:p>
      </dsp:txBody>
      <dsp:txXfrm>
        <a:off x="2143305" y="460555"/>
        <a:ext cx="1421278" cy="1421278"/>
      </dsp:txXfrm>
    </dsp:sp>
    <dsp:sp modelId="{1F7BAC36-2562-480E-872D-52F154E724F9}">
      <dsp:nvSpPr>
        <dsp:cNvPr id="0" name=""/>
        <dsp:cNvSpPr/>
      </dsp:nvSpPr>
      <dsp:spPr>
        <a:xfrm>
          <a:off x="3762629" y="383667"/>
          <a:ext cx="1575054" cy="15750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400" b="1" kern="1200" dirty="0">
              <a:latin typeface="BrowalliaUPC" panose="020B0604020202020204" pitchFamily="34" charset="-34"/>
              <a:cs typeface="BrowalliaUPC" panose="020B0604020202020204" pitchFamily="34" charset="-34"/>
            </a:rPr>
            <a:t>จีน</a:t>
          </a:r>
          <a:endParaRPr lang="en-US" sz="3400" kern="1200" dirty="0"/>
        </a:p>
      </dsp:txBody>
      <dsp:txXfrm>
        <a:off x="3839517" y="460555"/>
        <a:ext cx="1421278" cy="1421278"/>
      </dsp:txXfrm>
    </dsp:sp>
    <dsp:sp modelId="{503CA875-3873-493D-860D-FA1AA0C6A6FD}">
      <dsp:nvSpPr>
        <dsp:cNvPr id="0" name=""/>
        <dsp:cNvSpPr/>
      </dsp:nvSpPr>
      <dsp:spPr>
        <a:xfrm>
          <a:off x="2066417" y="2079879"/>
          <a:ext cx="1575054" cy="15750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400" b="1" kern="1200" dirty="0">
              <a:latin typeface="BrowalliaUPC" panose="020B0604020202020204" pitchFamily="34" charset="-34"/>
              <a:cs typeface="BrowalliaUPC" panose="020B0604020202020204" pitchFamily="34" charset="-34"/>
            </a:rPr>
            <a:t>อิสลาม</a:t>
          </a:r>
          <a:endParaRPr lang="en-US" sz="3400" kern="1200" dirty="0"/>
        </a:p>
      </dsp:txBody>
      <dsp:txXfrm>
        <a:off x="2143305" y="2156767"/>
        <a:ext cx="1421278" cy="1421278"/>
      </dsp:txXfrm>
    </dsp:sp>
    <dsp:sp modelId="{D7D6FDEC-3C3A-40BD-B7ED-4130515E0087}">
      <dsp:nvSpPr>
        <dsp:cNvPr id="0" name=""/>
        <dsp:cNvSpPr/>
      </dsp:nvSpPr>
      <dsp:spPr>
        <a:xfrm>
          <a:off x="3762629" y="2079879"/>
          <a:ext cx="1575054" cy="15750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400" b="1" kern="1200" dirty="0">
              <a:latin typeface="BrowalliaUPC" panose="020B0604020202020204" pitchFamily="34" charset="-34"/>
              <a:cs typeface="BrowalliaUPC" panose="020B0604020202020204" pitchFamily="34" charset="-34"/>
            </a:rPr>
            <a:t>ตะวันตก</a:t>
          </a:r>
          <a:endParaRPr lang="en-US" sz="3400" kern="1200" dirty="0"/>
        </a:p>
      </dsp:txBody>
      <dsp:txXfrm>
        <a:off x="3839517" y="2156767"/>
        <a:ext cx="1421278" cy="1421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0.25148</cdr:x>
      <cdr:y>0.34995</cdr:y>
    </cdr:from>
    <cdr:to>
      <cdr:x>0.55621</cdr:x>
      <cdr:y>0.48928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85FDBA8-1BAF-452B-B626-88E7266790C9}"/>
            </a:ext>
          </a:extLst>
        </cdr:cNvPr>
        <cdr:cNvSpPr txBox="1"/>
      </cdr:nvSpPr>
      <cdr:spPr>
        <a:xfrm xmlns:a="http://schemas.openxmlformats.org/drawingml/2006/main">
          <a:off x="1195753" y="1366402"/>
          <a:ext cx="1448973" cy="544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rPr>
            <a:t>5.5 </a:t>
          </a:r>
          <a:r>
            <a:rPr lang="th-TH" sz="2400" b="1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rPr>
            <a:t>ล้านคน</a:t>
          </a:r>
          <a:endParaRPr lang="en-US" sz="2400" b="1" dirty="0">
            <a:solidFill>
              <a:srgbClr val="FF0000"/>
            </a:solidFill>
            <a:latin typeface="Browallia New" panose="020B0604020202020204" pitchFamily="34" charset="-34"/>
            <a:cs typeface="Browallia New" panose="020B0604020202020204" pitchFamily="34" charset="-34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  <a:latin typeface="Angsana New" panose="02020603050405020304" pitchFamily="18" charset="-34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Angsana New" panose="02020603050405020304" pitchFamily="18" charset="-34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dirty="0"/>
              <a:t>Click to edit Master text styles</a:t>
            </a:r>
          </a:p>
          <a:p>
            <a:pPr lvl="1"/>
            <a:r>
              <a:rPr lang="en-GB" altLang="en-US" noProof="0" dirty="0"/>
              <a:t>Second level</a:t>
            </a:r>
          </a:p>
          <a:p>
            <a:pPr lvl="2"/>
            <a:r>
              <a:rPr lang="en-GB" altLang="en-US" noProof="0" dirty="0"/>
              <a:t>Third level</a:t>
            </a:r>
          </a:p>
          <a:p>
            <a:pPr lvl="3"/>
            <a:r>
              <a:rPr lang="en-GB" altLang="en-US" noProof="0" dirty="0"/>
              <a:t>Fourth level</a:t>
            </a:r>
          </a:p>
          <a:p>
            <a:pPr lvl="4"/>
            <a:r>
              <a:rPr lang="en-GB" altLang="en-US" noProof="0" dirty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  <a:latin typeface="Angsana New" panose="02020603050405020304" pitchFamily="18" charset="-34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Angsana New" panose="02020603050405020304" pitchFamily="18" charset="-34"/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anose="02020603050405020304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anose="02020603050405020304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anose="02020603050405020304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anose="02020603050405020304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anose="02020603050405020304" pitchFamily="18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  <a:latin typeface="Angsana New" panose="02020603050405020304" pitchFamily="18" charset="-34"/>
              </a:rPr>
              <a:pPr/>
              <a:t>1</a:t>
            </a:fld>
            <a:endParaRPr lang="en-GB" altLang="en-US" sz="1200" b="0" dirty="0">
              <a:solidFill>
                <a:schemeClr val="tx1"/>
              </a:solidFill>
              <a:latin typeface="Angsana New" panose="02020603050405020304" pitchFamily="18" charset="-34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5E0E8-2BA4-490F-A42B-38AC551C12C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00132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EEF6CB-C50F-488A-99E7-79215D4B1CC0}" type="slidenum">
              <a:rPr lang="en-GB" altLang="en-US" smtClean="0"/>
              <a:pPr>
                <a:defRPr/>
              </a:pPr>
              <a:t>24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437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อาศัยอยู่รัฐยะไข่ทางตะวันตกของเมียนมา มีพรมแดนติดกับบังคลาเทศ </a:t>
            </a:r>
          </a:p>
          <a:p>
            <a:r>
              <a:rPr lang="th-TH" dirty="0"/>
              <a:t>แม้ว่าพวกเขาจะอาศัยอยู่ในเมียนมามาหลายชั่วคน แต่รัฐบาลเมียนมายืนยันว่าชาวโรฮิงญาทั้งหมดเป็นผู้เข้าเมืองผิดกฎหมายจากบังคลาเทศ และไม่ยอมรับว่าพวกเขาเป็นพลเมืองของตน ส่งผลให้ชาวโรฮิงญาส่วนใหญ่เป็นคนไร้รัฐ</a:t>
            </a:r>
          </a:p>
          <a:p>
            <a:r>
              <a:rPr lang="th-TH" dirty="0"/>
              <a:t>ผลจากการเลือกปฏิบัติที่เกิดขึ้นอย่างเป็นระบบ พวกเขาจึงมีชีวิตที่ยากลำบาก เมื่อถูกกีดกันออกจากประชากรส่วนอื่น ๆ โดยจงใจชาวโรฮิงญาไม่ได้รับอนุญาตให้เดินทางอย่างเสรี และมีโอกาสเข้าถึงบริการรักษาพยาบาล การศึกษา หรือการมีงานทำอย่างจำกัด</a:t>
            </a:r>
          </a:p>
          <a:p>
            <a:endParaRPr lang="th-TH" dirty="0"/>
          </a:p>
          <a:p>
            <a:endParaRPr lang="th-TH" dirty="0"/>
          </a:p>
          <a:p>
            <a:r>
              <a:rPr lang="th-TH" dirty="0"/>
              <a:t>ในปี 2555 เกิดความขัดแย้งครั้งสำคัญระหว่างชาวโรฮิงญากับประชากรส่วนใหญ่ในรัฐยะไข่ ซึ่งส่วนมากเป็นชาวพุทธ ส่งผลให้เกิดการก่อจลาจล เป็นเหตุให้ประชากรหลายหมื่นคนโดยเฉพาะชาวโรฮิงญา ต้องทิ้งถิ่นฐานบ้านเรือน และไปอาศัยอยู่ในค่ายกักกันที่มีสภาพเลวร้าย คนที่อาศัยอยู่ในค่ายเหล่านี้ถูกจำกัดสิทธิไม่ให้เดินทาง และถูกแยกกีดกันออกจากชุมชนอื่น ๆ</a:t>
            </a:r>
          </a:p>
          <a:p>
            <a:endParaRPr lang="th-TH" dirty="0"/>
          </a:p>
          <a:p>
            <a:endParaRPr lang="th-TH" dirty="0"/>
          </a:p>
          <a:p>
            <a:r>
              <a:rPr lang="th-TH" dirty="0"/>
              <a:t>ในเดือนตุลาคม 2559 ภายหลังการโจมตีของกลุ่มติดอาวุธชาวโรฮิงญาต่อฐานทัพของตำรวจทางตอนเหนือของรัฐยะไข่ เป็นเหตุให้กองทัพเมียนมาเริ่มปฏิบัติการปราบปราม โดยพุ่งเป้าไปที่ชุมชนทั้งหมด แอมเนสตี้ อินเตอร์เนชั่นแนลได้บันทึกข้อมูลการละเมิดสิทธิมนุษยชนอย่างกว้างขวางที่เกิดขึ้นกับชาวโรฮิงญา รวมทั้งการสังหารอย่างมิชอบด้วยกฎหมาย การจับกุมโดยพลการ การข่มขืนกระทำชำเราการทำร้ายทางเพศต่อผู้หญิงและเด็กผู้หญิง และการเผาบ้านเรือนกว่า 1,200 หลัง รวมทั้งอาคารเรียนและมัสยิด ในครั้งนั้นแอมเนสตี้ อินเตอร์เนชั่นแนลมีข้อสรุปว่า ปฏิบัติการเหล่านี้อาจร้ายแรงถึงขั้นเป็นอาชญากรรมต่อมนุษยชาติ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EEF6CB-C50F-488A-99E7-79215D4B1CC0}" type="slidenum">
              <a:rPr lang="en-GB" altLang="en-US" smtClean="0"/>
              <a:pPr>
                <a:defRPr/>
              </a:pPr>
              <a:t>25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0780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chemeClr val="accent1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D5227E-AD80-42E1-A4FF-5F41D9592B8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98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95986A-4F7B-4DBD-AC81-C4B7A3639DA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6155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69FEC7-0A99-466E-9D70-AEE9608274A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461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A2F22D-83D9-4713-A208-45A317F11ED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200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lang="en-US" sz="6000" b="1" kern="1200" cap="all" baseline="0" dirty="0">
                <a:ln w="15875"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dist="38100" dir="2700000" algn="tl" rotWithShape="0">
                    <a:schemeClr val="accent1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4500DA-C26F-4635-9934-CA226865555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89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830053-588A-4131-97ED-29BA278C4A3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85096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524305-BC60-4297-9974-853682B11AB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846699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74A48B-EB06-4B87-AE51-7F5BB339717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5070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0129F-075B-4ECE-82DB-F69673E78B1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3596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64024B-5093-4A5E-B7B5-3B13F1BD460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782866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DEF943-CCF0-4CB7-8D58-70E87839F3B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7720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t>AFTA2006 กรมเจรจาการค้าระหว่างประเทศ</a:t>
            </a: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928973-4443-41A0-9EF2-EDC096EDF47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193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4563" y="1235075"/>
            <a:ext cx="7467600" cy="2709772"/>
          </a:xfrm>
        </p:spPr>
        <p:txBody>
          <a:bodyPr>
            <a:normAutofit/>
          </a:bodyPr>
          <a:lstStyle/>
          <a:p>
            <a:pPr algn="r" eaLnBrk="1" hangingPunct="1"/>
            <a:r>
              <a:rPr lang="th-TH" altLang="en-US" sz="3600" dirty="0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  <a:t>การจัดการความหลากหลายทางวัฒนธรรมอาเซียน</a:t>
            </a:r>
            <a:r>
              <a:rPr lang="en-US" sz="3600" dirty="0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  <a:t>Management of Cultural Diversity in </a:t>
            </a:r>
            <a:r>
              <a:rPr lang="en-US" sz="4400" dirty="0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  <a:t>ASEAN</a:t>
            </a:r>
            <a:br>
              <a:rPr lang="en-US" sz="3600" dirty="0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200" dirty="0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  <a:t>อาจารย์</a:t>
            </a:r>
            <a:r>
              <a:rPr lang="th-TH" sz="3200" dirty="0" err="1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  <a:t>สุว</a:t>
            </a:r>
            <a:r>
              <a:rPr lang="th-TH" sz="3200" dirty="0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  <a:t>ิตา พฤกษอาภรณ์</a:t>
            </a:r>
            <a:br>
              <a:rPr lang="th-TH" sz="2400" dirty="0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n-US" sz="2400" dirty="0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  <a:t>suwita.pr@ssru.ac.th</a:t>
            </a:r>
            <a:br>
              <a:rPr lang="en-US" sz="2400" dirty="0">
                <a:solidFill>
                  <a:srgbClr val="FF0000"/>
                </a:solidFill>
                <a:effectLst/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endParaRPr lang="en-US" altLang="en-US" sz="2400" dirty="0">
              <a:solidFill>
                <a:srgbClr val="FF0000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2289" name="Picture 2" descr="Logo_Suan_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0700" y="203200"/>
            <a:ext cx="827088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C:\Users\User\Desktop\49330388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52563" y="4180726"/>
            <a:ext cx="6865937" cy="2143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4F770-3920-4307-A4AA-A5FC9298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-72792"/>
            <a:ext cx="7406640" cy="1356360"/>
          </a:xfrm>
        </p:spPr>
        <p:txBody>
          <a:bodyPr>
            <a:normAutofit/>
          </a:bodyPr>
          <a:lstStyle/>
          <a:p>
            <a:pPr algn="ctr"/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schemeClr val="bg2">
                    <a:lumMod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กลุ่มสังคมและวัฒนธรรมที่ได้รับอิทธิพลจาก</a:t>
            </a:r>
            <a:r>
              <a:rPr lang="th-TH" sz="3600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ตะวันตก </a:t>
            </a:r>
            <a:endParaRPr lang="en-US" sz="3600" b="1" u="sng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D8CBD-2F29-448B-970B-8C008F31A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037231"/>
            <a:ext cx="7404653" cy="5447976"/>
          </a:xfrm>
        </p:spPr>
        <p:txBody>
          <a:bodyPr>
            <a:normAutofit fontScale="85000" lnSpcReduction="20000"/>
          </a:bodyPr>
          <a:lstStyle/>
          <a:p>
            <a:pPr marL="34290" indent="0" algn="thaiDist">
              <a:buNone/>
            </a:pPr>
            <a:r>
              <a:rPr lang="th-TH" sz="30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ศตวรรษที่ 15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พ่อค้าและมิชชันนารี ชาวโปรตุเกส เพื่อเข้ามาแข่งขันทางการค้ากับพวกอาหรับที่ผูกขาดการค้าทางทะเลในภูมิภาค 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สามารถเข้ามายึดครองมะละกาและกระจายฐานอิทธิพลทางการค้าและศาสนาคริสต์ไปในคาบสมุทรมลายู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ดัชต์และสเปนที่เข้ามายังหมู่เกาะของอินโดนีเซียและฟิลิปปินส์</a:t>
            </a:r>
          </a:p>
          <a:p>
            <a:pPr marL="34290" indent="0" algn="thaiDist">
              <a:buNone/>
            </a:pPr>
            <a:r>
              <a:rPr lang="th-TH" sz="30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ศตวรรษที่ 19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อังกฤษและฝรั่งเศส เข้ามาในภายหลังแต่เข้ายึดครองคาบสมุทรมลายู พม่า (หรือเมียนมาร์ในปัจจุบัน) และอินโดจีนได้ทั้งหมด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ระบบอาณานิคมของตะวันตก </a:t>
            </a:r>
            <a:r>
              <a:rPr lang="th-TH" sz="28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เปลี่ยนแปลง</a:t>
            </a:r>
            <a:r>
              <a:rPr lang="th-TH" sz="2600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การเมืองการปกครอง ระบบกฎหมาย โครงสร้างทางสังคม ระบบเศรษฐกิจ การวางผังเมือง การศึกษา ศาสนา และภาษา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กลุ่มประเทศที่ใช้ภาษาบาฮาซาที่ได้รับอิทธิพลในการใช้ภาษาเขียนแบบตัวอักษรโรมันอย่าง</a:t>
            </a:r>
            <a:r>
              <a:rPr lang="th-TH" sz="26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อินโดนีเซีย มาเลเซีย บรูไน และฟิลิปปินส์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6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เวียดนาม</a:t>
            </a:r>
            <a:r>
              <a:rPr lang="th-TH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ที่ภาษาเขียนนั้นก็ใช้ตัวเขียนแบบโรมันด้วยเช่นกัน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6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สิงคโปร์ </a:t>
            </a:r>
            <a:r>
              <a:rPr lang="th-TH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เป็นประเทศที่เกิดขึ้นเนื่องจากระบบอาณานิคม </a:t>
            </a:r>
          </a:p>
          <a:p>
            <a:pPr marL="34290" indent="0" algn="thaiDist">
              <a:buNone/>
            </a:pPr>
            <a:r>
              <a:rPr lang="th-TH" sz="3300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2800" dirty="0">
              <a:solidFill>
                <a:schemeClr val="accent3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51812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3E1D6-0EBB-4245-ADB3-4FAC0CC6A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227460"/>
            <a:ext cx="7406640" cy="1356360"/>
          </a:xfrm>
        </p:spPr>
        <p:txBody>
          <a:bodyPr/>
          <a:lstStyle/>
          <a:p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อัตลักษณ์ของชาติและผู้คน </a:t>
            </a:r>
            <a:endParaRPr lang="en-US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39A2B-D338-4329-8243-A83DB7E02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419367"/>
            <a:ext cx="7404653" cy="46766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sz="2800" b="1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ความหลากหลายทางเชื้อชาติ (</a:t>
            </a:r>
            <a:r>
              <a:rPr lang="en-US" sz="2800" b="1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Multi – Ethnic)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2800" b="1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ความหลากหลายทางภาษา (</a:t>
            </a:r>
            <a:r>
              <a:rPr lang="en-US" sz="2800" b="1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Multi – Lingual)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2800" b="1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ความหลากหลายทางศาสนา (</a:t>
            </a:r>
            <a:r>
              <a:rPr lang="en-US" sz="2800" b="1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Multi – Religious) </a:t>
            </a:r>
          </a:p>
          <a:p>
            <a:pPr marL="34290" indent="0" algn="ctr">
              <a:buNone/>
            </a:pPr>
            <a:r>
              <a:rPr lang="en-US" sz="4000" b="1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GAP :</a:t>
            </a:r>
            <a:r>
              <a:rPr lang="en-US" sz="2800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ระดับการพัฒนา</a:t>
            </a:r>
            <a:endParaRPr lang="en-US" sz="2800" b="1" dirty="0">
              <a:solidFill>
                <a:srgbClr val="C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" indent="0">
              <a:buNone/>
            </a:pPr>
            <a:r>
              <a:rPr lang="th-TH" sz="44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ความท้าทาย</a:t>
            </a:r>
            <a:endParaRPr lang="en-US" sz="4400" b="1" u="sng" dirty="0">
              <a:solidFill>
                <a:srgbClr val="C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" indent="0" algn="ctr">
              <a:buNone/>
            </a:pPr>
            <a:r>
              <a:rPr lang="th-TH" sz="3200" b="1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การสร้างประชาคมสังคมและวัฒนธรรม </a:t>
            </a:r>
            <a:endParaRPr lang="en-US" sz="3200" b="1" dirty="0">
              <a:solidFill>
                <a:schemeClr val="accent3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" indent="0" algn="ctr">
              <a:buNone/>
            </a:pPr>
            <a:r>
              <a:rPr lang="th-TH" sz="3200" b="1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ภายใต้เป้าหมายการเป็นประชาคมหนึ่งเดียวกัน</a:t>
            </a:r>
          </a:p>
        </p:txBody>
      </p:sp>
    </p:spTree>
    <p:extLst>
      <p:ext uri="{BB962C8B-B14F-4D97-AF65-F5344CB8AC3E}">
        <p14:creationId xmlns:p14="http://schemas.microsoft.com/office/powerpoint/2010/main" val="1695895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A6C4B-F580-4B9C-8C11-C084244E9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269046"/>
            <a:ext cx="7406640" cy="1356360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ความเป็นมาของความร่วมมือด้านสังคมและวัฒนธรรมของประเทศในเอเชียตะวันออกเฉียงใต้ในอดีต</a:t>
            </a:r>
            <a:endParaRPr lang="en-US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346B-3DAA-466F-98F9-6147D57D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287" y="1514901"/>
            <a:ext cx="7265617" cy="4581099"/>
          </a:xfrm>
        </p:spPr>
        <p:txBody>
          <a:bodyPr>
            <a:noAutofit/>
          </a:bodyPr>
          <a:lstStyle/>
          <a:p>
            <a:pPr algn="thaiDist">
              <a:buFont typeface="Wingdings" panose="05000000000000000000" pitchFamily="2" charset="2"/>
              <a:buChar char="Ø"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1. ภัยคุกคามจากภายนอก </a:t>
            </a:r>
          </a:p>
          <a:p>
            <a:pPr marL="34290" indent="0" algn="thaiDist">
              <a:buNone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     (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External Threats) </a:t>
            </a:r>
            <a:endParaRPr lang="th-TH" sz="2400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2. ความต้องการเสถียรภาพภายในประเทศ </a:t>
            </a:r>
          </a:p>
          <a:p>
            <a:pPr marL="34290" indent="0" algn="thaiDist">
              <a:buNone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     (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Internal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Stability)</a:t>
            </a: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3. ความปรารถนาที่จะพัฒนาเศรษฐกิจของประเทศ</a:t>
            </a:r>
          </a:p>
          <a:p>
            <a:pPr marL="34290" indent="0" algn="thaiDist">
              <a:buNone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     (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Economic Development) </a:t>
            </a:r>
            <a:endParaRPr lang="th-TH" sz="2400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4. ยุทธศาสตร์ในการเปลี่ยนแปลงของผู้นำที่จะการขยายผลประโยชน์แห่งชาติไปสู่ผลประโยชน์ร่วมกันของภูมิภาค </a:t>
            </a:r>
          </a:p>
          <a:p>
            <a:pPr marL="34290" indent="0" algn="thaiDist">
              <a:buNone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     (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Strategy of Change) </a:t>
            </a:r>
            <a:endParaRPr lang="th-TH" sz="2400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5. ประสบการณ์ร่วมกัน</a:t>
            </a:r>
          </a:p>
          <a:p>
            <a:pPr marL="34290" indent="0" algn="thaiDist">
              <a:buNone/>
            </a:pPr>
            <a:r>
              <a:rPr lang="th-TH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    (</a:t>
            </a:r>
            <a:r>
              <a:rPr lang="en-US" sz="2400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Integrative Experiences)</a:t>
            </a:r>
            <a:endParaRPr lang="en-US" sz="2400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11278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28B42-A554-4263-812D-5EBE088F7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-72791"/>
            <a:ext cx="7406640" cy="1356360"/>
          </a:xfrm>
        </p:spPr>
        <p:txBody>
          <a:bodyPr/>
          <a:lstStyle/>
          <a:p>
            <a:pPr algn="ctr"/>
            <a:r>
              <a:rPr lang="th-TH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กิจกรรมความร่วมมือ</a:t>
            </a:r>
            <a:endParaRPr lang="en-US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04FE9-3D02-4594-AA51-9DBE88A96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250" y="1073461"/>
            <a:ext cx="3566160" cy="777240"/>
          </a:xfrm>
        </p:spPr>
        <p:txBody>
          <a:bodyPr>
            <a:normAutofit fontScale="92500" lnSpcReduction="20000"/>
          </a:bodyPr>
          <a:lstStyle/>
          <a:p>
            <a:pPr algn="thaiDist"/>
            <a:r>
              <a:rPr lang="th-TH" sz="20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กีฬาแหลมทอง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(The Southeast Asia Peninsular Games – SEAP Game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) หรือ </a:t>
            </a:r>
            <a:r>
              <a:rPr lang="th-TH" sz="22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กีฬาซีเกมส์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Southeast Asian Games – SEA Games)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E2E791-37C4-4422-BC39-4B04C04EB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7250" y="1793433"/>
            <a:ext cx="3566160" cy="3383280"/>
          </a:xfrm>
        </p:spPr>
        <p:txBody>
          <a:bodyPr>
            <a:noAutofit/>
          </a:bodyPr>
          <a:lstStyle/>
          <a:p>
            <a:r>
              <a:rPr lang="th-TH" sz="24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ค.ศ. 1959 ณ กรุงเทพมหานคร </a:t>
            </a:r>
          </a:p>
          <a:p>
            <a:r>
              <a:rPr lang="th-TH" sz="24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กัมพูชา ลาว พม่า มาเลเซีย ไทย สิงคโปร์ และเวียดนามใต้ </a:t>
            </a:r>
          </a:p>
          <a:p>
            <a:r>
              <a:rPr lang="th-TH" sz="24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การตกลงกันในกฎบัตรซีเกมส์ (</a:t>
            </a:r>
            <a:r>
              <a:rPr lang="en-US" sz="24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SEA Games Charter) </a:t>
            </a:r>
            <a:endParaRPr lang="th-TH" sz="2400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th-TH" sz="24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จัดตั้งสหพันธ์ซีเกมส์ (</a:t>
            </a:r>
            <a:r>
              <a:rPr lang="en-US" sz="24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SEA Games Federation) </a:t>
            </a:r>
            <a:endParaRPr lang="th-TH" sz="2400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th-TH" sz="24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ค.ศ. 1977 มีการขยายสมาชิกเข้าร่วมเป็น 10 ประเทศ โดยมีบรูไน อินโดนีเซีย และฟิลิปปินส์</a:t>
            </a:r>
            <a:endParaRPr lang="en-US" sz="2400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812B700-FDE5-4864-8A0A-6971B88BF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01880" y="1070982"/>
            <a:ext cx="3566160" cy="777240"/>
          </a:xfrm>
        </p:spPr>
        <p:txBody>
          <a:bodyPr>
            <a:normAutofit fontScale="92500" lnSpcReduction="20000"/>
          </a:bodyPr>
          <a:lstStyle/>
          <a:p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รางวัลแมกไซไซ มูลนิธิรางวัลรามอน แมกไซไซ (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The Ramon Magsaysay Award Foundation)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F092980-8720-4949-B017-3FB8F8C3F2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01880" y="1791272"/>
            <a:ext cx="3566160" cy="3383280"/>
          </a:xfrm>
        </p:spPr>
        <p:txBody>
          <a:bodyPr>
            <a:noAutofit/>
          </a:bodyPr>
          <a:lstStyle/>
          <a:p>
            <a:pPr algn="thaiDist"/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รางวัลเพื่อเป็นการยกย่องบุคคลและองค์กรในเอเชียที่ ทำงานเพื่อส่งเสริมสันติภาพ การพัฒนามนุษย์ การสร้างสรรค์สังคมประชาธิปไตย และเสริมสร้างความเข้าใจอันดี ระหว่างประเทศ</a:t>
            </a:r>
          </a:p>
          <a:p>
            <a:pPr algn="thaiDist"/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คนไทยคนแรกที่ได้รับรางวัลนี้ </a:t>
            </a:r>
            <a:r>
              <a:rPr lang="en-US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             </a:t>
            </a:r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คุณนิลวรรณ ปิ่นทอง</a:t>
            </a:r>
          </a:p>
          <a:p>
            <a:pPr algn="thaiDist"/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ดร.ป๋วย อึ๊งภากรณ์ </a:t>
            </a:r>
            <a:r>
              <a:rPr lang="en-US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ค.ศ. 1966 </a:t>
            </a:r>
          </a:p>
          <a:p>
            <a:pPr algn="thaiDist"/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สมเด็จพระเทพรัตนราชสุดาฯ สยามบรมราชกุมารี </a:t>
            </a:r>
            <a:r>
              <a:rPr lang="en-US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ค.ศ. 1991 </a:t>
            </a:r>
          </a:p>
          <a:p>
            <a:pPr algn="thaiDist"/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นายอานันท์ ปันยารชุน </a:t>
            </a:r>
            <a:r>
              <a:rPr lang="en-US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ค.ศ. 1998 </a:t>
            </a:r>
          </a:p>
          <a:p>
            <a:pPr algn="thaiDist"/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คนไทยคนสุดท้ายที่ได้รับรางวัลนี้ </a:t>
            </a:r>
            <a:r>
              <a:rPr lang="en-US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          </a:t>
            </a:r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ดร.กฤษณา ไกรสินธุ์ </a:t>
            </a:r>
            <a:r>
              <a:rPr lang="en-US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sz="20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ค.ศ. 2009</a:t>
            </a:r>
            <a:endParaRPr lang="en-US" sz="2000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6510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2FDD23E-B560-4A21-A5DE-EE5A46D0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45572"/>
            <a:ext cx="7406640" cy="1356360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หลักการและวัตถุประสงค์ของความร่วมมือด้านสังคม</a:t>
            </a:r>
            <a:b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และวัฒนธรรมในการก่อตั้งสมาคมอาเซียน</a:t>
            </a:r>
            <a:endParaRPr lang="en-US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FBFEEAD-CFFD-444C-A239-00A7DEF29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501932"/>
            <a:ext cx="7404653" cy="4594068"/>
          </a:xfrm>
        </p:spPr>
        <p:txBody>
          <a:bodyPr>
            <a:normAutofit/>
          </a:bodyPr>
          <a:lstStyle/>
          <a:p>
            <a:pPr marL="34290" indent="0" algn="thaiDist">
              <a:buNone/>
            </a:pPr>
            <a:r>
              <a:rPr lang="th-TH" sz="28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1. หลักการความร่วมมือทางสังคมและวัฒนธรรมใน</a:t>
            </a:r>
            <a:r>
              <a:rPr lang="th-TH" sz="3200" b="1" dirty="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เชิงปัจจัย </a:t>
            </a:r>
          </a:p>
          <a:p>
            <a:pPr marL="34290" indent="0" algn="thaiDist">
              <a:buNone/>
            </a:pP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มีลักษณะร่วมของวัฒนธรรมและความเกี่ยวพันทางประวัติศาสตร์เป็นปัจจัยส่งเสริมให้เกิดความร่วมมือระหว่างกันและสามารถพัฒนาไปสู่ความร่วมมือด้านต่าง ๆ ได้ โดยผู้นำของประเทศที่ร่วมกันก่อตั้งอาเซียนได้เล็งเห็นถึงปัจจัยทางสังคมและวัฒนธรรมที่มีความเกี่ยวพันใกล้ชิดกันของประเทศเพื่อนบ้านว่าจะสามารถนำไปสู่การสร้างความสัมพันธ์ที่แน่นแฟ้นระหว่าง ประชาชนอันจะช่วยสนับสนุนแผนการของผู้นำในการผลักดันให้เกิดความร่วมมือในระดับภูมิภาคขึ้นได้</a:t>
            </a:r>
            <a:endParaRPr lang="en-US" sz="28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58529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2FDD23E-B560-4A21-A5DE-EE5A46D0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45572"/>
            <a:ext cx="7406640" cy="1356360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หลักการและวัตถุประสงค์ของความร่วมมือด้านสังคม</a:t>
            </a:r>
            <a:b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และวัฒนธรรมในการก่อตั้งสมาคมอาเซียน</a:t>
            </a:r>
            <a:endParaRPr lang="en-US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FBFEEAD-CFFD-444C-A239-00A7DEF29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501932"/>
            <a:ext cx="7404653" cy="4594068"/>
          </a:xfrm>
        </p:spPr>
        <p:txBody>
          <a:bodyPr>
            <a:normAutofit/>
          </a:bodyPr>
          <a:lstStyle/>
          <a:p>
            <a:pPr marL="34290" indent="0" algn="thaiDist">
              <a:buNone/>
            </a:pPr>
            <a:r>
              <a:rPr lang="th-TH" sz="2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2. หลักการความร่วมมือทางสังคมและวัฒนธรรมในแง่ของ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กรอบความร่วมมือ </a:t>
            </a:r>
          </a:p>
          <a:p>
            <a:pPr algn="thaiDist"/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1) การส่งเสริมความร่วมมือด้านเศรษฐกิจ สังคม วัฒนธรรม วิทยาศาสตร์ และการบริหารรวมทั้งประเด็นที่มีความสำคัญเชิงอุดมคติร่วมกันและเกี่ยวข้องกับสันติภาพ เสถียรภาพในภูมิภาค และผลประโยชน์ร่วมกัน </a:t>
            </a:r>
          </a:p>
          <a:p>
            <a:pPr algn="thaiDist"/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2) การกระชับความสัมพันธ์กันอย่างแน่นแฟ้นโดยอาศัยความช่วยเหลือซึ่งกันและกันในรูปแบบของการ ฝึกอบรมและการสนับสนุนการวิจัยทางด้านสังคม วัฒนธรรม วิทยาศาสตร์ และการบริหาร </a:t>
            </a:r>
          </a:p>
          <a:p>
            <a:pPr algn="thaiDist"/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3) การเสริมสร้างความเข้มแข็งทางการเมือง ความมั่นคง เศรษฐกิจ สังคมและวัฒนธรรมของแต่ละประเทศสมาชิกไปในทิศทางที่สอดคล้องกับอุดมคติและปณิธานของสมาคมฯ เพื่อให้รอดพ้นจากการแทรกแซงจากภายนอกและภัยคุกคามจากภายในประเทศ </a:t>
            </a:r>
            <a:endParaRPr lang="en-US" sz="24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6528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2FDD23E-B560-4A21-A5DE-EE5A46D0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45572"/>
            <a:ext cx="7406640" cy="1356360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หลักการและวัตถุประสงค์ของความร่วมมือด้านสังคม</a:t>
            </a:r>
            <a:br>
              <a:rPr lang="en-US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และวัฒนธรรมในการก่อตั้งสมาคมอาเซียน</a:t>
            </a:r>
            <a:endParaRPr lang="en-US" sz="32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FBFEEAD-CFFD-444C-A239-00A7DEF29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343025"/>
            <a:ext cx="7404653" cy="5000625"/>
          </a:xfrm>
        </p:spPr>
        <p:txBody>
          <a:bodyPr>
            <a:noAutofit/>
          </a:bodyPr>
          <a:lstStyle/>
          <a:p>
            <a:pPr algn="thaiDist"/>
            <a:r>
              <a:rPr lang="th-TH" sz="28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3. หลักการความร่วมมือทางสังคมและวัฒนธรรมใน</a:t>
            </a:r>
            <a:r>
              <a:rPr lang="th-TH" sz="32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เชิงเป้าหมาย </a:t>
            </a:r>
          </a:p>
          <a:p>
            <a:pPr marL="34290" indent="0" algn="thaiDist">
              <a:buNone/>
            </a:pP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ปฏิญญาอาเซียน (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ASEAN Declaration)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หรือปฏิญญากรุงเทพฯ (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Bangkok Declaration)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ดังนี้ </a:t>
            </a:r>
          </a:p>
          <a:p>
            <a:pPr algn="thaiDist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1) เพื่อเร่งรัดความเจริญทางเศรษฐกิจ ความก้าวหน้าทางสังคม และการพัฒนาทางวัฒนธรรมในภูมิภาค เพื่อเสริมสร้างรากฐานที่เข้มแข็งของประชาคมแห่งประชาชาติที่มั่งคั่งและมีสันติภาพ </a:t>
            </a:r>
          </a:p>
          <a:p>
            <a:pPr algn="thaiDist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2) เพื่อส่งเสริมสันติภาพและเสถียรภาพในภูมิภาคโดยเคารพในความยุติธรรมและหลักแห่งนิติธรรมในการดำเนินความสัมพันธ์ รวมทั้งเพื่อให้สอดคล้องกับหลักการของกฎบัตรสหประชาชาติ </a:t>
            </a:r>
          </a:p>
          <a:p>
            <a:pPr algn="thaiDist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3) เพื่อส่งเสริมความร่วมมือด้านเศรษฐกิจ สังคม วัฒนธรรม วิชาการ วิทยาศาสตร์ และการบริหาร </a:t>
            </a:r>
          </a:p>
          <a:p>
            <a:pPr algn="thaiDist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4) เพื่อจัดให้มีความช่วยเหลือซึ่งกันและกันในรูปแบบของการฝึกอบรมและการวิจัยด้านการศึกษา วิชาชีพ เทคนิค และการบริหาร </a:t>
            </a:r>
          </a:p>
          <a:p>
            <a:pPr algn="thaiDist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5) เพื่อร่วมมือกันในการก่อให้เกิดประโยชน์สูงสุดทางด้านการเกษตรและอุตสาหกรรม การขยายตัวทาง การค้า การคมนาคม การสื่อสาร และยกระดับคุณภาพชีวิตของประชาชน </a:t>
            </a:r>
          </a:p>
          <a:p>
            <a:pPr algn="thaiDist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6) เพื่อส่งเสริมการศึกษาด้านเอเชียตะวันออกเฉียงใต้ศึกษา </a:t>
            </a:r>
          </a:p>
          <a:p>
            <a:pPr algn="thaiDist"/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7) เพื่อดำรงรักษาไว้ซึ่งความสัมพันธ์อันใกล้ชิดและความร่วมมืออันเป็นประโยชน์กับองค์การระหว่าง ประเทศอื่น ๆ ที่มีวัตถุประสงค์และเป้าหมายใกล้เคียงกัน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71313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20BA0-0FB5-4BCA-9C51-8C824EADB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573211"/>
            <a:ext cx="7406640" cy="1356360"/>
          </a:xfrm>
        </p:spPr>
        <p:txBody>
          <a:bodyPr>
            <a:normAutofit/>
          </a:bodyPr>
          <a:lstStyle/>
          <a:p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การดำเนินงานจัดตั้งประชาคมสังคม</a:t>
            </a:r>
            <a:b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และวัฒนธรรมอาเซียน </a:t>
            </a:r>
            <a:endParaRPr lang="en-US" sz="36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5F8E3-AF78-4518-AB59-CF6D84702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514350" algn="thaiDist">
              <a:buAutoNum type="arabicPeriod"/>
            </a:pPr>
            <a:r>
              <a:rPr lang="th-TH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การพัฒนามนุษย์ (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Human Development) </a:t>
            </a:r>
            <a:endParaRPr lang="th-TH" sz="3200" b="1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ส่งเสริมความชีวิตความเป็นอยู่ที่ดีของประชาชน </a:t>
            </a:r>
            <a:r>
              <a:rPr lang="en-US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     </a:t>
            </a:r>
            <a:r>
              <a:rPr lang="th-TH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การศึกษา การฝึกอบรม</a:t>
            </a: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การเสริมสร้างศักยภาพของบุคคล </a:t>
            </a:r>
            <a:r>
              <a:rPr lang="en-US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การจ้างงานที่เหมาะสม ทักษะในการประกอบธุรกิจ ให้แก่สตรี เยาวชน ผู้สูงอายุ และผู้พิการ การกระตุ้นให้เกิดนวัตกรรม ส่งเสริมการใช้ภาษาอังกฤษและการใช้เทคโนโลยี</a:t>
            </a: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การพัฒนาสมรรถนะการให้บริการของภาครัฐ </a:t>
            </a:r>
            <a:endParaRPr lang="en-US" sz="28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79019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20BA0-0FB5-4BCA-9C51-8C824EADB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573211"/>
            <a:ext cx="7406640" cy="1356360"/>
          </a:xfrm>
        </p:spPr>
        <p:txBody>
          <a:bodyPr>
            <a:normAutofit/>
          </a:bodyPr>
          <a:lstStyle/>
          <a:p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การดำเนินงานจัดตั้งประชาคมสังคม</a:t>
            </a:r>
            <a:b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และวัฒนธรรมอาเซียน </a:t>
            </a:r>
            <a:endParaRPr lang="en-US" sz="36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5F8E3-AF78-4518-AB59-CF6D84702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" indent="0" algn="thaiDist">
              <a:buNone/>
            </a:pPr>
            <a:r>
              <a:rPr lang="th-TH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 สวัสดิการและการคุ้มครองทางสังคม (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Social Welfare and Protection) </a:t>
            </a:r>
            <a:endParaRPr lang="th-TH" sz="3200" b="1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การส่งเสริมคุณภาพชีวิตของประชาชน </a:t>
            </a:r>
            <a:r>
              <a:rPr lang="en-US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การขจัดความยากจน การส่งเสริมความปลอดภัยและความมั่นคงของอาหาร การสร้างเครือข่ายความปลอดภัยทางสังคมและการคุ้มครองประชาชนจากผลกระทบเชิงลบของการบูรณาการประชาคมและโลกาภิวัตน์ การส่งเสริมการเข้าถึงบริการสาธารณสุขและการมีสุขภาพที่ดีของประชาชน การเพิ่มศักยภาพในการควบคุมโรคติดต่อ </a:t>
            </a: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การทำให้อาเซียนเป็นภูมิภาคที่ปลอดจากยาเสพติด </a:t>
            </a:r>
            <a:r>
              <a:rPr lang="th-TH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ตลอดจนการสร้างรัฐที่พร้อมต่อการรับมือกับภัยพิบัติและการมีชุมชนที่ปลอดภัย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54881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20BA0-0FB5-4BCA-9C51-8C824EADB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573211"/>
            <a:ext cx="7406640" cy="1356360"/>
          </a:xfrm>
        </p:spPr>
        <p:txBody>
          <a:bodyPr>
            <a:normAutofit/>
          </a:bodyPr>
          <a:lstStyle/>
          <a:p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การดำเนินงานจัดตั้งประชาคมสังคม</a:t>
            </a:r>
            <a:b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และวัฒนธรรมอาเซียน </a:t>
            </a:r>
            <a:endParaRPr lang="en-US" sz="36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5F8E3-AF78-4518-AB59-CF6D84702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 algn="thaiDist">
              <a:buNone/>
            </a:pPr>
            <a:r>
              <a:rPr lang="th-TH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3. สิทธิและความยุติธรรมทางสังคม (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Social Justice and Rights) </a:t>
            </a:r>
            <a:endParaRPr lang="th-TH" sz="3200" b="1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การเสริมสร้างความยุติธรรมทางสังคม </a:t>
            </a:r>
            <a:r>
              <a:rPr lang="th-TH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การคุ้มครองและส่งเสริมสิทธิและสวัสดิการของสตรี เด็ก ผู้สูงอายุ ผู้พิการ แรงงานข้ามชาติ คนชายขอบ และผู้ด้อยโอกาสในสังคม โดยการประกันสิทธิประโยชน์ ความเท่า เทียมทางโอกาส และการยกระดับคุณภาพชีวิตให้แก่ของบุคคลเหล่านี้ </a:t>
            </a: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ความรับผิดชอบต่อสังคมขององค์กรธุรกิจ (</a:t>
            </a:r>
            <a:r>
              <a:rPr lang="en-US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Corporate</a:t>
            </a: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Social Responsibility: CSR) </a:t>
            </a:r>
            <a:r>
              <a:rPr lang="th-TH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เพื่อนำไปสู่การพัฒนาเศรษฐกิจและสังคมอย่างยั่งยืน 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1136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1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solidFill>
            <a:srgbClr val="F6F664"/>
          </a:solidFill>
        </p:spPr>
        <p:txBody>
          <a:bodyPr/>
          <a:lstStyle/>
          <a:p>
            <a:r>
              <a:rPr lang="th-TH" altLang="en-US" sz="3600" b="1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ความร่วมมือด้านสังคมและวัฒนธรรมของอาเซียน</a:t>
            </a:r>
            <a:endParaRPr lang="th-TH" altLang="en-US" sz="3600" b="1" i="1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94A1C-200D-4D60-886C-53D1B26FFE79}"/>
              </a:ext>
            </a:extLst>
          </p:cNvPr>
          <p:cNvSpPr/>
          <p:nvPr/>
        </p:nvSpPr>
        <p:spPr>
          <a:xfrm>
            <a:off x="900332" y="900332"/>
            <a:ext cx="7376479" cy="6049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ความเป็นภูมิภาค (</a:t>
            </a:r>
            <a:r>
              <a:rPr lang="en-US" sz="2800" dirty="0" err="1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Regionness</a:t>
            </a:r>
            <a:r>
              <a:rPr lang="en-US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และภูมิภาคนิยม (</a:t>
            </a:r>
            <a:r>
              <a:rPr lang="en-US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Regionalism) </a:t>
            </a:r>
            <a:endParaRPr lang="th-TH" sz="2800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742AB91-8738-4E5D-A597-AC626E821760}"/>
              </a:ext>
            </a:extLst>
          </p:cNvPr>
          <p:cNvSpPr/>
          <p:nvPr/>
        </p:nvSpPr>
        <p:spPr>
          <a:xfrm>
            <a:off x="1856935" y="1889121"/>
            <a:ext cx="5514536" cy="9947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ความร่วมมือในเชิงสถาบันที่เป็นทางการ</a:t>
            </a:r>
          </a:p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en-US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Formal Institution-building)</a:t>
            </a:r>
            <a:endParaRPr lang="th-TH" sz="2800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376620B-05EC-48A6-BC98-18EE6AF82037}"/>
              </a:ext>
            </a:extLst>
          </p:cNvPr>
          <p:cNvSpPr/>
          <p:nvPr/>
        </p:nvSpPr>
        <p:spPr>
          <a:xfrm>
            <a:off x="900332" y="3267755"/>
            <a:ext cx="2693556" cy="31386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thaiDist"/>
            <a:r>
              <a:rPr lang="th-TH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ปัจจัยทางกายภาพ </a:t>
            </a:r>
          </a:p>
          <a:p>
            <a:pPr lvl="0" algn="thaiDist"/>
            <a:r>
              <a:rPr lang="th-TH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en-US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Empirical</a:t>
            </a:r>
            <a:r>
              <a:rPr lang="th-TH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Factors) </a:t>
            </a:r>
            <a:endParaRPr lang="th-TH" sz="3200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lvl="0" algn="thaiDist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เงื่อนไขของที่ตั้งทางภูมิศาสตร์ ข้อตกลง ยุทธศาสตร์ และ กิจกรรมในความร่วมมือ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F54CAF4-AAF4-4500-90CB-BA2FF4CD8BBA}"/>
              </a:ext>
            </a:extLst>
          </p:cNvPr>
          <p:cNvSpPr/>
          <p:nvPr/>
        </p:nvSpPr>
        <p:spPr>
          <a:xfrm>
            <a:off x="5583255" y="3267755"/>
            <a:ext cx="2693556" cy="31386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thaiDist"/>
            <a:r>
              <a:rPr lang="th-TH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ปัจจัยเชิงปทัสถาน</a:t>
            </a:r>
          </a:p>
          <a:p>
            <a:pPr lvl="0" algn="thaiDist"/>
            <a:r>
              <a:rPr lang="th-TH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en-US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Normative</a:t>
            </a:r>
            <a:r>
              <a:rPr lang="th-TH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Factors)</a:t>
            </a:r>
            <a:r>
              <a:rPr lang="th-TH" sz="32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</a:p>
          <a:p>
            <a:pPr lvl="0" algn="thaiDist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ระบบคุณค่า ความเชื่อ เป้าหมาย อุดมการณ์ และอัตลักษณ์</a:t>
            </a:r>
          </a:p>
        </p:txBody>
      </p:sp>
      <p:sp>
        <p:nvSpPr>
          <p:cNvPr id="6" name="Arrow: Striped Right 5">
            <a:extLst>
              <a:ext uri="{FF2B5EF4-FFF2-40B4-BE49-F238E27FC236}">
                <a16:creationId xmlns:a16="http://schemas.microsoft.com/office/drawing/2014/main" id="{5DF03D9C-8A65-4A07-9154-DB600FD66C94}"/>
              </a:ext>
            </a:extLst>
          </p:cNvPr>
          <p:cNvSpPr/>
          <p:nvPr/>
        </p:nvSpPr>
        <p:spPr>
          <a:xfrm rot="5400000">
            <a:off x="7071554" y="2883436"/>
            <a:ext cx="383877" cy="38476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Striped Right 29">
            <a:extLst>
              <a:ext uri="{FF2B5EF4-FFF2-40B4-BE49-F238E27FC236}">
                <a16:creationId xmlns:a16="http://schemas.microsoft.com/office/drawing/2014/main" id="{FDD881D0-4EC9-4B56-92B0-9212CFF0023A}"/>
              </a:ext>
            </a:extLst>
          </p:cNvPr>
          <p:cNvSpPr/>
          <p:nvPr/>
        </p:nvSpPr>
        <p:spPr>
          <a:xfrm rot="5400000">
            <a:off x="1772973" y="2883434"/>
            <a:ext cx="383877" cy="38476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94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20BA0-0FB5-4BCA-9C51-8C824EADB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573211"/>
            <a:ext cx="7406640" cy="1356360"/>
          </a:xfrm>
        </p:spPr>
        <p:txBody>
          <a:bodyPr>
            <a:normAutofit/>
          </a:bodyPr>
          <a:lstStyle/>
          <a:p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การดำเนินงานจัดตั้งประชาคมสังคม</a:t>
            </a:r>
            <a:b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และวัฒนธรรมอาเซียน </a:t>
            </a:r>
            <a:endParaRPr lang="en-US" sz="36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5F8E3-AF78-4518-AB59-CF6D84702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" indent="0" algn="thaiDist">
              <a:buNone/>
            </a:pPr>
            <a:r>
              <a:rPr lang="th-TH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4. ความยั่งยืนด้านสิ่งแวดล้อม (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Environmental Sustainability) </a:t>
            </a:r>
            <a:endParaRPr lang="th-TH" sz="3200" b="1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3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การพัฒนาอย่างยั่งยืน </a:t>
            </a:r>
            <a:r>
              <a:rPr lang="th-TH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สิ่งแวดล้อมโลกและร่วมมือกันในการแก้ไขปัญหาและป้องกันมลภาวะ ส่งเสริมการการศึกษาด้านสิ่งแวดล้อมและการมีส่วนร่วมของประชาชน </a:t>
            </a: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3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สนับสนุนให้มีการใช้เทคโนโลยีที่เป็นมิตรกับสิ่งแวดล้อม </a:t>
            </a:r>
            <a:r>
              <a:rPr lang="th-TH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การปรับปรุงสภาพเมืองของอาเซียนที่อำนวยต่อการมีคุณภาพชีวิตที่ดีของประชาชน การประสานนโยบายด้านสิ่งแวดล้อมที่เป็นไปในทิศทางเดียวกันและจัดให้มีการจัดทำฐานข้อมูลด้านสิ่งแวดล้อมที่เป็นระบบ ส่งเสริมการใช้ประโยชน์ทรัพยากรทางทะเล ชายฝั่ง และแหล่งน้ำธรรมชาติอย่างยั่งยืน รวมทั้งการมีบทบาทในเรื่องโลกร้อนทั้งในระดับภูมิภาคและระดับโลก </a:t>
            </a:r>
            <a:endParaRPr lang="en-US" sz="3000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4290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20BA0-0FB5-4BCA-9C51-8C824EADB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573211"/>
            <a:ext cx="7406640" cy="1356360"/>
          </a:xfrm>
        </p:spPr>
        <p:txBody>
          <a:bodyPr>
            <a:normAutofit/>
          </a:bodyPr>
          <a:lstStyle/>
          <a:p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การดำเนินงานจัดตั้งประชาคมสังคม</a:t>
            </a:r>
            <a:b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และวัฒนธรรมอาเซียน </a:t>
            </a:r>
            <a:endParaRPr lang="en-US" sz="36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5F8E3-AF78-4518-AB59-CF6D84702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" indent="0" algn="thaiDist">
              <a:buNone/>
            </a:pPr>
            <a:r>
              <a:rPr lang="th-TH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5. การสร้างอัตลักษณ์อาเซียน (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Building ASEAN Identity</a:t>
            </a: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 </a:t>
            </a:r>
            <a:endParaRPr lang="th-TH" sz="3000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3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การรับรู้ถึงอัตลักษณ์ของอาเซียน</a:t>
            </a:r>
            <a:r>
              <a:rPr lang="th-TH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และความตระหนักในคุณค่าร่วมกันของ เอกภาพในความหลากหลายให้เกิดขึ้นแก่สังคมทุกระดับ ส่งเสริมให้ประเทศสมาชิกและประชาชนใน ภูมิภาคเกิดสำนึกในความเป็นเจ้าของประชาคมร่วมกัน มีการรับรู้และความเข้าใจซึ่งกันและกันเกี่ยวกับวัฒนธรรม ประวัติศาสตร์ ศาสนา และอารยธรรมของแต่ละประเทศ </a:t>
            </a: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3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ส่งเสริมและอนุรักษ์มรดกทางวัฒนธรรมของอาเซียน </a:t>
            </a:r>
            <a:r>
              <a:rPr lang="th-TH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สนับสนุนการสร้างสรรค์ทางวัฒนธรรมและการนำไปต่อยอดในภาคอุตสาหกรรม รวมทั้งส่งเสริมการ มีส่วนร่วมของทุกภาคส่วนของสังคมในการปลูกฝังและถ่ายทอดอัตลักษณ์อาเซียน </a:t>
            </a:r>
            <a:endParaRPr lang="en-US" sz="3000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57087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20BA0-0FB5-4BCA-9C51-8C824EADB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573211"/>
            <a:ext cx="7406640" cy="1356360"/>
          </a:xfrm>
        </p:spPr>
        <p:txBody>
          <a:bodyPr>
            <a:normAutofit/>
          </a:bodyPr>
          <a:lstStyle/>
          <a:p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การดำเนินงานจัดตั้งประชาคมสังคม</a:t>
            </a:r>
            <a:b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3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และวัฒนธรรมอาเซียน </a:t>
            </a:r>
            <a:endParaRPr lang="en-US" sz="36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5F8E3-AF78-4518-AB59-CF6D84702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 algn="thaiDist">
              <a:buNone/>
            </a:pPr>
            <a:r>
              <a:rPr lang="th-TH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6. การลดช่องว่างของการพัฒนา (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Narrowing Development Gap) </a:t>
            </a:r>
            <a:endParaRPr lang="th-TH" sz="3600" b="1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ลดช่องว่างของการพัฒนา </a:t>
            </a:r>
            <a:r>
              <a:rPr lang="th-TH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ระหว่างประเทศสมาชิก 6 ประเทศ หรือ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ASEAN – 6 </a:t>
            </a:r>
            <a:r>
              <a:rPr lang="th-TH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กับประเทศกลุ่ม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CLMV - </a:t>
            </a:r>
            <a:r>
              <a:rPr lang="th-TH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ำหนดนโยบายและแผนการพัฒนาในภูมิภาคทุกระดับทั้งกรอบความร่วมมือระดับภูมิภาคและกรอบความร่วมมืออนุภูมิภาค </a:t>
            </a: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2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การให้ความช่วยเหลือในการพัฒนาแก่ประเทศ </a:t>
            </a:r>
            <a:r>
              <a:rPr lang="en-US" sz="2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CLMV </a:t>
            </a:r>
            <a:r>
              <a:rPr lang="th-TH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อาศัยบทบาทของ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ASEAN – 6 </a:t>
            </a:r>
            <a:r>
              <a:rPr lang="th-TH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และการชักชวนให้องค์กรด้านการพัฒนาทั้งในและนอกภูมิภาคให้เข้ามามีส่วนร่วม</a:t>
            </a: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72200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30DE-53B0-428B-822B-13DB5502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ปัญหาและแนวโน้มในการร่วมมือด้านสังคม</a:t>
            </a:r>
            <a:b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และวัฒนธรรมของอาเซียน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913E-399B-4622-B950-6E2A3BE05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832317"/>
            <a:ext cx="7404653" cy="4038600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 ความเข้าใจต่ออัตลักษณ์อาเซียนและการสร้างอัตลักษณ์ร่วมของอาเซียน</a:t>
            </a:r>
          </a:p>
          <a:p>
            <a:pPr marL="34290" indent="0" algn="ctr">
              <a:buNone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800" b="1" dirty="0">
                <a:solidFill>
                  <a:schemeClr val="bg2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“หนึ่งวิสัยทัศน์ หนึ่งอัตลักษณ์ หนึ่งประชาคม” </a:t>
            </a:r>
          </a:p>
          <a:p>
            <a:pPr marL="34290" indent="0" algn="ctr">
              <a:buNone/>
            </a:pPr>
            <a:r>
              <a:rPr lang="th-TH" sz="2800" b="1" dirty="0">
                <a:solidFill>
                  <a:schemeClr val="bg2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“หนึ่งอัตลักษณ์” (</a:t>
            </a:r>
            <a:r>
              <a:rPr lang="en-US" sz="2800" b="1" dirty="0">
                <a:solidFill>
                  <a:schemeClr val="bg2">
                    <a:lumMod val="50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One Identity)</a:t>
            </a:r>
            <a:endParaRPr lang="th-TH" sz="2800" b="1" dirty="0">
              <a:solidFill>
                <a:schemeClr val="bg2">
                  <a:lumMod val="50000"/>
                </a:schemeClr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34290" indent="0" algn="ctr">
              <a:buNone/>
            </a:pPr>
            <a:r>
              <a:rPr lang="en-US" sz="9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35BF2B-A630-492C-8764-0C96CC926F6D}"/>
              </a:ext>
            </a:extLst>
          </p:cNvPr>
          <p:cNvSpPr/>
          <p:nvPr/>
        </p:nvSpPr>
        <p:spPr>
          <a:xfrm>
            <a:off x="1131149" y="3727939"/>
            <a:ext cx="2560319" cy="748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ความหลากหลาย</a:t>
            </a:r>
          </a:p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ทางวัฒนธรรม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15CB06-10D9-4090-93BB-2D935031DE80}"/>
              </a:ext>
            </a:extLst>
          </p:cNvPr>
          <p:cNvSpPr/>
          <p:nvPr/>
        </p:nvSpPr>
        <p:spPr>
          <a:xfrm>
            <a:off x="464234" y="4715405"/>
            <a:ext cx="2862254" cy="748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ความซับซ้อนทางสังคม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47E061-27A0-47BC-BF38-A488F59B477F}"/>
              </a:ext>
            </a:extLst>
          </p:cNvPr>
          <p:cNvSpPr/>
          <p:nvPr/>
        </p:nvSpPr>
        <p:spPr>
          <a:xfrm>
            <a:off x="5441233" y="3714373"/>
            <a:ext cx="2142457" cy="748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บรรทัดฐาน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06B046-A874-4BCB-9EC6-7790837A364C}"/>
              </a:ext>
            </a:extLst>
          </p:cNvPr>
          <p:cNvSpPr/>
          <p:nvPr/>
        </p:nvSpPr>
        <p:spPr>
          <a:xfrm>
            <a:off x="6512462" y="4702825"/>
            <a:ext cx="2142457" cy="748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หลักฉันทามติ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FE98A9-E054-4BF2-8891-0F5A682B1E16}"/>
              </a:ext>
            </a:extLst>
          </p:cNvPr>
          <p:cNvSpPr/>
          <p:nvPr/>
        </p:nvSpPr>
        <p:spPr>
          <a:xfrm>
            <a:off x="3691468" y="5301294"/>
            <a:ext cx="2427978" cy="1139246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สับสนและย้อนแย้งต่อเป้าหมายร่วม</a:t>
            </a:r>
          </a:p>
        </p:txBody>
      </p:sp>
    </p:spTree>
    <p:extLst>
      <p:ext uri="{BB962C8B-B14F-4D97-AF65-F5344CB8AC3E}">
        <p14:creationId xmlns:p14="http://schemas.microsoft.com/office/powerpoint/2010/main" val="25293978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30DE-53B0-428B-822B-13DB5502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ปัญหาและแนวโน้มในการร่วมมือด้านสังคม</a:t>
            </a:r>
            <a:b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และวัฒนธรรมของอาเซียน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913E-399B-4622-B950-6E2A3BE05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832317"/>
            <a:ext cx="7404653" cy="4038600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2. ความขัดแย้งที่มาจากประเด็นด้านวัฒนธรรม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E9A414-0E47-4550-9297-E3A8190BA13C}"/>
              </a:ext>
            </a:extLst>
          </p:cNvPr>
          <p:cNvSpPr/>
          <p:nvPr/>
        </p:nvSpPr>
        <p:spPr>
          <a:xfrm>
            <a:off x="2920088" y="2406339"/>
            <a:ext cx="3278976" cy="15646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การอ้างสิทธิในการเป็นเจ้าของวัฒนธรรม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0579E3-C88B-4B4B-B713-CF5DC4B0C751}"/>
              </a:ext>
            </a:extLst>
          </p:cNvPr>
          <p:cNvSpPr/>
          <p:nvPr/>
        </p:nvSpPr>
        <p:spPr>
          <a:xfrm>
            <a:off x="1074877" y="4411394"/>
            <a:ext cx="2427978" cy="1139246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มรดกของชาติ (</a:t>
            </a:r>
            <a:r>
              <a:rPr lang="en-US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National Heritage) </a:t>
            </a:r>
            <a:endParaRPr lang="th-TH" sz="2800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038E8F4-B22B-461A-A3D3-A1FD720F3256}"/>
              </a:ext>
            </a:extLst>
          </p:cNvPr>
          <p:cNvSpPr/>
          <p:nvPr/>
        </p:nvSpPr>
        <p:spPr>
          <a:xfrm>
            <a:off x="5641145" y="4411394"/>
            <a:ext cx="2427978" cy="1139246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มรดกของภูมิภาค (</a:t>
            </a:r>
            <a:r>
              <a:rPr lang="en-US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Regional Heritage) </a:t>
            </a:r>
            <a:endParaRPr lang="th-TH" sz="2800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F88D118-CCA4-4547-A4C6-D66E237B488E}"/>
              </a:ext>
            </a:extLst>
          </p:cNvPr>
          <p:cNvGrpSpPr/>
          <p:nvPr/>
        </p:nvGrpSpPr>
        <p:grpSpPr>
          <a:xfrm>
            <a:off x="4081714" y="4728443"/>
            <a:ext cx="980571" cy="569623"/>
            <a:chOff x="3699803" y="4411394"/>
            <a:chExt cx="980571" cy="569623"/>
          </a:xfrm>
        </p:grpSpPr>
        <p:sp>
          <p:nvSpPr>
            <p:cNvPr id="5" name="Arrow: Chevron 4">
              <a:extLst>
                <a:ext uri="{FF2B5EF4-FFF2-40B4-BE49-F238E27FC236}">
                  <a16:creationId xmlns:a16="http://schemas.microsoft.com/office/drawing/2014/main" id="{6B0C8A68-9968-4D5F-BDD1-CFD43DB86071}"/>
                </a:ext>
              </a:extLst>
            </p:cNvPr>
            <p:cNvSpPr/>
            <p:nvPr/>
          </p:nvSpPr>
          <p:spPr>
            <a:xfrm>
              <a:off x="3699803" y="4411394"/>
              <a:ext cx="393895" cy="554501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Arrow: Chevron 13">
              <a:extLst>
                <a:ext uri="{FF2B5EF4-FFF2-40B4-BE49-F238E27FC236}">
                  <a16:creationId xmlns:a16="http://schemas.microsoft.com/office/drawing/2014/main" id="{27BF759E-E2AB-42A3-A9B6-6B0F143BDA59}"/>
                </a:ext>
              </a:extLst>
            </p:cNvPr>
            <p:cNvSpPr/>
            <p:nvPr/>
          </p:nvSpPr>
          <p:spPr>
            <a:xfrm>
              <a:off x="3993141" y="4426516"/>
              <a:ext cx="393895" cy="554501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68529CDA-978C-4CEE-95FB-737C88F808BC}"/>
                </a:ext>
              </a:extLst>
            </p:cNvPr>
            <p:cNvSpPr/>
            <p:nvPr/>
          </p:nvSpPr>
          <p:spPr>
            <a:xfrm>
              <a:off x="4286479" y="4426515"/>
              <a:ext cx="393895" cy="554501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E2DE0A2-5DB5-4ACE-8557-A3989D58C12A}"/>
              </a:ext>
            </a:extLst>
          </p:cNvPr>
          <p:cNvSpPr/>
          <p:nvPr/>
        </p:nvSpPr>
        <p:spPr>
          <a:xfrm>
            <a:off x="5641145" y="6070613"/>
            <a:ext cx="3108960" cy="496415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</a:t>
            </a:r>
            <a:r>
              <a:rPr lang="en-US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: </a:t>
            </a:r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เขาพระวิหาร</a:t>
            </a:r>
          </a:p>
        </p:txBody>
      </p:sp>
    </p:spTree>
    <p:extLst>
      <p:ext uri="{BB962C8B-B14F-4D97-AF65-F5344CB8AC3E}">
        <p14:creationId xmlns:p14="http://schemas.microsoft.com/office/powerpoint/2010/main" val="2319731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30DE-53B0-428B-822B-13DB5502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ปัญหาและแนวโน้มในการร่วมมือด้านสังคม</a:t>
            </a:r>
            <a:b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และวัฒนธรรมของอาเซียน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913E-399B-4622-B950-6E2A3BE05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832317"/>
            <a:ext cx="7404653" cy="4038600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3. ปัญหาด้านสิทธิมนุษยชนของอาเซียน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35BF2B-A630-492C-8764-0C96CC926F6D}"/>
              </a:ext>
            </a:extLst>
          </p:cNvPr>
          <p:cNvSpPr/>
          <p:nvPr/>
        </p:nvSpPr>
        <p:spPr>
          <a:xfrm>
            <a:off x="886363" y="2358606"/>
            <a:ext cx="2560319" cy="21407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 algn="thaiDist">
              <a:buFont typeface="Wingdings" panose="05000000000000000000" pitchFamily="2" charset="2"/>
              <a:buChar char="ü"/>
            </a:pP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หลักการไม่แทรกแซงกิจการภายใน</a:t>
            </a:r>
          </a:p>
          <a:p>
            <a:pPr marL="457200" lvl="0" indent="-457200" algn="thaiDist">
              <a:buFont typeface="Wingdings" panose="05000000000000000000" pitchFamily="2" charset="2"/>
              <a:buChar char="ü"/>
            </a:pP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ค่านิยมเอเชีย</a:t>
            </a:r>
          </a:p>
          <a:p>
            <a:pPr marL="457200" lvl="0" indent="-457200" algn="thaiDist">
              <a:buFont typeface="Wingdings" panose="05000000000000000000" pitchFamily="2" charset="2"/>
              <a:buChar char="ü"/>
            </a:pP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วิถีอาเซียน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15CB06-10D9-4090-93BB-2D935031DE80}"/>
              </a:ext>
            </a:extLst>
          </p:cNvPr>
          <p:cNvSpPr/>
          <p:nvPr/>
        </p:nvSpPr>
        <p:spPr>
          <a:xfrm>
            <a:off x="5036234" y="5681855"/>
            <a:ext cx="3720383" cy="893209"/>
          </a:xfrm>
          <a:prstGeom prst="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การละเมิดสิทธิมนุษยชน</a:t>
            </a:r>
          </a:p>
          <a:p>
            <a:pPr lvl="0" algn="ctr"/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ของรัฐบาลพม่าต่อชาวโรฮิงญา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47E061-27A0-47BC-BF38-A488F59B477F}"/>
              </a:ext>
            </a:extLst>
          </p:cNvPr>
          <p:cNvSpPr/>
          <p:nvPr/>
        </p:nvSpPr>
        <p:spPr>
          <a:xfrm>
            <a:off x="3842417" y="2358606"/>
            <a:ext cx="3461042" cy="8932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การเพิกเฉยต่อการแก้ไขปัญหา</a:t>
            </a:r>
          </a:p>
          <a:p>
            <a:pPr lvl="0" algn="ctr"/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สิทธิมนุษยชนในภูมิภาค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06B046-A874-4BCB-9EC6-7790837A364C}"/>
              </a:ext>
            </a:extLst>
          </p:cNvPr>
          <p:cNvSpPr/>
          <p:nvPr/>
        </p:nvSpPr>
        <p:spPr>
          <a:xfrm>
            <a:off x="3842417" y="3606186"/>
            <a:ext cx="3461042" cy="893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ความพยายามจัดตั้งกลไก</a:t>
            </a:r>
          </a:p>
          <a:p>
            <a:pPr lvl="0" algn="ctr"/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ด้านสิทธิมนุษยชน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F8D4E3D-DA12-4DA5-BF42-69C16B622B6F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3496171" y="2805210"/>
            <a:ext cx="346246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62495FB-71E8-4B70-8D3E-CF4A072B7E89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5572938" y="3251815"/>
            <a:ext cx="0" cy="39264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29D7B35E-47D0-4159-A224-2913B0B262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458" y="3620254"/>
            <a:ext cx="1249697" cy="124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021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30DE-53B0-428B-822B-13DB5502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ปัญหาและแนวโน้มในการร่วมมือด้านสังคม</a:t>
            </a:r>
            <a:b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และวัฒนธรรมของอาเซียน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913E-399B-4622-B950-6E2A3BE05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832317"/>
            <a:ext cx="7404653" cy="4038600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4</a:t>
            </a:r>
            <a:r>
              <a:rPr lang="en-US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การรับมือกับอาเซียนภิวัตน์</a:t>
            </a:r>
            <a:endParaRPr lang="en-US" sz="28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34290" indent="0" algn="ctr">
              <a:buNone/>
            </a:pPr>
            <a:r>
              <a:rPr lang="th-TH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กระบวนการบูรณาการของอาเซียนหรืออาเซียนภิวัตน์ (</a:t>
            </a:r>
            <a:r>
              <a:rPr lang="en-US" sz="3200" b="1" dirty="0" err="1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ASEANisation</a:t>
            </a:r>
            <a:r>
              <a:rPr lang="en-US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 </a:t>
            </a:r>
            <a:r>
              <a:rPr lang="th-TH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อาศัยการเชื่อมโยงกัน (</a:t>
            </a:r>
            <a:r>
              <a:rPr lang="en-US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Connectivity)     </a:t>
            </a:r>
            <a:r>
              <a:rPr lang="th-TH" sz="32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ในหลากหลายมิติ </a:t>
            </a:r>
            <a:endParaRPr lang="en-US" sz="3200" b="1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35BF2B-A630-492C-8764-0C96CC926F6D}"/>
              </a:ext>
            </a:extLst>
          </p:cNvPr>
          <p:cNvSpPr/>
          <p:nvPr/>
        </p:nvSpPr>
        <p:spPr>
          <a:xfrm>
            <a:off x="1184652" y="4035360"/>
            <a:ext cx="2560319" cy="17133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h-TH" sz="2800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การเคลื่อนย้ายคน</a:t>
            </a:r>
            <a:endParaRPr lang="en-US" sz="2800" u="sng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ภาคการท่องเที่ยว</a:t>
            </a:r>
            <a:endParaRPr lang="en-US" sz="2800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th-TH" sz="28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แรงงาน</a:t>
            </a:r>
            <a:endParaRPr lang="en-US" sz="2800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lvl="0"/>
            <a:endParaRPr lang="en-US" sz="2800" dirty="0">
              <a:solidFill>
                <a:srgbClr val="0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47E061-27A0-47BC-BF38-A488F59B477F}"/>
              </a:ext>
            </a:extLst>
          </p:cNvPr>
          <p:cNvSpPr/>
          <p:nvPr/>
        </p:nvSpPr>
        <p:spPr>
          <a:xfrm>
            <a:off x="5050302" y="4035359"/>
            <a:ext cx="3485824" cy="17133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เพื่อสนับสนุนการขยายตัว</a:t>
            </a:r>
          </a:p>
          <a:p>
            <a:pPr lvl="0" algn="ctr"/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ทางเศรษฐกิจของประชาคมอาเซียน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37A103C-D70E-4776-892B-176C27F0ECCF}"/>
              </a:ext>
            </a:extLst>
          </p:cNvPr>
          <p:cNvGrpSpPr/>
          <p:nvPr/>
        </p:nvGrpSpPr>
        <p:grpSpPr>
          <a:xfrm>
            <a:off x="3939050" y="4607227"/>
            <a:ext cx="980571" cy="569623"/>
            <a:chOff x="3699803" y="4411394"/>
            <a:chExt cx="980571" cy="569623"/>
          </a:xfrm>
        </p:grpSpPr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D8CEC417-72AF-442B-9B4B-278034E54D82}"/>
                </a:ext>
              </a:extLst>
            </p:cNvPr>
            <p:cNvSpPr/>
            <p:nvPr/>
          </p:nvSpPr>
          <p:spPr>
            <a:xfrm>
              <a:off x="3699803" y="4411394"/>
              <a:ext cx="393895" cy="554501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8A18A957-78E5-4149-9DE2-47DCB296514E}"/>
                </a:ext>
              </a:extLst>
            </p:cNvPr>
            <p:cNvSpPr/>
            <p:nvPr/>
          </p:nvSpPr>
          <p:spPr>
            <a:xfrm>
              <a:off x="3993141" y="4426516"/>
              <a:ext cx="393895" cy="554501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Arrow: Chevron 13">
              <a:extLst>
                <a:ext uri="{FF2B5EF4-FFF2-40B4-BE49-F238E27FC236}">
                  <a16:creationId xmlns:a16="http://schemas.microsoft.com/office/drawing/2014/main" id="{572DC36D-CE03-458F-8552-5EA78EF9DA24}"/>
                </a:ext>
              </a:extLst>
            </p:cNvPr>
            <p:cNvSpPr/>
            <p:nvPr/>
          </p:nvSpPr>
          <p:spPr>
            <a:xfrm>
              <a:off x="4286479" y="4426515"/>
              <a:ext cx="393895" cy="554501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5663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30DE-53B0-428B-822B-13DB5502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มิติภาคการท่องเที่ยวไทย</a:t>
            </a:r>
            <a:b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F2120BE3-0E08-4FEF-85FE-D94E58D571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505760"/>
              </p:ext>
            </p:extLst>
          </p:nvPr>
        </p:nvGraphicFramePr>
        <p:xfrm>
          <a:off x="618979" y="1965960"/>
          <a:ext cx="4754879" cy="390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">
            <a:extLst>
              <a:ext uri="{FF2B5EF4-FFF2-40B4-BE49-F238E27FC236}">
                <a16:creationId xmlns:a16="http://schemas.microsoft.com/office/drawing/2014/main" id="{A1A6A541-AA49-402E-B1AE-E53B793E2ACB}"/>
              </a:ext>
            </a:extLst>
          </p:cNvPr>
          <p:cNvSpPr txBox="1"/>
          <p:nvPr/>
        </p:nvSpPr>
        <p:spPr>
          <a:xfrm>
            <a:off x="2954217" y="2593731"/>
            <a:ext cx="1392701" cy="56270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00B05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7.9 </a:t>
            </a:r>
            <a:r>
              <a:rPr lang="th-TH" sz="2400" b="1" dirty="0">
                <a:solidFill>
                  <a:srgbClr val="00B05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ล้านคน</a:t>
            </a:r>
            <a:endParaRPr lang="en-US" sz="2400" b="1" dirty="0">
              <a:solidFill>
                <a:srgbClr val="00B05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A1A6A541-AA49-402E-B1AE-E53B793E2ACB}"/>
              </a:ext>
            </a:extLst>
          </p:cNvPr>
          <p:cNvSpPr txBox="1"/>
          <p:nvPr/>
        </p:nvSpPr>
        <p:spPr>
          <a:xfrm>
            <a:off x="618979" y="1141237"/>
            <a:ext cx="2644726" cy="125554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2400" b="0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ภาพรวมอาเซียน</a:t>
            </a:r>
          </a:p>
          <a:p>
            <a:pPr algn="ctr"/>
            <a:r>
              <a:rPr lang="th-TH" sz="2400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เฉพาะ</a:t>
            </a:r>
            <a:r>
              <a:rPr lang="th-TH" sz="2400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ชาวจีน </a:t>
            </a:r>
            <a:r>
              <a:rPr lang="en-US" sz="2400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18.6</a:t>
            </a:r>
            <a:r>
              <a:rPr lang="th-TH" sz="2400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ล้านคน</a:t>
            </a:r>
            <a:endParaRPr lang="en-US" sz="2400" b="1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DA42A384-69F3-4B63-9F24-04F7252818F6}"/>
              </a:ext>
            </a:extLst>
          </p:cNvPr>
          <p:cNvSpPr txBox="1"/>
          <p:nvPr/>
        </p:nvSpPr>
        <p:spPr>
          <a:xfrm>
            <a:off x="4346918" y="3462778"/>
            <a:ext cx="1448973" cy="54403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2.4 </a:t>
            </a:r>
            <a:r>
              <a:rPr lang="th-TH" sz="2800" b="1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ล้านคน</a:t>
            </a:r>
            <a:endParaRPr lang="en-US" sz="2800" b="1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569F3A62-151A-4B43-B5BC-EFE0769C1B3B}"/>
              </a:ext>
            </a:extLst>
          </p:cNvPr>
          <p:cNvSpPr/>
          <p:nvPr/>
        </p:nvSpPr>
        <p:spPr>
          <a:xfrm>
            <a:off x="4863026" y="3012612"/>
            <a:ext cx="239151" cy="4501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A9E57B-E963-4A95-BBD9-9DFCD955F26D}"/>
              </a:ext>
            </a:extLst>
          </p:cNvPr>
          <p:cNvSpPr/>
          <p:nvPr/>
        </p:nvSpPr>
        <p:spPr>
          <a:xfrm>
            <a:off x="5795890" y="2593731"/>
            <a:ext cx="3063791" cy="30755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400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ผลกระทบ</a:t>
            </a:r>
          </a:p>
          <a:p>
            <a:pPr lvl="0" algn="ctr"/>
            <a:r>
              <a:rPr lang="th-TH" sz="2400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สำหรับคนท้องถิ่น</a:t>
            </a:r>
          </a:p>
          <a:p>
            <a:pPr marL="342900" lvl="0" indent="-342900" algn="ctr">
              <a:buFont typeface="Wingdings" panose="05000000000000000000" pitchFamily="2" charset="2"/>
              <a:buChar char="ü"/>
            </a:pP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การเปลี่ยนแปลงทางสังคม</a:t>
            </a:r>
          </a:p>
          <a:p>
            <a:pPr marL="342900" lvl="0" indent="-342900" algn="ctr">
              <a:buFont typeface="Wingdings" panose="05000000000000000000" pitchFamily="2" charset="2"/>
              <a:buChar char="ü"/>
            </a:pP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ด้านสิ่งแวดล้อมจากความเจริญที่เข้ามาอย่างรวดเร็ว</a:t>
            </a:r>
          </a:p>
        </p:txBody>
      </p:sp>
    </p:spTree>
    <p:extLst>
      <p:ext uri="{BB962C8B-B14F-4D97-AF65-F5344CB8AC3E}">
        <p14:creationId xmlns:p14="http://schemas.microsoft.com/office/powerpoint/2010/main" val="1686466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30DE-53B0-428B-822B-13DB5502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มิติการเคลื่อนย้ายแรงงานภายในภูมิภาค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9B92F1C-9B3D-4EEB-B9D5-28F36AA2DD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265274"/>
              </p:ext>
            </p:extLst>
          </p:nvPr>
        </p:nvGraphicFramePr>
        <p:xfrm>
          <a:off x="857250" y="1831975"/>
          <a:ext cx="3967968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4A01B27-F935-41BC-9B00-BC2712658EE1}"/>
              </a:ext>
            </a:extLst>
          </p:cNvPr>
          <p:cNvSpPr txBox="1"/>
          <p:nvPr/>
        </p:nvSpPr>
        <p:spPr>
          <a:xfrm>
            <a:off x="2124222" y="4248443"/>
            <a:ext cx="1631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1.5 </a:t>
            </a:r>
            <a:r>
              <a:rPr lang="th-TH" sz="28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ล้านคน</a:t>
            </a:r>
            <a:endParaRPr lang="en-US" sz="2800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826546-CD75-4046-85A1-0B7615C932E1}"/>
              </a:ext>
            </a:extLst>
          </p:cNvPr>
          <p:cNvSpPr txBox="1"/>
          <p:nvPr/>
        </p:nvSpPr>
        <p:spPr>
          <a:xfrm>
            <a:off x="2152358" y="3052480"/>
            <a:ext cx="1631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6.7 </a:t>
            </a:r>
            <a:r>
              <a:rPr lang="th-TH" sz="2800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ล้านคน</a:t>
            </a:r>
            <a:endParaRPr lang="en-US" sz="2800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F9E0578F-AF72-4CA8-A850-0461387F8DA5}"/>
              </a:ext>
            </a:extLst>
          </p:cNvPr>
          <p:cNvSpPr/>
          <p:nvPr/>
        </p:nvSpPr>
        <p:spPr>
          <a:xfrm>
            <a:off x="2461846" y="3471204"/>
            <a:ext cx="253219" cy="819443"/>
          </a:xfrm>
          <a:prstGeom prst="up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DBDC06-9911-4191-8B78-2534CD31B43B}"/>
              </a:ext>
            </a:extLst>
          </p:cNvPr>
          <p:cNvSpPr txBox="1"/>
          <p:nvPr/>
        </p:nvSpPr>
        <p:spPr>
          <a:xfrm>
            <a:off x="2672862" y="3608570"/>
            <a:ext cx="16318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chemeClr val="accent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4 </a:t>
            </a:r>
            <a:r>
              <a:rPr lang="th-TH" sz="3200" u="sng" dirty="0">
                <a:solidFill>
                  <a:schemeClr val="accent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เท่า</a:t>
            </a:r>
            <a:endParaRPr lang="en-US" sz="3200" u="sng" dirty="0">
              <a:solidFill>
                <a:schemeClr val="accent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5F8A384-C8E1-48B6-B9AA-C1D143752855}"/>
              </a:ext>
            </a:extLst>
          </p:cNvPr>
          <p:cNvSpPr/>
          <p:nvPr/>
        </p:nvSpPr>
        <p:spPr>
          <a:xfrm>
            <a:off x="5360670" y="1831976"/>
            <a:ext cx="3063791" cy="25852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400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ผลกระทบ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ถูกแย่งงาน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โครงสร้างค่าจ้าง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งบประมาณของรัฐในการดูแลแรงงาน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ความรู้สึก ไม่ปลอดภัย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A54927-D8BA-4D0A-B8B2-7221D107E04A}"/>
              </a:ext>
            </a:extLst>
          </p:cNvPr>
          <p:cNvSpPr/>
          <p:nvPr/>
        </p:nvSpPr>
        <p:spPr>
          <a:xfrm>
            <a:off x="5360670" y="4819543"/>
            <a:ext cx="3063791" cy="14911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h-TH" sz="2400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กระแสชาตินิยม</a:t>
            </a:r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ก่อตัวขึ้นเป็นแรงกระเพื่อม</a:t>
            </a:r>
          </a:p>
          <a:p>
            <a:pPr lvl="0" algn="ctr"/>
            <a:r>
              <a:rPr lang="th-TH" sz="2400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อาจนำมาซึ่ง</a:t>
            </a:r>
            <a:r>
              <a:rPr lang="th-TH" sz="2400" u="sng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ความรุนแรง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B1688D9B-818C-47F2-B372-50CFB9C4A259}"/>
              </a:ext>
            </a:extLst>
          </p:cNvPr>
          <p:cNvSpPr/>
          <p:nvPr/>
        </p:nvSpPr>
        <p:spPr>
          <a:xfrm>
            <a:off x="6780627" y="4417254"/>
            <a:ext cx="239151" cy="5908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19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30DE-53B0-428B-822B-13DB5502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ปัญหาและแนวโน้มในการร่วมมือด้านสังคม</a:t>
            </a:r>
            <a:b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และวัฒนธรรมของอาเซียน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913E-399B-4622-B950-6E2A3BE05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832317"/>
            <a:ext cx="7404653" cy="4038600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5. ความร่วมมือด้านสังคมและวัฒนธรรมของอาเซียนในเชิงปฏิบัติ</a:t>
            </a:r>
          </a:p>
          <a:p>
            <a:pPr algn="thaiDist">
              <a:buFont typeface="Wingdings" panose="05000000000000000000" pitchFamily="2" charset="2"/>
              <a:buChar char="Ø"/>
            </a:pPr>
            <a:r>
              <a:rPr lang="th-TH" sz="35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เวทีแห่งการพูดคุยและการจัดทำเอกสาร (หลัง</a:t>
            </a:r>
            <a:r>
              <a:rPr lang="en-US" sz="35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2015</a:t>
            </a:r>
            <a:r>
              <a:rPr lang="th-TH" sz="3500" b="1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</a:p>
          <a:p>
            <a:pPr marL="34290" indent="0" algn="thaiDist">
              <a:buNone/>
            </a:pPr>
            <a:r>
              <a:rPr lang="en-US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การปฏิบัติมีข้อคำนึงหลายอย่างที่อาเซียนจำเป็นต้องปรับปรุง เช่น ในเรื่องของการขจัดปัญหาความยากจนและลดช่องว่างของการพัฒนาที่ไม่สามารถวัดได้เพียงตัวเลขรายได้ประชาชาติหรือรายได้เฉลี่ยต่อหัวประชากรเท่านั้น แต่ต้องพิจารณาประเด็นของความยุติธรรมทางสังคมประกอบกัน </a:t>
            </a:r>
            <a:endParaRPr lang="en-US" sz="280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14163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E52AE-07C1-4BDF-8FA3-0A0228789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200" b="1" dirty="0">
                <a:solidFill>
                  <a:schemeClr val="accent6">
                    <a:lumMod val="75000"/>
                  </a:schemeClr>
                </a:solidFill>
              </a:rPr>
              <a:t>แนวคิดการสร้างความร่วมมือด้านสังคมและวัฒนธรรมของอาเซียน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06E72-93F4-45F0-9E84-A397B9616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 algn="thaiDist">
              <a:buNone/>
            </a:pPr>
            <a:r>
              <a:rPr lang="th-TH" sz="3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ความร่วมมือ </a:t>
            </a: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หมายถึง การกระทำร่วมกันเพื่อบรรลุเป้าหมายที่ตั้งไว้ ความร่วมมือเป็นเงื่อนไขเบื้องต้นที่ จำเป็นในการเป็นรากฐานทางสังคมและจิตวิทยาของการบูรณาการ โดยความร่วมมือก่อให้เกิดความเข้าใจที่ ตรงกัน (</a:t>
            </a:r>
            <a:r>
              <a:rPr lang="en-US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Mutual</a:t>
            </a: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Understanding)</a:t>
            </a: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 และความเชื่อมั่นซึ่งกัน (</a:t>
            </a:r>
            <a:r>
              <a:rPr lang="en-US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Mutual Confidence)</a:t>
            </a: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 ระหว่างประเทศภาคี เมื่อเกิดการแบ่งปันค่านิยม พฤติกรรม และความคาดหวังร่วมกันเช่นนี้ เงื่อนไขความร่วมมือดังกล่าวจะนำไปสู่การบูรณาการในการสร้างสังคมระหว่างประเทศ (</a:t>
            </a:r>
            <a:r>
              <a:rPr lang="en-US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Transnational Society) </a:t>
            </a: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ได้ในที่สุด</a:t>
            </a:r>
            <a:endParaRPr lang="en-US" sz="28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358476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AEBE1-1AF8-4545-BE76-8FDF79F78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แนวโน้มของความร่วมมือด้านสังคมและวัฒนธรรมของอาเซียน</a:t>
            </a:r>
            <a:endParaRPr lang="en-US" sz="28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45C73-7C73-4817-BF36-EF99B615A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ประเด็นสังคมและวัฒนธรรมจะมีความสำคัญมากขึ้นเรื่อย ๆ อันเนื่องมาจากความเปลี่ยนแปลงของโลกาภิวัตน์และอาเซียนภิวัตน์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การเป็นสังคมสูงอายุของอาเซียน (</a:t>
            </a:r>
            <a:r>
              <a:rPr lang="en-US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Ageing ASEAN) </a:t>
            </a: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ที่จะมีผลกระทบทั้งต่อระบบ สังคม เศรษฐกิจ และการเมืองของประเทศสมาชิกอาเซียน ตลอดจนศักยภาพของภูมิภาคโดยรวม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แนวโน้มอันใกล้ของการรับติมอร์ เลสเต้ เข้ามาเป็นสมาชิกใหม่ </a:t>
            </a:r>
            <a:endParaRPr lang="en-US" sz="280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B17426-5FA6-4090-9B09-86EB59244A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768" y="4889101"/>
            <a:ext cx="1976273" cy="164127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82979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AEBE1-1AF8-4545-BE76-8FDF79F78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แนวโน้มของความร่วมมือด้านสังคมและวัฒนธรรมของอาเซียน</a:t>
            </a:r>
            <a:endParaRPr lang="en-US" sz="28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45C73-7C73-4817-BF36-EF99B615A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/>
            <a:r>
              <a:rPr lang="th-TH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ประชาชนและภาคประชาสังคมเข้ามามีพื้นที่ของการมีส่วนร่วมมากขึ้น </a:t>
            </a: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การให้พื้นที่ของการมีส่วนร่วมที่เปิดกว้างและยอมรับ บทบาทเชิงสร้างสรรค์ของภาคประชาชนและภาคประชาสังคม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ประชาชนได้เข้าไปมีส่วนร่วมในการกำหนดนโยบายและยุทธศาสตร์ของอาเซียน ที่เกี่ยวข้องกับชีวิตความเป็นอยู่ และสิทธิเสรีภาพของประชาชน หากเกิดขึ้นได้จริงก็จะเป็นการสะท้อนถึง </a:t>
            </a:r>
            <a:r>
              <a:rPr lang="th-TH" sz="2800" b="1" u="sng" dirty="0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พัฒนาการที่สำคัญของอาเซียน</a:t>
            </a: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ในการเป็นประชาคมของประชาชนในเอเชียตะวันออกเฉียงใต้อย่างแท้จริง </a:t>
            </a:r>
            <a:endParaRPr lang="en-US" sz="280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80693-5CE6-4C91-8147-02077A2B6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A2F22D-83D9-4713-A208-45A317F11ED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ngsana New" panose="02020603050405020304" pitchFamily="18" charset="-34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th-TH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87431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AEBE1-1AF8-4545-BE76-8FDF79F78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แนวโน้มของความร่วมมือด้านสังคมและวัฒนธรรมของอาเซียน</a:t>
            </a:r>
            <a:endParaRPr lang="en-US" sz="28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45C73-7C73-4817-BF36-EF99B615A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thaiDist"/>
            <a:r>
              <a:rPr lang="th-TH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การเรียนรู้และรับรู้ที่มีต่อกันของประชาชนในอาเซียนเกี่ยวกับความเป็นประชาคมอาเซียนจะค่อย ๆ เพิ่มมากขึ้น โดยเฉพาะเครือข่ายที่ไม่เป็นทางการ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การเข้าถึงระหว่างประชาชนผ่านเทคโนโลยีออนไลน์ที่เป็นปัจจัยสำคัญที่ทำให้เครือข่ายประชาชน อาเซียนเกิดขึ้นได้ในหลายระดับ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ความแพร่หลายของวัฒนธรรม </a:t>
            </a:r>
            <a:r>
              <a:rPr lang="en-US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A-pop </a:t>
            </a: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ไปในวงกว้าง ซึ่งปัจจัยเหล่านี้มีส่วนสำคัญยิ่งในการส่งเสริมการรับรู้เข้าใจซึ่งกันและกันของประชาชนอาเซียน</a:t>
            </a:r>
          </a:p>
        </p:txBody>
      </p:sp>
    </p:spTree>
    <p:extLst>
      <p:ext uri="{BB962C8B-B14F-4D97-AF65-F5344CB8AC3E}">
        <p14:creationId xmlns:p14="http://schemas.microsoft.com/office/powerpoint/2010/main" val="296561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A3A422-B3FF-4398-AC8C-EA6A430AE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3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134" y="4473526"/>
            <a:ext cx="2126566" cy="2126566"/>
          </a:xfrm>
          <a:prstGeom prst="rect">
            <a:avLst/>
          </a:prstGeom>
          <a:effectLst>
            <a:outerShdw blurRad="1092200" dist="50800" dir="5400000" algn="ctr" rotWithShape="0">
              <a:srgbClr val="000000">
                <a:alpha val="16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45C73-7C73-4817-BF36-EF99B615A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 algn="thaiDist">
              <a:buNone/>
            </a:pP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ปัญหาของความร่วมมือด้านสังคมและวัฒนธรรมของอาเซียน ได้แก่ ปัญหาเกี่ยวกับอัตลักษณ์ของ อาเซียน ความขัดแย้งด้านวัฒนธรรม ปัญหาสิทธิมนุษยชน การรับมือกับอาเซียนภิวัตน์ และการดำเนินการด้านความร่วมมือในเชิงปฏิบัติ   </a:t>
            </a:r>
          </a:p>
          <a:p>
            <a:pPr marL="34290" indent="0" algn="thaiDist">
              <a:buNone/>
            </a:pPr>
            <a:r>
              <a:rPr lang="th-TH" sz="2800" dirty="0">
                <a:solidFill>
                  <a:schemeClr val="tx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แนวโน้มของความร่วมมือด้านสังคมและวัฒนธรรมของอาเซียน คือ ประเด็นด้านสังคมและวัฒนธรรมจะ ทวีความสำคัญขึ้นเรื่อย ๆ การขยายตัวของการมีส่วนร่วมของประชาชนและภาคประชาสังคม และการรับรู้ของ ความเป็นประชาคมในหมู่ประชาชนจะมีเพิ่มมากขึ้น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586EF3A-F2E6-4104-BA22-05AB63D95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สรุป</a:t>
            </a:r>
            <a:endParaRPr lang="en-US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7127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E52AE-07C1-4BDF-8FA3-0A0228789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200" b="1" dirty="0">
                <a:solidFill>
                  <a:schemeClr val="accent6">
                    <a:lumMod val="75000"/>
                  </a:schemeClr>
                </a:solidFill>
              </a:rPr>
              <a:t>ความหลากหลายทางสังคมและวัฒนธรรม</a:t>
            </a:r>
            <a:br>
              <a:rPr lang="th-TH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th-TH" sz="3200" b="1" dirty="0">
                <a:solidFill>
                  <a:schemeClr val="accent6">
                    <a:lumMod val="75000"/>
                  </a:schemeClr>
                </a:solidFill>
              </a:rPr>
              <a:t>ของประเทศในเอเชียตะวันออกเฉียงใต้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06E72-93F4-45F0-9E84-A397B9616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>
              <a:buFont typeface="Wingdings" panose="05000000000000000000" pitchFamily="2" charset="2"/>
              <a:buChar char="ü"/>
            </a:pP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ประชากรมากกว่า 620 ล้านคน </a:t>
            </a:r>
            <a:r>
              <a:rPr lang="en-US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อันดับ</a:t>
            </a:r>
            <a:r>
              <a:rPr lang="en-US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 3 </a:t>
            </a:r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ของโลก รองมาจากจีนและอินเดีย</a:t>
            </a:r>
            <a:r>
              <a:rPr lang="en-US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endParaRPr lang="th-TH" sz="24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ร้อยละ 50 ของประชากรของอาเซียนนั้นอยู่ในวัยแรงงาน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อายุเฉลี่ยของประชากรอยู่ที่ 69 – 82.2 ปี </a:t>
            </a:r>
            <a:r>
              <a:rPr lang="en-US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ค่อนข้างสูง</a:t>
            </a:r>
            <a:r>
              <a:rPr lang="en-US" sz="2400" dirty="0"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อัตราการอ่านออกเขียนได้ของประชากรเกินกว่าร้อยละ 90</a:t>
            </a:r>
            <a:endParaRPr lang="en-US" sz="28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ประชากรที่มีรายได้ต่ำกว่าเส้นความยากจนอยู่ที่ร้อยละ 12.5</a:t>
            </a:r>
            <a:endParaRPr lang="en-US" sz="28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C7A93A-B68E-40DB-95F9-964C1F7973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418" y="4849838"/>
            <a:ext cx="3151163" cy="165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91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4F770-3920-4307-A4AA-A5FC9298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การจำแนกกลุ่มทางสังคมและวัฒนธรรม</a:t>
            </a:r>
            <a:b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ในเอเชียตะวันออกเฉียงใต้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D8CBD-2F29-448B-970B-8C008F31A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" indent="0" algn="thaiDist">
              <a:buNone/>
            </a:pPr>
            <a:r>
              <a:rPr lang="th-TH" sz="3200" b="1" dirty="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พหุลักษณ์ทางวัฒนธรรม (</a:t>
            </a:r>
            <a:r>
              <a:rPr lang="en-US" sz="3200" b="1" dirty="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Cultural Pluralism)</a:t>
            </a:r>
            <a:endParaRPr lang="th-TH" sz="3200" b="1" dirty="0">
              <a:solidFill>
                <a:srgbClr val="FF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" indent="0" algn="thaiDist">
              <a:buNone/>
            </a:pPr>
            <a:r>
              <a:rPr lang="th-TH" sz="2800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เป็นนิยามที่ถูกนำมาใช้ในการอธิบายความซับซ้อนของ สังคมที่มีกลุ่มวัฒนธรรมที่มีความเป็นอิสระต่อกันตั้งแต่สองกลุ่มขึ้นไปอยู่ร่วมในพื้นที่ทางกายภาพและพื้นที่ทางการเมืองเดียวกัน</a:t>
            </a:r>
            <a:endParaRPr lang="en-US" sz="28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555C0C-0AA6-44BD-9FDF-C798AF619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424" y="4477407"/>
            <a:ext cx="2916619" cy="1944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37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807C-AAEB-4F7E-940F-7C78622F3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3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วัฒนธรรมร่วมของอาเซียน </a:t>
            </a:r>
            <a:endParaRPr lang="en-US" sz="36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3696D12-7A0B-411E-8EA5-DDD4FD4537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845749"/>
              </p:ext>
            </p:extLst>
          </p:nvPr>
        </p:nvGraphicFramePr>
        <p:xfrm>
          <a:off x="857250" y="2057400"/>
          <a:ext cx="74041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6401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4F770-3920-4307-A4AA-A5FC9298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-45496"/>
            <a:ext cx="7406640" cy="1356360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chemeClr val="accent6">
                    <a:lumMod val="7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600" b="1" dirty="0">
                <a:solidFill>
                  <a:schemeClr val="bg2">
                    <a:lumMod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กลุ่มสังคมและวัฒนธรรมที่ได้รับอิทธิพลจาก</a:t>
            </a:r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อินเดีย</a:t>
            </a:r>
            <a:r>
              <a:rPr lang="th-TH" sz="3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36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D8CBD-2F29-448B-970B-8C008F31A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132765"/>
            <a:ext cx="7404653" cy="5352442"/>
          </a:xfrm>
        </p:spPr>
        <p:txBody>
          <a:bodyPr>
            <a:normAutofit fontScale="62500" lnSpcReduction="20000"/>
          </a:bodyPr>
          <a:lstStyle/>
          <a:p>
            <a:pPr marL="34290" indent="0" algn="thaiDist">
              <a:buNone/>
            </a:pPr>
            <a:r>
              <a:rPr lang="th-TH" sz="45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ศตวรรษที่ 1 ชาวคุชราต (</a:t>
            </a:r>
            <a:r>
              <a:rPr lang="en-US" sz="4500" b="1" u="sng" dirty="0" err="1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Gujaratis</a:t>
            </a:r>
            <a:r>
              <a:rPr lang="en-US" sz="45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r>
              <a:rPr lang="th-TH" sz="45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4500" b="1" u="sng" dirty="0">
              <a:solidFill>
                <a:srgbClr val="C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เริ่มเข้ามาทำการค้าในภูมิภาค </a:t>
            </a:r>
            <a:endParaRPr lang="en-US" sz="38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ความเชื่อแบบฮินดู (</a:t>
            </a: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Hinduism)</a:t>
            </a: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และพุทธศาสนา (</a:t>
            </a: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Buddhism)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บริเวณคาบสมุทรมลายูและหมู่เกาะของอินโดนีเซียก่อนจะค่อย ๆ ขยายเข้าสู่ภาคกลางของเวียดนามและอาณาจักรขแมร์ของกัมพูชา</a:t>
            </a:r>
            <a:endParaRPr lang="en-US" sz="38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" indent="0" algn="thaiDist">
              <a:buNone/>
            </a:pPr>
            <a:r>
              <a:rPr lang="th-TH" sz="45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ศตวรรษที่ 11 – 15 </a:t>
            </a:r>
            <a:endParaRPr lang="en-US" sz="4500" b="1" u="sng" dirty="0">
              <a:solidFill>
                <a:srgbClr val="C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การเผยแผ่พุทธศาสนานิกายเถรวาทที่ผ่านศรีลังกาเข้ามาสู่พม่า ไทย ลาว และกัมพูชา อารยธรรมของอินเดียมีผลอย่างมากต่อชนชั้นนำในภูมิภาค </a:t>
            </a:r>
            <a:endParaRPr lang="en-US" sz="38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แนวคิดทางการปกครองแบบเทวราชา </a:t>
            </a:r>
            <a:endParaRPr lang="en-US" sz="38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กฎหมายมนูธรรมศาสตร์ (</a:t>
            </a: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The Code of Manu)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การแบ่งโครงสร้างทางสังคมแบบชนชั้น</a:t>
            </a:r>
            <a:endParaRPr lang="en-US" sz="38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สถาปัตยกรรมและศิลปะแขนงต่างๆ  </a:t>
            </a:r>
            <a:endParaRPr lang="en-US" sz="38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วัดและพระสงฆ์</a:t>
            </a: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</a:t>
            </a: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กิจกรรมทางศาสนา</a:t>
            </a: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</a:t>
            </a: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ความเชื่อ</a:t>
            </a: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</a:t>
            </a:r>
            <a:r>
              <a:rPr lang="th-TH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พิธีกรรมความเชื่อ)</a:t>
            </a:r>
          </a:p>
          <a:p>
            <a:pPr marL="34290" indent="0" algn="thaiDist">
              <a:buNone/>
            </a:pPr>
            <a:r>
              <a:rPr lang="th-TH" sz="2800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2800" dirty="0">
              <a:solidFill>
                <a:schemeClr val="accent3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01228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4F770-3920-4307-A4AA-A5FC9298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-45495"/>
            <a:ext cx="7406640" cy="1356360"/>
          </a:xfrm>
        </p:spPr>
        <p:txBody>
          <a:bodyPr>
            <a:normAutofit/>
          </a:bodyPr>
          <a:lstStyle/>
          <a:p>
            <a:pPr algn="ctr"/>
            <a:r>
              <a:rPr lang="th-TH" sz="3600" b="1" dirty="0">
                <a:solidFill>
                  <a:schemeClr val="bg2">
                    <a:lumMod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กลุ่มสังคมและวัฒนธรรมที่ได้รับอิทธิพลจาก</a:t>
            </a:r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จีน</a:t>
            </a:r>
            <a:r>
              <a:rPr lang="th-TH" sz="3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36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D8CBD-2F29-448B-970B-8C008F31A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091821"/>
            <a:ext cx="7404653" cy="5393385"/>
          </a:xfrm>
        </p:spPr>
        <p:txBody>
          <a:bodyPr>
            <a:normAutofit/>
          </a:bodyPr>
          <a:lstStyle/>
          <a:p>
            <a:pPr algn="thaiDist">
              <a:buFont typeface="Wingdings" panose="05000000000000000000" pitchFamily="2" charset="2"/>
              <a:buChar char="ü"/>
            </a:pP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รูปแบบของระบบรัฐบรรณาการ (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Tributary System)</a:t>
            </a: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เพื่อความอยู่รอดและผลประโยชน์ทางการค้ากับจีน </a:t>
            </a:r>
          </a:p>
          <a:p>
            <a:pPr marL="34290" indent="0" algn="thaiDist">
              <a:buNone/>
            </a:pPr>
            <a:r>
              <a:rPr lang="th-TH" sz="33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ศตวรรษที่ 13 </a:t>
            </a: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การเติบโตของการค้าทางทะเลระหว่างกันและการอพยพเข้ามาตั้งถิ่นฐานของชาวจีน 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บริเวณเมืองท่าทางการค้าใน </a:t>
            </a:r>
            <a:r>
              <a:rPr lang="th-TH" sz="33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ฟิลิปปินส์ อินโดนีเซีย ไทย และคาบสมุทรมลายู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3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สิงคโปร์</a:t>
            </a:r>
            <a:r>
              <a:rPr lang="en-US" sz="33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ลัทธิขงจื้อ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รากฐานทางสังคมและวัฒนธรรม</a:t>
            </a:r>
            <a:endParaRPr lang="en-US" sz="3300" b="1" u="sng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3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เวียดนาม</a:t>
            </a:r>
            <a:r>
              <a:rPr lang="en-US" sz="3300" b="1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การเข้ามาตั้งรกรากของชาวเย่ว (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Yueh)</a:t>
            </a: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รวมทั้งการที่เวียดนามตกอยู่ภายใต้การปกครองของจีนยาวนานกว่าพันปี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7143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4F770-3920-4307-A4AA-A5FC9298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77332"/>
            <a:ext cx="7406640" cy="1356360"/>
          </a:xfrm>
        </p:spPr>
        <p:txBody>
          <a:bodyPr>
            <a:normAutofit/>
          </a:bodyPr>
          <a:lstStyle/>
          <a:p>
            <a:pPr algn="ctr"/>
            <a:r>
              <a:rPr lang="th-TH" sz="3600" b="1" dirty="0">
                <a:solidFill>
                  <a:schemeClr val="bg2">
                    <a:lumMod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กลุ่มสังคมและวัฒนธรรมที่ได้รับอิทธิพลจาก</a:t>
            </a:r>
            <a:r>
              <a:rPr lang="th-TH" sz="3600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อิสลาม</a:t>
            </a:r>
            <a:endParaRPr lang="en-US" sz="3600" b="1" u="sng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D8CBD-2F29-448B-970B-8C008F31A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1" y="1132765"/>
            <a:ext cx="7404653" cy="5352442"/>
          </a:xfrm>
        </p:spPr>
        <p:txBody>
          <a:bodyPr>
            <a:normAutofit fontScale="85000" lnSpcReduction="20000"/>
          </a:bodyPr>
          <a:lstStyle/>
          <a:p>
            <a:pPr marL="34290" indent="0" algn="thaiDist">
              <a:buNone/>
            </a:pPr>
            <a:r>
              <a:rPr lang="th-TH" sz="31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ศตวรรษที่ 8 –13</a:t>
            </a:r>
            <a:r>
              <a:rPr lang="th-TH" sz="3100" u="sng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	</a:t>
            </a:r>
            <a:endParaRPr lang="en-US" sz="2800" dirty="0">
              <a:solidFill>
                <a:schemeClr val="accent3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accent3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พ่อค้าชาวอาหรับและอินเดีย</a:t>
            </a:r>
            <a:r>
              <a:rPr lang="en-US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เข้ามายังอาณาจักรชวาและมัชปาหิตซึ่งขณะนั้นเป็นนครรัฐภายใต้อิทธิพลพุทธและฮินดู </a:t>
            </a:r>
            <a:endParaRPr lang="en-US" sz="31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" indent="0" algn="thaiDist">
              <a:buNone/>
            </a:pPr>
            <a:r>
              <a:rPr lang="th-TH" sz="31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ศตวรรษที่ 16 </a:t>
            </a:r>
            <a:endParaRPr lang="en-US" sz="3100" b="1" u="sng" dirty="0">
              <a:solidFill>
                <a:srgbClr val="C00000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ในฟิลิปปินส์ผ่านพ่อค้าและผู้ที่เข้ามาเผยแพร่ศาสนาชาวอาหรับ จนกระทั่งวางรากฐานของอิสลามในสังคมฟิลิปปินส์ได้ท่ามกลางการเผชิญหน้ากับอารยธรรมตะวันตกของสเปนที่แผ่ขยายเข้ามาใน</a:t>
            </a:r>
            <a:endParaRPr lang="en-US" sz="31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เป็นทั้งคำสอน วิถีชีวิต การปกครอง และระบบกฎหมายสำหรับชาวมุสลิม </a:t>
            </a:r>
            <a:endParaRPr lang="en-US" sz="31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การเชื่อมโยงชาวมุสลิมเข้าด้วยกันในการยึดโยงวัฒนธรรมมาเลย์ (</a:t>
            </a:r>
            <a:r>
              <a:rPr lang="en-US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Malay Culture)</a:t>
            </a: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31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มุสลิมถือเป็นประชากรกลุ่มใหญ่ที่สุดของเอเชียตะวันออกเฉียงใต้ </a:t>
            </a:r>
            <a:r>
              <a:rPr lang="en-US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ร้อยละ 40</a:t>
            </a:r>
            <a:r>
              <a:rPr lang="en-US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31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thaiDist">
              <a:buFont typeface="Wingdings" panose="05000000000000000000" pitchFamily="2" charset="2"/>
              <a:buChar char="ü"/>
            </a:pP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มุสลิมเป็นประชากรส่วน</a:t>
            </a:r>
            <a:r>
              <a:rPr lang="th-TH" sz="31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ใหญ่</a:t>
            </a: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ของ</a:t>
            </a:r>
            <a:r>
              <a:rPr lang="th-TH" sz="31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อินโดนีเซีย มาเลเซีย และบรูไน </a:t>
            </a: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อีกจำนวนหนึ่งเป็นชนกลุ่ม</a:t>
            </a:r>
            <a:r>
              <a:rPr lang="th-TH" sz="31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น้อย</a:t>
            </a:r>
            <a:r>
              <a:rPr lang="th-TH" sz="31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</a:t>
            </a:r>
            <a:r>
              <a:rPr lang="th-TH" sz="3100" b="1" u="sng" dirty="0">
                <a:solidFill>
                  <a:srgbClr val="C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ฟิลิปปินส์ ไทย เมียนมาร์ สิงคโปร์ และกัมพูชา</a:t>
            </a:r>
          </a:p>
          <a:p>
            <a:pPr marL="34290" indent="0" algn="thaiDist">
              <a:buNone/>
            </a:pPr>
            <a:r>
              <a:rPr lang="th-TH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6346352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DF5327"/>
      </a:accent1>
      <a:accent2>
        <a:srgbClr val="A6B7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383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2699</TotalTime>
  <Words>3447</Words>
  <Application>Microsoft Office PowerPoint</Application>
  <PresentationFormat>นำเสนอทางหน้าจอ (4:3)</PresentationFormat>
  <Paragraphs>236</Paragraphs>
  <Slides>33</Slides>
  <Notes>4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33</vt:i4>
      </vt:variant>
    </vt:vector>
  </HeadingPairs>
  <TitlesOfParts>
    <vt:vector size="40" baseType="lpstr">
      <vt:lpstr>Angsana New</vt:lpstr>
      <vt:lpstr>Arial</vt:lpstr>
      <vt:lpstr>Browallia New</vt:lpstr>
      <vt:lpstr>BrowalliaUPC</vt:lpstr>
      <vt:lpstr>Corbel</vt:lpstr>
      <vt:lpstr>Wingdings</vt:lpstr>
      <vt:lpstr>Basis</vt:lpstr>
      <vt:lpstr>การจัดการความหลากหลายทางวัฒนธรรมอาเซียนManagement of Cultural Diversity in ASEAN อาจารย์สุวิตา พฤกษอาภรณ์ suwita.pr@ssru.ac.th </vt:lpstr>
      <vt:lpstr>ความร่วมมือด้านสังคมและวัฒนธรรมของอาเซียน</vt:lpstr>
      <vt:lpstr>แนวคิดการสร้างความร่วมมือด้านสังคมและวัฒนธรรมของอาเซียน</vt:lpstr>
      <vt:lpstr>ความหลากหลายทางสังคมและวัฒนธรรม ของประเทศในเอเชียตะวันออกเฉียงใต้</vt:lpstr>
      <vt:lpstr>การจำแนกกลุ่มทางสังคมและวัฒนธรรม ในเอเชียตะวันออกเฉียงใต้</vt:lpstr>
      <vt:lpstr> วัฒนธรรมร่วมของอาเซียน </vt:lpstr>
      <vt:lpstr> กลุ่มสังคมและวัฒนธรรมที่ได้รับอิทธิพลจากอินเดีย </vt:lpstr>
      <vt:lpstr> กลุ่มสังคมและวัฒนธรรมที่ได้รับอิทธิพลจากจีน </vt:lpstr>
      <vt:lpstr> กลุ่มสังคมและวัฒนธรรมที่ได้รับอิทธิพลจากอิสลาม</vt:lpstr>
      <vt:lpstr>  กลุ่มสังคมและวัฒนธรรมที่ได้รับอิทธิพลจากตะวันตก </vt:lpstr>
      <vt:lpstr>อัตลักษณ์ของชาติและผู้คน </vt:lpstr>
      <vt:lpstr>ความเป็นมาของความร่วมมือด้านสังคมและวัฒนธรรมของประเทศในเอเชียตะวันออกเฉียงใต้ในอดีต</vt:lpstr>
      <vt:lpstr>กิจกรรมความร่วมมือ</vt:lpstr>
      <vt:lpstr>หลักการและวัตถุประสงค์ของความร่วมมือด้านสังคม และวัฒนธรรมในการก่อตั้งสมาคมอาเซียน</vt:lpstr>
      <vt:lpstr>หลักการและวัตถุประสงค์ของความร่วมมือด้านสังคม และวัฒนธรรมในการก่อตั้งสมาคมอาเซียน</vt:lpstr>
      <vt:lpstr>หลักการและวัตถุประสงค์ของความร่วมมือด้านสังคม และวัฒนธรรมในการก่อตั้งสมาคมอาเซียน</vt:lpstr>
      <vt:lpstr>การดำเนินงานจัดตั้งประชาคมสังคม และวัฒนธรรมอาเซียน </vt:lpstr>
      <vt:lpstr>การดำเนินงานจัดตั้งประชาคมสังคม และวัฒนธรรมอาเซียน </vt:lpstr>
      <vt:lpstr>การดำเนินงานจัดตั้งประชาคมสังคม และวัฒนธรรมอาเซียน </vt:lpstr>
      <vt:lpstr>การดำเนินงานจัดตั้งประชาคมสังคม และวัฒนธรรมอาเซียน </vt:lpstr>
      <vt:lpstr>การดำเนินงานจัดตั้งประชาคมสังคม และวัฒนธรรมอาเซียน </vt:lpstr>
      <vt:lpstr>การดำเนินงานจัดตั้งประชาคมสังคม และวัฒนธรรมอาเซียน </vt:lpstr>
      <vt:lpstr>ปัญหาและแนวโน้มในการร่วมมือด้านสังคม และวัฒนธรรมของอาเซียน  </vt:lpstr>
      <vt:lpstr>ปัญหาและแนวโน้มในการร่วมมือด้านสังคม และวัฒนธรรมของอาเซียน  </vt:lpstr>
      <vt:lpstr>ปัญหาและแนวโน้มในการร่วมมือด้านสังคม และวัฒนธรรมของอาเซียน  </vt:lpstr>
      <vt:lpstr>ปัญหาและแนวโน้มในการร่วมมือด้านสังคม และวัฒนธรรมของอาเซียน  </vt:lpstr>
      <vt:lpstr>มิติภาคการท่องเที่ยวไทย  </vt:lpstr>
      <vt:lpstr>มิติการเคลื่อนย้ายแรงงานภายในภูมิภาค </vt:lpstr>
      <vt:lpstr>ปัญหาและแนวโน้มในการร่วมมือด้านสังคม และวัฒนธรรมของอาเซียน  </vt:lpstr>
      <vt:lpstr>แนวโน้มของความร่วมมือด้านสังคมและวัฒนธรรมของอาเซียน</vt:lpstr>
      <vt:lpstr>แนวโน้มของความร่วมมือด้านสังคมและวัฒนธรรมของอาเซียน</vt:lpstr>
      <vt:lpstr>แนวโน้มของความร่วมมือด้านสังคมและวัฒนธรรมของอาเซียน</vt:lpstr>
      <vt:lpstr>สรุป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ASUS</cp:lastModifiedBy>
  <cp:revision>195</cp:revision>
  <dcterms:created xsi:type="dcterms:W3CDTF">2005-02-28T14:06:28Z</dcterms:created>
  <dcterms:modified xsi:type="dcterms:W3CDTF">2022-07-23T02:23:39Z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