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BDF1-37F7-46CC-9E8E-5068CD3C4B7C}" type="datetimeFigureOut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989E-695A-4EE6-B6F3-8337164E0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0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11854-D0D9-4C13-9439-41BA70649F28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 control system contains the measures that allow managers to assess how efficiently the organization is producing goods and services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Without a control system in place, managers have no idea how well their organization is performing and how its performance can be improved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Organizational Goals</a:t>
            </a:r>
          </a:p>
          <a:p>
            <a:pPr lvl="1"/>
            <a:r>
              <a:rPr lang="en-US" altLang="en-US" dirty="0" smtClean="0"/>
              <a:t>Each division within the firm is given specific goals that must be met in order to attain overall organizational goals.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D9FD8-49F2-4904-A21F-A129C129C46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9D22B-9244-4157-A3BB-CD6BE0B85848}" type="slidenum">
              <a:rPr lang="en-AU"/>
              <a:pPr>
                <a:defRPr/>
              </a:pPr>
              <a:t>18</a:t>
            </a:fld>
            <a:endParaRPr lang="en-AU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Managers are evaluated by how well they meet goals for controlling costs, generating revenues, or maximizing profits while staying within their budgets.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97731-E1ED-4E1F-BF8A-DCE532962DA3}" type="slidenum">
              <a:rPr lang="en-AU"/>
              <a:pPr>
                <a:defRPr/>
              </a:pPr>
              <a:t>20</a:t>
            </a:fld>
            <a:endParaRPr lang="en-AU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EC6CC-0537-49C2-BAB6-B47A6A878D14}" type="slidenum">
              <a:rPr lang="en-AU"/>
              <a:pPr>
                <a:defRPr/>
              </a:pPr>
              <a:t>21</a:t>
            </a:fld>
            <a:endParaRPr lang="en-AU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4FFB4-0D63-4B32-BBA9-D6090DBA842D}" type="slidenum">
              <a:rPr lang="en-AU"/>
              <a:pPr>
                <a:defRPr/>
              </a:pPr>
              <a:t>22</a:t>
            </a:fld>
            <a:endParaRPr lang="en-AU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2">
              <a:lnSpc>
                <a:spcPct val="80000"/>
              </a:lnSpc>
            </a:pPr>
            <a:r>
              <a:rPr lang="en-US" altLang="en-US" sz="900" dirty="0" smtClean="0"/>
              <a:t>Specific goals are set at each level of the firm.</a:t>
            </a:r>
          </a:p>
          <a:p>
            <a:pPr lvl="2">
              <a:lnSpc>
                <a:spcPct val="80000"/>
              </a:lnSpc>
            </a:pPr>
            <a:r>
              <a:rPr lang="en-US" altLang="en-US" sz="900" dirty="0" smtClean="0"/>
              <a:t>Goal setting is participatory with manager and worker</a:t>
            </a:r>
          </a:p>
          <a:p>
            <a:pPr lvl="2">
              <a:lnSpc>
                <a:spcPct val="80000"/>
              </a:lnSpc>
            </a:pPr>
            <a:r>
              <a:rPr lang="en-US" altLang="en-US" sz="900" dirty="0" smtClean="0"/>
              <a:t>Periodic reviews of subordinates’ progress toward goals are held (pay raises and promotions are tied to goal attainment).</a:t>
            </a:r>
          </a:p>
          <a:p>
            <a:pPr lvl="2">
              <a:lnSpc>
                <a:spcPct val="80000"/>
              </a:lnSpc>
            </a:pPr>
            <a:r>
              <a:rPr lang="en-US" altLang="en-US" sz="900" dirty="0" smtClean="0"/>
              <a:t>Teams are also measured in this way with goals and performance measured for the team.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032BE-E02A-4E90-911B-436951FF6E75}" type="slidenum">
              <a:rPr lang="en-AU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altLang="en-US" dirty="0" smtClean="0"/>
              <a:t>Rules and SOPs tell the worker what to do (standardized actions) so outcomes are predictable.</a:t>
            </a:r>
          </a:p>
          <a:p>
            <a:pPr lvl="2"/>
            <a:r>
              <a:rPr lang="en-US" altLang="en-US" dirty="0" smtClean="0"/>
              <a:t>There is still a need for output control to correct mistakes.</a:t>
            </a:r>
          </a:p>
          <a:p>
            <a:pPr lvl="2"/>
            <a:r>
              <a:rPr lang="en-US" altLang="en-US" dirty="0" smtClean="0"/>
              <a:t>Bureaucratic control is best used for routine problems in stable environments.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591B7-DBF0-45DD-B55A-4C7F93EA7778}" type="slidenum">
              <a:rPr lang="en-AU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3DB5B1-3E1E-4AEC-9424-98234AC6FFC1}" type="slidenum">
              <a:rPr lang="en-AU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A1B2BD-529C-459E-8117-E77871A25B69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answer is “C” – benchmarking. See slide 8-36.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b="1" dirty="0" smtClean="0"/>
              <a:t>Entrepreneur Success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An entrepreneur must hire managers who can create an operating and control system that will let a new venture survive and prosper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90AB0-2882-46CA-BC4F-5DAAF167D2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EB579-4103-4077-B604-C8C3538EC000}" type="slidenum">
              <a:rPr lang="en-AU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E7B36-085E-4BB6-809F-9557CBB3A4C7}" type="slidenum">
              <a:rPr lang="en-AU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answer is “C” – feedback control. See slide 8-13.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2EE62-7256-4311-B787-E030AF10A6F5}" type="slidenum">
              <a:rPr lang="en-AU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4A857-A016-4860-A3B3-7B7D2B03EDB1}" type="slidenum">
              <a:rPr lang="en-AU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dirty="0" smtClean="0"/>
              <a:t>Establish standards, goals, or targets against which performance is to be evaluated</a:t>
            </a:r>
          </a:p>
          <a:p>
            <a:pPr marL="1119188" lvl="1" indent="-609600">
              <a:defRPr/>
            </a:pPr>
            <a:r>
              <a:rPr lang="en-US" sz="2500" dirty="0" smtClean="0"/>
              <a:t>Standards must be consistent with the organization’s strategy</a:t>
            </a:r>
          </a:p>
          <a:p>
            <a:pPr marL="609600" indent="-609600">
              <a:buFontTx/>
              <a:buAutoNum type="arabicPeriod" startAt="2"/>
              <a:defRPr/>
            </a:pPr>
            <a:r>
              <a:rPr lang="en-US" dirty="0" smtClean="0"/>
              <a:t>Measure actual performance</a:t>
            </a:r>
          </a:p>
          <a:p>
            <a:pPr marL="1104900" lvl="1" indent="-533400">
              <a:defRPr/>
            </a:pPr>
            <a:r>
              <a:rPr lang="en-US" dirty="0" smtClean="0"/>
              <a:t>Managers can measure outputs resulting from worker behavior or they can measure the behavior themselves.</a:t>
            </a:r>
          </a:p>
          <a:p>
            <a:pPr marL="609600" indent="-609600">
              <a:buFontTx/>
              <a:buAutoNum type="arabicPeriod" startAt="3"/>
              <a:defRPr/>
            </a:pPr>
            <a:r>
              <a:rPr lang="en-US" dirty="0" smtClean="0"/>
              <a:t>Compare actual performance against chosen standards</a:t>
            </a:r>
          </a:p>
          <a:p>
            <a:pPr marL="1042988" lvl="1" indent="-533400">
              <a:defRPr/>
            </a:pPr>
            <a:r>
              <a:rPr lang="en-US" sz="2900" dirty="0" smtClean="0"/>
              <a:t>Managers must decide if performance actually deviates, often, several problems combine creating low performance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FontTx/>
              <a:buAutoNum type="arabicPeriod" startAt="4"/>
              <a:defRPr/>
            </a:pPr>
            <a:r>
              <a:rPr lang="en-US" dirty="0" smtClean="0"/>
              <a:t>Evaluate the result and initiate corrective action if the situation is not being achieved</a:t>
            </a:r>
          </a:p>
          <a:p>
            <a:pPr marL="1042988" lvl="1" indent="-533400">
              <a:lnSpc>
                <a:spcPct val="90000"/>
              </a:lnSpc>
              <a:defRPr/>
            </a:pPr>
            <a:r>
              <a:rPr lang="en-US" sz="2900" dirty="0" smtClean="0"/>
              <a:t>Standards have been set too high or too low.</a:t>
            </a:r>
          </a:p>
          <a:p>
            <a:pPr marL="1042988" lvl="1" indent="-533400">
              <a:lnSpc>
                <a:spcPct val="90000"/>
              </a:lnSpc>
              <a:defRPr/>
            </a:pPr>
            <a:r>
              <a:rPr lang="en-US" sz="2900" dirty="0" smtClean="0"/>
              <a:t>Workers may need additional training or equipment.</a:t>
            </a:r>
          </a:p>
          <a:p>
            <a:pPr marL="1312863" lvl="2" indent="-457200">
              <a:lnSpc>
                <a:spcPct val="90000"/>
              </a:lnSpc>
              <a:defRPr/>
            </a:pPr>
            <a:r>
              <a:rPr lang="en-US" dirty="0" smtClean="0"/>
              <a:t>This step is often hard since the environment is constantly changing.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A87043-9899-4D87-B55F-5AECD3A227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5D1E7-515E-42C8-B670-87935B61A523}" type="slidenum">
              <a:rPr lang="en-AU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correct answer is “C” – Liquidity ratios. </a:t>
            </a:r>
          </a:p>
          <a:p>
            <a:r>
              <a:rPr lang="en-US" altLang="en-US" dirty="0" smtClean="0"/>
              <a:t>Profit ratios</a:t>
            </a:r>
          </a:p>
          <a:p>
            <a:pPr lvl="2"/>
            <a:r>
              <a:rPr lang="en-US" altLang="en-US" dirty="0" smtClean="0"/>
              <a:t>Measures of how efficiently </a:t>
            </a:r>
            <a:br>
              <a:rPr lang="en-US" altLang="en-US" dirty="0" smtClean="0"/>
            </a:br>
            <a:r>
              <a:rPr lang="en-US" altLang="en-US" dirty="0" smtClean="0"/>
              <a:t>managers convert resources </a:t>
            </a:r>
            <a:br>
              <a:rPr lang="en-US" altLang="en-US" dirty="0" smtClean="0"/>
            </a:br>
            <a:r>
              <a:rPr lang="en-US" altLang="en-US" dirty="0" smtClean="0"/>
              <a:t>into profits</a:t>
            </a:r>
            <a:br>
              <a:rPr lang="en-US" altLang="en-US" dirty="0" smtClean="0"/>
            </a:br>
            <a:r>
              <a:rPr lang="en-US" altLang="en-US" dirty="0" smtClean="0">
                <a:cs typeface="Arial" charset="0"/>
              </a:rPr>
              <a:t>—r</a:t>
            </a:r>
            <a:r>
              <a:rPr lang="en-US" altLang="en-US" dirty="0" smtClean="0"/>
              <a:t>eturn on investment (ROI).</a:t>
            </a:r>
          </a:p>
          <a:p>
            <a:pPr lvl="1"/>
            <a:r>
              <a:rPr lang="en-US" altLang="en-US" sz="1400" dirty="0" smtClean="0"/>
              <a:t>Liquidity ratios</a:t>
            </a:r>
          </a:p>
          <a:p>
            <a:pPr lvl="2"/>
            <a:r>
              <a:rPr lang="en-US" altLang="en-US" dirty="0" smtClean="0"/>
              <a:t>Measures of how well managers protect resources to meet short term debt</a:t>
            </a:r>
            <a:r>
              <a:rPr lang="en-US" altLang="en-US" dirty="0" smtClean="0">
                <a:cs typeface="Arial" charset="0"/>
              </a:rPr>
              <a:t>—c</a:t>
            </a:r>
            <a:r>
              <a:rPr lang="en-US" altLang="en-US" dirty="0" smtClean="0"/>
              <a:t>urrent and quick ratios.</a:t>
            </a:r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Leverage ratios</a:t>
            </a:r>
          </a:p>
          <a:p>
            <a:pPr lvl="2"/>
            <a:r>
              <a:rPr lang="en-US" altLang="en-US" dirty="0" smtClean="0"/>
              <a:t>Measures of how much debt is used to finance operations</a:t>
            </a:r>
            <a:r>
              <a:rPr lang="en-US" altLang="en-US" dirty="0" smtClean="0">
                <a:cs typeface="Arial" charset="0"/>
              </a:rPr>
              <a:t>—d</a:t>
            </a:r>
            <a:r>
              <a:rPr lang="en-US" altLang="en-US" dirty="0" smtClean="0"/>
              <a:t>ebt-to-asset and times-covered ratios.</a:t>
            </a:r>
          </a:p>
          <a:p>
            <a:pPr lvl="1"/>
            <a:r>
              <a:rPr lang="en-US" altLang="en-US" dirty="0" smtClean="0"/>
              <a:t>Activity ratios</a:t>
            </a:r>
          </a:p>
          <a:p>
            <a:pPr lvl="2"/>
            <a:r>
              <a:rPr lang="en-US" altLang="en-US" dirty="0" smtClean="0"/>
              <a:t>Measures of how efficiently managers are creating value from assets</a:t>
            </a:r>
            <a:r>
              <a:rPr lang="en-US" altLang="en-US" dirty="0" smtClean="0">
                <a:cs typeface="Arial" charset="0"/>
              </a:rPr>
              <a:t>—i</a:t>
            </a:r>
            <a:r>
              <a:rPr lang="en-US" altLang="en-US" dirty="0" smtClean="0"/>
              <a:t>nventory turnover, days sales outstanding ratios.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5C4F16-8376-47DA-B5A0-FD55C9850BF0}" type="slidenum">
              <a:rPr lang="en-AU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AB0CC-0A5C-4F42-A60A-31A2B70453CB}" type="slidenum">
              <a:rPr lang="en-AU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838200"/>
            <a:ext cx="3429000" cy="25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810000"/>
            <a:ext cx="335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4114800" cy="514747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61925" y="6592888"/>
            <a:ext cx="8839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charset="2"/>
              <a:buChar char="Ø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charset="2"/>
              <a:buChar char="Ø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 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93554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467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655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>
            <a:lvl1pPr marL="461963" indent="-461963">
              <a:buClr>
                <a:srgbClr val="006699"/>
              </a:buClr>
              <a:buSzPct val="125000"/>
              <a:buFont typeface="Wingdings" panose="05000000000000000000" pitchFamily="2" charset="2"/>
              <a:buChar char="ª"/>
              <a:defRPr/>
            </a:lvl1pPr>
            <a:lvl2pPr marL="798513" indent="-341313">
              <a:buClr>
                <a:srgbClr val="006666"/>
              </a:buClr>
              <a:buFont typeface="Wingdings 3" panose="05040102010807070707" pitchFamily="18" charset="2"/>
              <a:buChar char="9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0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56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>
            <a:lvl1pPr marL="400050" indent="-400050">
              <a:buClr>
                <a:srgbClr val="006699"/>
              </a:buClr>
              <a:buSzPct val="125000"/>
              <a:buFont typeface="Wingdings" panose="05000000000000000000" pitchFamily="2" charset="2"/>
              <a:buChar char="ª"/>
              <a:defRPr sz="3000"/>
            </a:lvl1pPr>
            <a:lvl2pPr marL="798513" indent="-341313">
              <a:buClr>
                <a:srgbClr val="006666"/>
              </a:buClr>
              <a:buFont typeface="Wingdings 3" panose="05040102010807070707" pitchFamily="18" charset="2"/>
              <a:buChar char="9"/>
              <a:defRPr sz="27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>
            <a:lvl1pPr marL="461963" indent="-461963">
              <a:buClr>
                <a:srgbClr val="006699"/>
              </a:buClr>
              <a:buSzPct val="125000"/>
              <a:buFont typeface="Wingdings" panose="05000000000000000000" pitchFamily="2" charset="2"/>
              <a:buChar char="ª"/>
              <a:defRPr sz="3000"/>
            </a:lvl1pPr>
            <a:lvl2pPr marL="798513" indent="-341313">
              <a:buClr>
                <a:srgbClr val="006666"/>
              </a:buClr>
              <a:buFont typeface="Wingdings 3" panose="05040102010807070707" pitchFamily="18" charset="2"/>
              <a:buChar char="9"/>
              <a:defRPr sz="27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8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2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9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8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13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 txBox="1">
            <a:spLocks noGrp="1"/>
          </p:cNvSpPr>
          <p:nvPr userDrawn="1"/>
        </p:nvSpPr>
        <p:spPr bwMode="auto">
          <a:xfrm>
            <a:off x="6797675" y="6507163"/>
            <a:ext cx="2193925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8-</a:t>
            </a:r>
            <a:fld id="{904A1C09-83D9-4225-B389-16680B713356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35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" y="0"/>
            <a:ext cx="9152878" cy="152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444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29200" y="685800"/>
            <a:ext cx="3810000" cy="2743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Control, </a:t>
            </a:r>
            <a:r>
              <a:rPr lang="en-US" dirty="0" smtClean="0"/>
              <a:t>Change,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962400"/>
            <a:ext cx="3276600" cy="762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Chapter Eight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32417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Control </a:t>
            </a:r>
            <a:endParaRPr lang="en-US" dirty="0"/>
          </a:p>
        </p:txBody>
      </p:sp>
      <p:sp>
        <p:nvSpPr>
          <p:cNvPr id="13722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Feedback Control</a:t>
            </a:r>
          </a:p>
          <a:p>
            <a:pPr lvl="1">
              <a:defRPr/>
            </a:pPr>
            <a:r>
              <a:rPr lang="en-US" dirty="0" smtClean="0"/>
              <a:t>Control that gives managers information about customers’ reactions to goods and services so that corrective action can be taken if necessary </a:t>
            </a:r>
            <a:endParaRPr lang="en-US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662743" cy="243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89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Four Steps in Organizational Control</a:t>
            </a:r>
            <a:endParaRPr lang="en-US" dirty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122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/>
              <a:t>Figure 8.2</a:t>
            </a:r>
          </a:p>
        </p:txBody>
      </p:sp>
      <p:pic>
        <p:nvPicPr>
          <p:cNvPr id="23557" name="Picture 6" descr="jon30247_0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620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383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Three Organizational Control Systems</a:t>
            </a:r>
            <a:endParaRPr lang="en-US" dirty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51606" y="1752600"/>
            <a:ext cx="1220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/>
              <a:t>Figure 8.3</a:t>
            </a:r>
          </a:p>
        </p:txBody>
      </p:sp>
      <p:pic>
        <p:nvPicPr>
          <p:cNvPr id="24581" name="Picture 6" descr="jon30247_0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8001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54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09625">
              <a:buFontTx/>
              <a:buNone/>
              <a:defRPr/>
            </a:pPr>
            <a:r>
              <a:rPr lang="en-US" b="0" dirty="0" smtClean="0">
                <a:solidFill>
                  <a:schemeClr val="tx1"/>
                </a:solidFill>
              </a:rPr>
              <a:t>What is an example of financial control? How are financial controls used?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 smtClean="0">
                <a:solidFill>
                  <a:schemeClr val="tx1"/>
                </a:solidFill>
              </a:rPr>
              <a:t>Activity drivers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 smtClean="0">
                <a:solidFill>
                  <a:schemeClr val="tx1"/>
                </a:solidFill>
              </a:rPr>
              <a:t>Revenue ratios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 smtClean="0">
                <a:solidFill>
                  <a:schemeClr val="tx1"/>
                </a:solidFill>
              </a:rPr>
              <a:t>Liquidity ratios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 smtClean="0">
                <a:solidFill>
                  <a:schemeClr val="tx1"/>
                </a:solidFill>
              </a:rPr>
              <a:t>Net income budget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51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Financial Measures of Performance</a:t>
            </a:r>
            <a:endParaRPr lang="en-US" dirty="0"/>
          </a:p>
        </p:txBody>
      </p:sp>
      <p:sp>
        <p:nvSpPr>
          <p:cNvPr id="15155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Profit ratios</a:t>
            </a:r>
          </a:p>
          <a:p>
            <a:pPr lvl="1">
              <a:defRPr/>
            </a:pPr>
            <a:r>
              <a:rPr lang="en-US" dirty="0" smtClean="0"/>
              <a:t>Measures of how efficiently </a:t>
            </a:r>
            <a:br>
              <a:rPr lang="en-US" dirty="0" smtClean="0"/>
            </a:br>
            <a:r>
              <a:rPr lang="en-US" dirty="0" smtClean="0"/>
              <a:t>managers convert resources </a:t>
            </a:r>
            <a:br>
              <a:rPr lang="en-US" dirty="0" smtClean="0"/>
            </a:br>
            <a:r>
              <a:rPr lang="en-US" dirty="0" smtClean="0"/>
              <a:t>into profits</a:t>
            </a:r>
          </a:p>
          <a:p>
            <a:pPr lvl="1">
              <a:defRPr/>
            </a:pPr>
            <a:r>
              <a:rPr lang="en-US" dirty="0" smtClean="0"/>
              <a:t>return on investment (ROI).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Liquidity ratios</a:t>
            </a:r>
          </a:p>
          <a:p>
            <a:pPr lvl="1">
              <a:defRPr/>
            </a:pPr>
            <a:r>
              <a:rPr lang="en-US" dirty="0" smtClean="0"/>
              <a:t>Measures of how well managers protect resources to meet short term debt—current and quick ratios.</a:t>
            </a: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8640"/>
            <a:ext cx="3352800" cy="8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1" y="5029200"/>
            <a:ext cx="3790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036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Financial Measures of Performance </a:t>
            </a:r>
            <a:endParaRPr lang="en-US" dirty="0"/>
          </a:p>
        </p:txBody>
      </p:sp>
      <p:sp>
        <p:nvSpPr>
          <p:cNvPr id="15360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Leverage ratios</a:t>
            </a:r>
          </a:p>
          <a:p>
            <a:pPr lvl="1">
              <a:defRPr/>
            </a:pPr>
            <a:r>
              <a:rPr lang="en-US" dirty="0" smtClean="0"/>
              <a:t>Measures of how much debt or equity is used to finance operations—debt-to-asset and times-covered ratios.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Activity ratios</a:t>
            </a:r>
          </a:p>
          <a:p>
            <a:pPr lvl="1">
              <a:defRPr/>
            </a:pPr>
            <a:r>
              <a:rPr lang="en-US" dirty="0" smtClean="0"/>
              <a:t>Measures of how efficiently managers are creating value from assets—inventory turnover, days sales outstanding ratios.</a:t>
            </a: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914900"/>
            <a:ext cx="41624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12723"/>
            <a:ext cx="3971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867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Organizational Goals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Goals should be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</a:t>
            </a:r>
            <a:r>
              <a:rPr lang="en-US" b="0" dirty="0">
                <a:solidFill>
                  <a:schemeClr val="tx1"/>
                </a:solidFill>
              </a:rPr>
              <a:t> and </a:t>
            </a: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difficult</a:t>
            </a:r>
            <a:endParaRPr lang="en-US" sz="1000" b="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Stretch goals </a:t>
            </a:r>
          </a:p>
          <a:p>
            <a:pPr lvl="1"/>
            <a:r>
              <a:rPr lang="en-US" dirty="0" smtClean="0"/>
              <a:t>goals </a:t>
            </a:r>
            <a:r>
              <a:rPr lang="en-US" dirty="0"/>
              <a:t>that challenge and </a:t>
            </a:r>
            <a:r>
              <a:rPr lang="en-US" dirty="0" smtClean="0"/>
              <a:t>stretch managers</a:t>
            </a:r>
            <a:r>
              <a:rPr lang="en-US" dirty="0"/>
              <a:t>’ ability but are not out of reach and do not require an </a:t>
            </a:r>
            <a:r>
              <a:rPr lang="en-US" dirty="0" smtClean="0"/>
              <a:t>impossibly  high </a:t>
            </a:r>
            <a:r>
              <a:rPr lang="en-US" dirty="0"/>
              <a:t>expenditure of managerial time and energy.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53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Organization-Wide Goal Setting</a:t>
            </a:r>
            <a:endParaRPr lang="en-US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676400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/>
              <a:t>Figure 8.4</a:t>
            </a:r>
          </a:p>
        </p:txBody>
      </p:sp>
      <p:pic>
        <p:nvPicPr>
          <p:cNvPr id="29701" name="Picture 6" descr="jon30247_08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526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Operating Budgets</a:t>
            </a:r>
            <a:endParaRPr lang="en-US" dirty="0"/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Operating Budget</a:t>
            </a:r>
          </a:p>
          <a:p>
            <a:pPr lvl="1">
              <a:defRPr/>
            </a:pPr>
            <a:r>
              <a:rPr lang="en-US" dirty="0" smtClean="0"/>
              <a:t>A blueprint that states how managers</a:t>
            </a:r>
            <a:br>
              <a:rPr lang="en-US" dirty="0" smtClean="0"/>
            </a:br>
            <a:r>
              <a:rPr lang="en-US" dirty="0" smtClean="0"/>
              <a:t>intend to allocate and use the </a:t>
            </a:r>
            <a:br>
              <a:rPr lang="en-US" dirty="0" smtClean="0"/>
            </a:br>
            <a:r>
              <a:rPr lang="en-US" dirty="0" smtClean="0"/>
              <a:t>resources they control to attain organizational goals effectively and efficiently</a:t>
            </a:r>
          </a:p>
          <a:p>
            <a:pPr lvl="1">
              <a:defRPr/>
            </a:pPr>
            <a:endParaRPr lang="en-US" sz="800" dirty="0" smtClean="0"/>
          </a:p>
          <a:p>
            <a:r>
              <a:rPr lang="en-US" sz="2800" dirty="0" smtClean="0"/>
              <a:t>Lower-level managers are evaluated </a:t>
            </a:r>
            <a:r>
              <a:rPr lang="en-US" sz="2800" dirty="0"/>
              <a:t>for their ability to stay within the budget and to make the best </a:t>
            </a:r>
            <a:r>
              <a:rPr lang="en-US" sz="2800" dirty="0" smtClean="0"/>
              <a:t>use of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009954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Operating Budgets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0" dirty="0">
                <a:solidFill>
                  <a:schemeClr val="tx1"/>
                </a:solidFill>
              </a:rPr>
              <a:t>Three components are the essence of </a:t>
            </a:r>
            <a:r>
              <a:rPr lang="en-US" sz="3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</a:t>
            </a:r>
            <a:r>
              <a:rPr lang="en-US" sz="3600" b="0" dirty="0">
                <a:solidFill>
                  <a:schemeClr val="tx1"/>
                </a:solidFill>
              </a:rPr>
              <a:t> output control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Objective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</a:t>
            </a:r>
            <a:r>
              <a:rPr lang="en-US" b="0" dirty="0">
                <a:solidFill>
                  <a:schemeClr val="tx1"/>
                </a:solidFill>
              </a:rPr>
              <a:t> measures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Challenging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goals</a:t>
            </a:r>
            <a:r>
              <a:rPr lang="en-US" b="0" dirty="0">
                <a:solidFill>
                  <a:schemeClr val="tx1"/>
                </a:solidFill>
              </a:rPr>
              <a:t> and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standards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Appropriate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operating budgets</a:t>
            </a:r>
          </a:p>
        </p:txBody>
      </p:sp>
    </p:spTree>
    <p:extLst>
      <p:ext uri="{BB962C8B-B14F-4D97-AF65-F5344CB8AC3E}">
        <p14:creationId xmlns:p14="http://schemas.microsoft.com/office/powerpoint/2010/main" val="3982744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Objectives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31875" indent="-1031875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LO8-1</a:t>
            </a:r>
            <a:r>
              <a:rPr lang="en-US" b="0" dirty="0" smtClean="0">
                <a:solidFill>
                  <a:schemeClr val="tx1"/>
                </a:solidFill>
              </a:rPr>
              <a:t> Define </a:t>
            </a:r>
            <a:r>
              <a:rPr lang="en-US" b="0" dirty="0">
                <a:solidFill>
                  <a:schemeClr val="tx1"/>
                </a:solidFill>
              </a:rPr>
              <a:t>organizational control, and identify the main output and behavior controls managers use to coordinate and motivate </a:t>
            </a:r>
            <a:r>
              <a:rPr lang="en-US" b="0" dirty="0" smtClean="0">
                <a:solidFill>
                  <a:schemeClr val="tx1"/>
                </a:solidFill>
              </a:rPr>
              <a:t>employees</a:t>
            </a:r>
          </a:p>
          <a:p>
            <a:pPr marL="1031875" indent="-1031875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LO8-2</a:t>
            </a:r>
            <a:r>
              <a:rPr lang="en-US" dirty="0" smtClean="0"/>
              <a:t> Describe </a:t>
            </a:r>
            <a:r>
              <a:rPr lang="en-US" dirty="0"/>
              <a:t>the four steps in the </a:t>
            </a:r>
            <a:r>
              <a:rPr lang="en-US" dirty="0" smtClean="0"/>
              <a:t>control process </a:t>
            </a:r>
            <a:r>
              <a:rPr lang="en-US" dirty="0"/>
              <a:t>and the way it operates over time.</a:t>
            </a:r>
          </a:p>
          <a:p>
            <a:pPr marL="1031875" indent="-1031875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LO8-3 </a:t>
            </a:r>
            <a:r>
              <a:rPr lang="en-US" dirty="0" smtClean="0"/>
              <a:t>Identify </a:t>
            </a:r>
            <a:r>
              <a:rPr lang="en-US" dirty="0"/>
              <a:t>the main output </a:t>
            </a:r>
            <a:r>
              <a:rPr lang="en-US" dirty="0" smtClean="0"/>
              <a:t>controls, and </a:t>
            </a:r>
            <a:r>
              <a:rPr lang="en-US" dirty="0"/>
              <a:t>discuss their advantages </a:t>
            </a:r>
            <a:r>
              <a:rPr lang="en-US" dirty="0" smtClean="0"/>
              <a:t>and disadvantages </a:t>
            </a:r>
            <a:r>
              <a:rPr lang="en-US" dirty="0"/>
              <a:t>as means of </a:t>
            </a:r>
            <a:r>
              <a:rPr lang="en-US" dirty="0" smtClean="0"/>
              <a:t>coordinating and </a:t>
            </a:r>
            <a:r>
              <a:rPr lang="en-US" dirty="0"/>
              <a:t>motivating employees.</a:t>
            </a:r>
            <a:endParaRPr lang="en-US" b="0" dirty="0">
              <a:solidFill>
                <a:schemeClr val="tx1"/>
              </a:solidFill>
            </a:endParaRPr>
          </a:p>
          <a:p>
            <a:pPr marL="533400" indent="-5334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568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Output Control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Managers must create output standards that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motivate</a:t>
            </a:r>
            <a:r>
              <a:rPr lang="en-US" dirty="0">
                <a:solidFill>
                  <a:schemeClr val="tx1"/>
                </a:solidFill>
              </a:rPr>
              <a:t> at all </a:t>
            </a:r>
            <a:r>
              <a:rPr lang="en-US" dirty="0" smtClean="0">
                <a:solidFill>
                  <a:schemeClr val="tx1"/>
                </a:solidFill>
              </a:rPr>
              <a:t>levels.</a:t>
            </a:r>
          </a:p>
          <a:p>
            <a:pPr>
              <a:defRPr/>
            </a:pPr>
            <a:endParaRPr lang="en-US" sz="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/>
              <a:t>Standards </a:t>
            </a:r>
            <a:r>
              <a:rPr lang="en-US" dirty="0"/>
              <a:t>should not cause managers to behave in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inappropriate</a:t>
            </a:r>
            <a:r>
              <a:rPr lang="en-US" dirty="0"/>
              <a:t> ways to achieve organizational goals</a:t>
            </a: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792" y="2362201"/>
            <a:ext cx="3022991" cy="2891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0564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Supervision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Managers who: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 Actively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</a:t>
            </a:r>
            <a:r>
              <a:rPr lang="en-US" b="0" dirty="0">
                <a:solidFill>
                  <a:schemeClr val="tx1"/>
                </a:solidFill>
              </a:rPr>
              <a:t> and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observe</a:t>
            </a:r>
            <a:r>
              <a:rPr lang="en-US" b="0" dirty="0">
                <a:solidFill>
                  <a:schemeClr val="tx1"/>
                </a:solidFill>
              </a:rPr>
              <a:t> the behavior of their subordinates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Teach</a:t>
            </a:r>
            <a:r>
              <a:rPr lang="en-US" b="0" dirty="0">
                <a:solidFill>
                  <a:schemeClr val="tx1"/>
                </a:solidFill>
              </a:rPr>
              <a:t> subordinates the behaviors that are appropriate and inappropriate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 Intervene to take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corrective action </a:t>
            </a:r>
            <a:r>
              <a:rPr lang="en-US" b="0" dirty="0">
                <a:solidFill>
                  <a:schemeClr val="tx1"/>
                </a:solidFill>
              </a:rPr>
              <a:t>as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29564546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Management by Objectives 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Management by Objectives (MBO)</a:t>
            </a:r>
          </a:p>
          <a:p>
            <a:pPr lvl="1">
              <a:defRPr/>
            </a:pPr>
            <a:r>
              <a:rPr lang="en-US" dirty="0" smtClean="0"/>
              <a:t>A goal-setting process in which managers and subordinates negotiate specific goals and objectives for the subordinate to achieve and then periodically  evaluate their attainment of those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70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Management by Objectives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Specific goals and objectives are established at each level of the organization</a:t>
            </a:r>
          </a:p>
          <a:p>
            <a:pPr marL="514350" indent="-514350"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Managers and their subordinates together determine the subordinates’ goals</a:t>
            </a:r>
          </a:p>
          <a:p>
            <a:pPr marL="514350" indent="-514350"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Managers and their subordinates periodically review the subordinates’ progress toward meeting goals</a:t>
            </a:r>
          </a:p>
        </p:txBody>
      </p:sp>
    </p:spTree>
    <p:extLst>
      <p:ext uri="{BB962C8B-B14F-4D97-AF65-F5344CB8AC3E}">
        <p14:creationId xmlns:p14="http://schemas.microsoft.com/office/powerpoint/2010/main" val="3292147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Bureaucratic Control</a:t>
            </a: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Bureaucratic Control</a:t>
            </a:r>
          </a:p>
          <a:p>
            <a:pPr lvl="1"/>
            <a:r>
              <a:rPr lang="en-US" dirty="0" smtClean="0"/>
              <a:t>Control of behavior by means of a comprehensive system of rules and standard operating procedures.</a:t>
            </a:r>
            <a:endParaRPr lang="en-US" dirty="0"/>
          </a:p>
        </p:txBody>
      </p:sp>
      <p:pic>
        <p:nvPicPr>
          <p:cNvPr id="1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65" y="2667000"/>
            <a:ext cx="3789871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6039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Bureaucratic Control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Problems with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Bureaucratic Control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Rules easier to make than discarding them, leading to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bureaucratic</a:t>
            </a:r>
            <a:r>
              <a:rPr lang="en-US" b="0" dirty="0">
                <a:solidFill>
                  <a:schemeClr val="tx1"/>
                </a:solidFill>
              </a:rPr>
              <a:t> “red tape” and slowing organizational reaction times to problems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Firms become too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standardized</a:t>
            </a:r>
            <a:r>
              <a:rPr lang="en-US" b="0" dirty="0">
                <a:solidFill>
                  <a:schemeClr val="tx1"/>
                </a:solidFill>
              </a:rPr>
              <a:t> and lose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flexibility</a:t>
            </a:r>
            <a:r>
              <a:rPr lang="en-US" b="0" dirty="0">
                <a:solidFill>
                  <a:schemeClr val="tx1"/>
                </a:solidFill>
              </a:rPr>
              <a:t> to learn, to create new ideas, and solve to new problems</a:t>
            </a:r>
          </a:p>
        </p:txBody>
      </p:sp>
    </p:spTree>
    <p:extLst>
      <p:ext uri="{BB962C8B-B14F-4D97-AF65-F5344CB8AC3E}">
        <p14:creationId xmlns:p14="http://schemas.microsoft.com/office/powerpoint/2010/main" val="33178133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Organizational Culture</a:t>
            </a:r>
          </a:p>
          <a:p>
            <a:pPr lvl="1">
              <a:defRPr/>
            </a:pPr>
            <a:r>
              <a:rPr lang="en-US" dirty="0" smtClean="0"/>
              <a:t>The shared set of beliefs, expectations, values, norms, and work routines that influences how members of an organization interact with one another and work together to achieve organizational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27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Clan Control </a:t>
            </a:r>
          </a:p>
          <a:p>
            <a:pPr lvl="1">
              <a:defRPr/>
            </a:pPr>
            <a:r>
              <a:rPr lang="en-US" dirty="0" smtClean="0"/>
              <a:t>Control exerted on individuals and groups in an organization by shared values, norms, standards of behavior, and expectations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366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19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Adaptive vs. Inert Culture</a:t>
            </a:r>
            <a:endParaRPr lang="en-US" sz="40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Adaptive Culture </a:t>
            </a:r>
          </a:p>
          <a:p>
            <a:pPr lvl="1">
              <a:defRPr/>
            </a:pPr>
            <a:r>
              <a:rPr lang="en-US" dirty="0" smtClean="0"/>
              <a:t>Culture whose values and norms help an organization to build momentum and to grow and change as needed to achieve its goals and be effective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Inert Culture </a:t>
            </a:r>
          </a:p>
          <a:p>
            <a:pPr lvl="1">
              <a:defRPr/>
            </a:pPr>
            <a:r>
              <a:rPr lang="en-US" dirty="0" smtClean="0"/>
              <a:t>Culture that leads to values and norms that fail to motivate or inspire employees</a:t>
            </a:r>
          </a:p>
          <a:p>
            <a:pPr lvl="1">
              <a:defRPr/>
            </a:pPr>
            <a:r>
              <a:rPr lang="en-US" dirty="0" smtClean="0"/>
              <a:t>Leads to stagnation and often failure over time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96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Control and Change</a:t>
            </a:r>
            <a:endParaRPr lang="en-US" dirty="0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4834" y="1721643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Figure 8.5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6585"/>
            <a:ext cx="71628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11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Objectives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1875" indent="-1031875">
              <a:buNone/>
              <a:defRPr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LO8-4</a:t>
            </a:r>
            <a:r>
              <a:rPr lang="en-US" sz="3000" dirty="0" smtClean="0"/>
              <a:t> Explain how clan control  or organizational culture creates an effective organizational architecture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31875" indent="-1031875">
              <a:buFont typeface="Arial" charset="0"/>
              <a:buNone/>
              <a:defRPr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LO8-5</a:t>
            </a:r>
            <a:r>
              <a:rPr lang="en-US" sz="3000" b="0" dirty="0" smtClean="0">
                <a:solidFill>
                  <a:schemeClr val="tx1"/>
                </a:solidFill>
              </a:rPr>
              <a:t> Discuss the relationship between organizational control and change, and explain why managing change is a vital management task</a:t>
            </a:r>
          </a:p>
          <a:p>
            <a:pPr marL="1031875" indent="-1031875">
              <a:buFont typeface="Arial" charset="0"/>
              <a:buNone/>
              <a:defRPr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LO8-6 </a:t>
            </a:r>
            <a:r>
              <a:rPr lang="en-US" sz="3000" b="0" dirty="0" smtClean="0">
                <a:solidFill>
                  <a:schemeClr val="tx1"/>
                </a:solidFill>
              </a:rPr>
              <a:t>Understand </a:t>
            </a:r>
            <a:r>
              <a:rPr lang="en-US" sz="3000" b="0" dirty="0">
                <a:solidFill>
                  <a:schemeClr val="tx1"/>
                </a:solidFill>
              </a:rPr>
              <a:t>the role of entrepreneurship in the control and change process</a:t>
            </a:r>
          </a:p>
        </p:txBody>
      </p:sp>
    </p:spTree>
    <p:extLst>
      <p:ext uri="{BB962C8B-B14F-4D97-AF65-F5344CB8AC3E}">
        <p14:creationId xmlns:p14="http://schemas.microsoft.com/office/powerpoint/2010/main" val="10305767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 Change</a:t>
            </a:r>
            <a:endParaRPr lang="en-US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Organization Change </a:t>
            </a:r>
          </a:p>
          <a:p>
            <a:pPr lvl="1">
              <a:defRPr/>
            </a:pPr>
            <a:r>
              <a:rPr lang="en-US" dirty="0" smtClean="0"/>
              <a:t>Movement of an organization away from its present state and toward some desired future state to increase its efficiency and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868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Four Steps in the </a:t>
            </a:r>
            <a:br>
              <a:rPr lang="en-US" dirty="0" smtClean="0"/>
            </a:br>
            <a:r>
              <a:rPr lang="en-US" dirty="0" smtClean="0"/>
              <a:t>Organizational Change Process</a:t>
            </a:r>
            <a:endParaRPr lang="en-US" dirty="0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3949" y="1676400"/>
            <a:ext cx="1220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/>
              <a:t>Figure 8.6</a:t>
            </a:r>
          </a:p>
        </p:txBody>
      </p:sp>
      <p:pic>
        <p:nvPicPr>
          <p:cNvPr id="44037" name="Picture 6" descr="jon30247_08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3813"/>
            <a:ext cx="866298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732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Organization Change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Organizational Learning </a:t>
            </a:r>
          </a:p>
          <a:p>
            <a:pPr lvl="1">
              <a:defRPr/>
            </a:pPr>
            <a:r>
              <a:rPr lang="en-US" dirty="0"/>
              <a:t>Process through which managers try to increase organizational members’ abilities to understand and appropriately respond to changing conditions</a:t>
            </a:r>
          </a:p>
          <a:p>
            <a:pPr lvl="1">
              <a:defRPr/>
            </a:pPr>
            <a:r>
              <a:rPr lang="en-US" dirty="0"/>
              <a:t>Impetus for change</a:t>
            </a:r>
          </a:p>
          <a:p>
            <a:pPr lvl="1">
              <a:defRPr/>
            </a:pPr>
            <a:r>
              <a:rPr lang="en-US" dirty="0"/>
              <a:t>Can help members make decisions about changes</a:t>
            </a:r>
          </a:p>
        </p:txBody>
      </p:sp>
    </p:spTree>
    <p:extLst>
      <p:ext uri="{BB962C8B-B14F-4D97-AF65-F5344CB8AC3E}">
        <p14:creationId xmlns:p14="http://schemas.microsoft.com/office/powerpoint/2010/main" val="240627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 Change</a:t>
            </a:r>
            <a:endParaRPr lang="en-US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Top-down change </a:t>
            </a:r>
          </a:p>
          <a:p>
            <a:pPr lvl="1">
              <a:defRPr/>
            </a:pPr>
            <a:r>
              <a:rPr lang="en-US" dirty="0" smtClean="0"/>
              <a:t>A fast, revolutionary approach to change in which top managers identify what needs to be changed, decide what to do, and then move quickly to implement changes throughout the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252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 Change</a:t>
            </a:r>
            <a:endParaRPr lang="en-US" dirty="0"/>
          </a:p>
        </p:txBody>
      </p:sp>
      <p:sp>
        <p:nvSpPr>
          <p:cNvPr id="18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Bottom-up change </a:t>
            </a:r>
          </a:p>
          <a:p>
            <a:pPr lvl="1">
              <a:defRPr/>
            </a:pPr>
            <a:r>
              <a:rPr lang="en-US" dirty="0" smtClean="0"/>
              <a:t>A gradual or evolutionary approach to change in which managers at all levels work together to develop a detailed plan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60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09625">
              <a:lnSpc>
                <a:spcPct val="90000"/>
              </a:lnSpc>
              <a:buFontTx/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What is the process of comparing one company’s performance on specific dimensions with the performance of other high performance organizations?</a:t>
            </a:r>
          </a:p>
          <a:p>
            <a:pPr marL="609600" indent="-609600" defTabSz="809625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Financial comparison</a:t>
            </a:r>
          </a:p>
          <a:p>
            <a:pPr marL="609600" indent="-609600" defTabSz="809625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Objective benching</a:t>
            </a:r>
          </a:p>
          <a:p>
            <a:pPr marL="609600" indent="-609600" defTabSz="809625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Benchmarking</a:t>
            </a:r>
          </a:p>
          <a:p>
            <a:pPr marL="609600" indent="-609600" defTabSz="809625">
              <a:lnSpc>
                <a:spcPct val="90000"/>
              </a:lnSpc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Competitor analysis</a:t>
            </a:r>
          </a:p>
        </p:txBody>
      </p:sp>
    </p:spTree>
    <p:extLst>
      <p:ext uri="{BB962C8B-B14F-4D97-AF65-F5344CB8AC3E}">
        <p14:creationId xmlns:p14="http://schemas.microsoft.com/office/powerpoint/2010/main" val="34187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 Change</a:t>
            </a:r>
            <a:endParaRPr lang="en-US" dirty="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Benchmarking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en-US" dirty="0" smtClean="0"/>
              <a:t>Process of comparing one company’s performance on specific dimensions with the performance of other high performance organizations 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817717"/>
            <a:ext cx="3657600" cy="23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07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Entrepreneurship, Control,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Change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Entrepreneurs </a:t>
            </a:r>
          </a:p>
          <a:p>
            <a:pPr lvl="1">
              <a:defRPr/>
            </a:pPr>
            <a:r>
              <a:rPr lang="en-US" dirty="0"/>
              <a:t>People who notice opportunities and take responsibility for mobilizing the resources necessary to produce new and improved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40754107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Entrepreneurship, Control,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Change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Intrapreneurs </a:t>
            </a:r>
          </a:p>
          <a:p>
            <a:pPr lvl="1">
              <a:defRPr/>
            </a:pPr>
            <a:r>
              <a:rPr lang="en-US" dirty="0"/>
              <a:t>employees of existing organizations who notice opportunities for product or service improvements and are responsible for managing the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0816845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Entrepreneurship, Control, and Change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Entrepreneurship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en-US" dirty="0"/>
              <a:t>Mobilization of resources to take advantage of an opportunity to provide customers with new </a:t>
            </a:r>
            <a:r>
              <a:rPr lang="en-US" dirty="0" smtClean="0"/>
              <a:t>or improved </a:t>
            </a:r>
            <a:r>
              <a:rPr lang="en-US" dirty="0"/>
              <a:t>goods and services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808573"/>
            <a:ext cx="3657600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247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Organizational Control?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Controlling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Process where managers monitor and regulate how efficiently and effectively an organization and its members are performing the activities necessary to </a:t>
            </a:r>
            <a:br>
              <a:rPr lang="en-US" dirty="0" smtClean="0"/>
            </a:br>
            <a:r>
              <a:rPr lang="en-US" dirty="0" smtClean="0"/>
              <a:t>achieve organizational 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97606"/>
            <a:ext cx="3429000" cy="24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546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Video: Manufacturing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America thrive without manufacturing jobs?</a:t>
            </a:r>
          </a:p>
          <a:p>
            <a:pPr>
              <a:defRPr/>
            </a:pPr>
            <a:r>
              <a:rPr lang="en-US" dirty="0" smtClean="0"/>
              <a:t>What should be combined with labor costs? Why?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38" y="2571245"/>
            <a:ext cx="2921924" cy="28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363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 Systems and IT 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Control Systems </a:t>
            </a:r>
          </a:p>
          <a:p>
            <a:pPr lvl="1">
              <a:defRPr/>
            </a:pPr>
            <a:r>
              <a:rPr lang="en-US" dirty="0" smtClean="0"/>
              <a:t>Formal, target-setting, monitoring, evaluation and feedback systems that provide managers with information about how well the organization’s strategy and structure are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458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Control Systems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 good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system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should:</a:t>
            </a:r>
          </a:p>
          <a:p>
            <a:pPr marL="457200" lvl="1" indent="-457200">
              <a:defRPr/>
            </a:pPr>
            <a:r>
              <a:rPr lang="en-US" sz="2900" dirty="0"/>
              <a:t>be 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flexible</a:t>
            </a:r>
            <a:r>
              <a:rPr lang="en-US" sz="2900" dirty="0"/>
              <a:t> so managers can respond as needed</a:t>
            </a:r>
          </a:p>
          <a:p>
            <a:pPr marL="457200" lvl="1" indent="-457200">
              <a:defRPr/>
            </a:pPr>
            <a:r>
              <a:rPr lang="en-US" sz="2900" dirty="0"/>
              <a:t>provide 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</a:t>
            </a:r>
            <a:r>
              <a:rPr lang="en-US" sz="2900" dirty="0"/>
              <a:t> information about the organization</a:t>
            </a:r>
          </a:p>
          <a:p>
            <a:pPr marL="457200" lvl="1" indent="-457200">
              <a:defRPr/>
            </a:pPr>
            <a:r>
              <a:rPr lang="en-US" sz="2900" dirty="0"/>
              <a:t>provide information in a 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timely</a:t>
            </a:r>
            <a:r>
              <a:rPr lang="en-US" sz="2900" dirty="0"/>
              <a:t> manner</a:t>
            </a:r>
          </a:p>
        </p:txBody>
      </p:sp>
    </p:spTree>
    <p:extLst>
      <p:ext uri="{BB962C8B-B14F-4D97-AF65-F5344CB8AC3E}">
        <p14:creationId xmlns:p14="http://schemas.microsoft.com/office/powerpoint/2010/main" val="15349104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Three Types of Control</a:t>
            </a:r>
            <a:endParaRPr lang="en-US" dirty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1676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dirty="0"/>
              <a:t>Figure 8.1</a:t>
            </a:r>
          </a:p>
        </p:txBody>
      </p:sp>
      <p:pic>
        <p:nvPicPr>
          <p:cNvPr id="19461" name="Picture 6" descr="jon30247_0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209800"/>
            <a:ext cx="76962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1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09625">
              <a:buFontTx/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What type of control gives managers information about customers’ reactions to goods and services?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Feedforward Control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Concurrent Control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Feedback Control</a:t>
            </a:r>
          </a:p>
          <a:p>
            <a:pPr marL="609600" indent="-609600" defTabSz="809625">
              <a:buClr>
                <a:srgbClr val="C00000"/>
              </a:buClr>
              <a:buFont typeface="Wingdings" pitchFamily="2" charset="2"/>
              <a:buAutoNum type="alphaUcPeriod"/>
              <a:defRPr/>
            </a:pPr>
            <a:r>
              <a:rPr lang="en-US" b="0" dirty="0">
                <a:solidFill>
                  <a:schemeClr val="tx1"/>
                </a:solidFill>
              </a:rPr>
              <a:t>Benchmark Control</a:t>
            </a:r>
          </a:p>
        </p:txBody>
      </p:sp>
    </p:spTree>
    <p:extLst>
      <p:ext uri="{BB962C8B-B14F-4D97-AF65-F5344CB8AC3E}">
        <p14:creationId xmlns:p14="http://schemas.microsoft.com/office/powerpoint/2010/main" val="3310611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Control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Feedforward Control</a:t>
            </a:r>
          </a:p>
          <a:p>
            <a:pPr lvl="1">
              <a:defRPr/>
            </a:pPr>
            <a:r>
              <a:rPr lang="en-US" dirty="0" smtClean="0"/>
              <a:t>Control that allows managers to anticipate problems before they arise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Concurrent Control</a:t>
            </a:r>
          </a:p>
          <a:p>
            <a:pPr lvl="1">
              <a:defRPr/>
            </a:pPr>
            <a:r>
              <a:rPr lang="en-US" dirty="0" smtClean="0"/>
              <a:t>Give managers immediate feedback on how efficiently inputs are being transformed into outputs so that managers can correct problems as they arise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51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