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6" r:id="rId5"/>
    <p:sldId id="270" r:id="rId6"/>
    <p:sldId id="271" r:id="rId7"/>
    <p:sldId id="272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8" r:id="rId22"/>
    <p:sldId id="287" r:id="rId23"/>
    <p:sldId id="289" r:id="rId24"/>
    <p:sldId id="286" r:id="rId25"/>
    <p:sldId id="290" r:id="rId26"/>
  </p:sldIdLst>
  <p:sldSz cx="12192000" cy="6858000"/>
  <p:notesSz cx="6858000" cy="9144000"/>
  <p:defaultTextStyle>
    <a:defPPr rtl="0">
      <a:defRPr lang="th-th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41" autoAdjust="0"/>
  </p:normalViewPr>
  <p:slideViewPr>
    <p:cSldViewPr snapToGrid="0">
      <p:cViewPr varScale="1">
        <p:scale>
          <a:sx n="63" d="100"/>
          <a:sy n="63" d="100"/>
        </p:scale>
        <p:origin x="73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408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>
            <a:extLst>
              <a:ext uri="{FF2B5EF4-FFF2-40B4-BE49-F238E27FC236}">
                <a16:creationId xmlns:a16="http://schemas.microsoft.com/office/drawing/2014/main" id="{C703FB87-790C-4850-A90C-12C5FF4B94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th-TH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F8127921-F9C4-44F3-AC5F-130B6A406C0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6E59275-AFE1-4999-B78A-D0D76B9F2B0B}" type="datetimeFigureOut">
              <a:rPr lang="th-TH" smtClean="0">
                <a:latin typeface="Leelawadee" panose="020B0502040204020203" pitchFamily="34" charset="-34"/>
                <a:cs typeface="Leelawadee" panose="020B0502040204020203" pitchFamily="34" charset="-34"/>
              </a:rPr>
              <a:t>09/08/65</a:t>
            </a:fld>
            <a:endParaRPr lang="th-TH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4765E047-F1CB-4066-A459-9EDC95F2E6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th-TH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68A77EF5-5277-4BAF-8BB4-2E02103988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B668C69-0C3E-40A2-B4A0-B2C8B71D8E3A}" type="slidenum">
              <a:rPr lang="th-TH" smtClean="0">
                <a:latin typeface="Leelawadee" panose="020B0502040204020203" pitchFamily="34" charset="-34"/>
                <a:cs typeface="Leelawadee" panose="020B0502040204020203" pitchFamily="34" charset="-34"/>
              </a:rPr>
              <a:t>‹#›</a:t>
            </a:fld>
            <a:endParaRPr lang="th-TH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515862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endParaRPr lang="th-TH" noProof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B3EADD7A-FE61-48EE-BE0E-8546E5401374}" type="datetimeFigureOut">
              <a:rPr lang="th-TH" noProof="0" smtClean="0"/>
              <a:pPr/>
              <a:t>09/08/65</a:t>
            </a:fld>
            <a:endParaRPr lang="th-TH" noProof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th-TH" noProof="0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</a:p>
        </p:txBody>
      </p:sp>
      <p:sp>
        <p:nvSpPr>
          <p:cNvPr id="6" name="ตัวแทนส่วนท้าย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endParaRPr lang="th-TH" noProof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EE000EEB-8338-48D7-8EE8-EE0082EF7602}" type="slidenum">
              <a:rPr lang="th-TH" noProof="0" smtClean="0"/>
              <a:pPr/>
              <a:t>‹#›</a:t>
            </a:fld>
            <a:endParaRPr lang="th-TH" noProof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6777018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Leelawadee" panose="020B0502040204020203" pitchFamily="34" charset="-34"/>
        <a:ea typeface="+mn-ea"/>
        <a:cs typeface="Leelawadee" panose="020B0502040204020203" pitchFamily="34" charset="-34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Leelawadee" panose="020B0502040204020203" pitchFamily="34" charset="-34"/>
        <a:ea typeface="+mn-ea"/>
        <a:cs typeface="Leelawadee" panose="020B0502040204020203" pitchFamily="34" charset="-34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Leelawadee" panose="020B0502040204020203" pitchFamily="34" charset="-34"/>
        <a:ea typeface="+mn-ea"/>
        <a:cs typeface="Leelawadee" panose="020B0502040204020203" pitchFamily="34" charset="-34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Leelawadee" panose="020B0502040204020203" pitchFamily="34" charset="-34"/>
        <a:ea typeface="+mn-ea"/>
        <a:cs typeface="Leelawadee" panose="020B0502040204020203" pitchFamily="34" charset="-34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Leelawadee" panose="020B0502040204020203" pitchFamily="34" charset="-34"/>
        <a:ea typeface="+mn-ea"/>
        <a:cs typeface="Leelawadee" panose="020B0502040204020203" pitchFamily="34" charset="-34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th-TH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EE000EEB-8338-48D7-8EE8-EE0082EF7602}" type="slidenum">
              <a:rPr lang="th-TH" smtClean="0">
                <a:latin typeface="Leelawadee" panose="020B0502040204020203" pitchFamily="34" charset="-34"/>
                <a:cs typeface="Leelawadee" panose="020B0502040204020203" pitchFamily="34" charset="-34"/>
              </a:rPr>
              <a:t>1</a:t>
            </a:fld>
            <a:endParaRPr lang="th-TH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05338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rtlCol="0" anchor="b"/>
          <a:lstStyle>
            <a:lvl1pPr>
              <a:defRPr sz="7200"/>
            </a:lvl1pPr>
          </a:lstStyle>
          <a:p>
            <a:pPr rtl="0"/>
            <a:r>
              <a:rPr lang="th-TH" noProof="0"/>
              <a:t>คลิกเพื่อแก้ไขสไตล์ชื่อเรื่องต้นแบบ</a:t>
            </a:r>
          </a:p>
        </p:txBody>
      </p:sp>
      <p:sp>
        <p:nvSpPr>
          <p:cNvPr id="3" name="คำบรรยาย 2"/>
          <p:cNvSpPr>
            <a:spLocks noGrp="1"/>
          </p:cNvSpPr>
          <p:nvPr>
            <p:ph type="subTitle" idx="1" hasCustomPrompt="1"/>
          </p:nvPr>
        </p:nvSpPr>
        <p:spPr>
          <a:xfrm>
            <a:off x="1154955" y="4777380"/>
            <a:ext cx="8825658" cy="861420"/>
          </a:xfrm>
        </p:spPr>
        <p:txBody>
          <a:bodyPr rtlCol="0"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th-TH" noProof="0"/>
              <a:t>คลิกเพื่อแก้ไขสไตล์คำบรรยายต้นแบบ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69E21AB-12E3-4A72-98C7-93397315CE0F}" type="datetime1">
              <a:rPr lang="th-TH" noProof="0" smtClean="0"/>
              <a:t>09/08/65</a:t>
            </a:fld>
            <a:endParaRPr lang="th-TH" noProof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h-TH" noProof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th-TH" noProof="0" smtClean="0"/>
              <a:t>‹#›</a:t>
            </a:fld>
            <a:endParaRPr lang="th-TH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รูปภาพพาโนราม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th-TH" noProof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th-TH" noProof="0"/>
              <a:t>คลิกไอคอนเพื่อเพิ่มรูปภาพ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4616CC2-7BE0-4611-8805-D1F3E5979341}" type="datetime1">
              <a:rPr lang="th-TH" noProof="0" smtClean="0"/>
              <a:t>09/08/65</a:t>
            </a:fld>
            <a:endParaRPr lang="th-TH" noProof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h-TH" noProof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th-TH" noProof="0" smtClean="0"/>
              <a:t>‹#›</a:t>
            </a:fld>
            <a:endParaRPr lang="th-TH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เรื่องและ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th-TH" noProof="0"/>
              <a:t>คลิกเพื่อแก้ไขสไตล์ชื่อเรื่องต้นแบบ</a:t>
            </a:r>
          </a:p>
        </p:txBody>
      </p:sp>
      <p:sp>
        <p:nvSpPr>
          <p:cNvPr id="8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171ACC-B7D2-4FE6-B628-80872E4E3EFC}" type="datetime1">
              <a:rPr lang="th-TH" noProof="0" smtClean="0"/>
              <a:t>09/08/65</a:t>
            </a:fld>
            <a:endParaRPr lang="th-TH" noProof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h-TH" noProof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th-TH" noProof="0" smtClean="0"/>
              <a:t>‹#›</a:t>
            </a:fld>
            <a:endParaRPr lang="th-TH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 rtlCol="0"/>
          <a:lstStyle>
            <a:lvl1pPr>
              <a:defRPr sz="4800"/>
            </a:lvl1pPr>
          </a:lstStyle>
          <a:p>
            <a:pPr rtl="0"/>
            <a:r>
              <a:rPr lang="th-TH" noProof="0"/>
              <a:t>คลิกเพื่อแก้ไขสไตล์ชื่อเรื่องต้นแบบ</a:t>
            </a:r>
          </a:p>
        </p:txBody>
      </p:sp>
      <p:sp>
        <p:nvSpPr>
          <p:cNvPr id="14" name="ตัวแทนข้อความ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</p:txBody>
      </p:sp>
      <p:sp>
        <p:nvSpPr>
          <p:cNvPr id="10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B7E38D-3BB8-4990-9280-4B2649B1BCE0}" type="datetime1">
              <a:rPr lang="th-TH" noProof="0" smtClean="0"/>
              <a:t>09/08/65</a:t>
            </a:fld>
            <a:endParaRPr lang="th-TH" noProof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h-TH" noProof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th-TH" noProof="0" smtClean="0"/>
              <a:t>‹#›</a:t>
            </a:fld>
            <a:endParaRPr lang="th-TH" noProof="0"/>
          </a:p>
        </p:txBody>
      </p:sp>
      <p:sp>
        <p:nvSpPr>
          <p:cNvPr id="9" name="กล่องข้อความ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th-TH" noProof="0"/>
              <a:t>“</a:t>
            </a:r>
          </a:p>
        </p:txBody>
      </p:sp>
      <p:sp>
        <p:nvSpPr>
          <p:cNvPr id="13" name="กล่องข้อความ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 rtl="0"/>
            <a:r>
              <a:rPr lang="th-TH" noProof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th-TH" noProof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rtlCol="0"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18F7B3E-2404-4C94-BBC5-C731DF761C4F}" type="datetime1">
              <a:rPr lang="th-TH" noProof="0" smtClean="0"/>
              <a:t>09/08/65</a:t>
            </a:fld>
            <a:endParaRPr lang="th-TH" noProof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h-TH" noProof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th-TH" noProof="0" smtClean="0"/>
              <a:t>‹#›</a:t>
            </a:fld>
            <a:endParaRPr lang="th-TH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คอลัมน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th-TH" noProof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</p:txBody>
      </p:sp>
      <p:sp>
        <p:nvSpPr>
          <p:cNvPr id="16" name="ตัวแทนข้อความ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</p:txBody>
      </p:sp>
      <p:sp>
        <p:nvSpPr>
          <p:cNvPr id="19" name="ตัวแทนข้อความ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</p:txBody>
      </p:sp>
      <p:sp>
        <p:nvSpPr>
          <p:cNvPr id="14" name="ตัวแทนข้อความ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</p:txBody>
      </p:sp>
      <p:sp>
        <p:nvSpPr>
          <p:cNvPr id="20" name="ตัวแทนข้อความ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</p:txBody>
      </p:sp>
      <p:cxnSp>
        <p:nvCxnSpPr>
          <p:cNvPr id="17" name="ตัวเชื่อมต่อตรง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ตัวเชื่อมต่อตรง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404962-A301-4059-9FCB-BEF15C76F98F}" type="datetime1">
              <a:rPr lang="th-TH" noProof="0" smtClean="0"/>
              <a:t>09/08/65</a:t>
            </a:fld>
            <a:endParaRPr lang="th-TH" noProof="0"/>
          </a:p>
        </p:txBody>
      </p:sp>
      <p:sp>
        <p:nvSpPr>
          <p:cNvPr id="4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h-TH" noProof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th-TH" noProof="0" smtClean="0"/>
              <a:t>‹#›</a:t>
            </a:fld>
            <a:endParaRPr lang="th-TH" noProof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อลัมน์รูปภาพ 3 รู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 sz="4200"/>
            </a:lvl1pPr>
          </a:lstStyle>
          <a:p>
            <a:pPr rtl="0"/>
            <a:r>
              <a:rPr lang="th-TH" noProof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</p:txBody>
      </p:sp>
      <p:sp>
        <p:nvSpPr>
          <p:cNvPr id="29" name="ตัวแทนรูปภาพ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th-TH" noProof="0"/>
              <a:t>คลิกไอคอนเพื่อเพิ่มรูปภาพ</a:t>
            </a:r>
          </a:p>
        </p:txBody>
      </p:sp>
      <p:sp>
        <p:nvSpPr>
          <p:cNvPr id="22" name="ตัวแทนข้อความ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</p:txBody>
      </p:sp>
      <p:sp>
        <p:nvSpPr>
          <p:cNvPr id="30" name="ตัวแทนรูปภาพ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th-TH" noProof="0"/>
              <a:t>คลิกไอคอนเพื่อเพิ่มรูปภาพ</a:t>
            </a:r>
          </a:p>
        </p:txBody>
      </p:sp>
      <p:sp>
        <p:nvSpPr>
          <p:cNvPr id="23" name="ตัวแทนข้อความ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</p:txBody>
      </p:sp>
      <p:sp>
        <p:nvSpPr>
          <p:cNvPr id="14" name="ตัวแทนข้อความ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</p:txBody>
      </p:sp>
      <p:sp>
        <p:nvSpPr>
          <p:cNvPr id="31" name="ตัวแทนรูปภาพ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th-TH" noProof="0"/>
              <a:t>คลิกไอคอนเพื่อเพิ่มรูปภาพ</a:t>
            </a:r>
          </a:p>
        </p:txBody>
      </p:sp>
      <p:sp>
        <p:nvSpPr>
          <p:cNvPr id="24" name="ตัวแทนข้อความ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</p:txBody>
      </p:sp>
      <p:cxnSp>
        <p:nvCxnSpPr>
          <p:cNvPr id="17" name="ตัวเชื่อมต่อตรง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ตัวเชื่อมต่อตรง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7480BC-1772-449F-B237-EB9DFE279B5E}" type="datetime1">
              <a:rPr lang="th-TH" noProof="0" smtClean="0"/>
              <a:t>09/08/65</a:t>
            </a:fld>
            <a:endParaRPr lang="th-TH" noProof="0"/>
          </a:p>
        </p:txBody>
      </p:sp>
      <p:sp>
        <p:nvSpPr>
          <p:cNvPr id="4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h-TH" noProof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th-TH" noProof="0" smtClean="0"/>
              <a:t>‹#›</a:t>
            </a:fld>
            <a:endParaRPr lang="th-TH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-TH" noProof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 anchor="t" anchorCtr="0"/>
          <a:lstStyle/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AAC5312-5268-47B9-A60F-91C588E75042}" type="datetime1">
              <a:rPr lang="th-TH" noProof="0" smtClean="0"/>
              <a:t>09/08/65</a:t>
            </a:fld>
            <a:endParaRPr lang="th-TH" noProof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h-TH" noProof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th-TH" noProof="0" smtClean="0"/>
              <a:t>‹#›</a:t>
            </a:fld>
            <a:endParaRPr lang="th-TH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ชื่อเรื่องแนวตั้งและข้อควา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rtlCol="0" anchor="b" anchorCtr="0"/>
          <a:lstStyle/>
          <a:p>
            <a:pPr rtl="0"/>
            <a:r>
              <a:rPr lang="th-TH" noProof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 rtlCol="0"/>
          <a:lstStyle/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814D82-FA45-48EA-92A1-52E87A18975A}" type="datetime1">
              <a:rPr lang="th-TH" noProof="0" smtClean="0"/>
              <a:t>09/08/65</a:t>
            </a:fld>
            <a:endParaRPr lang="th-TH" noProof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h-TH" noProof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th-TH" noProof="0" smtClean="0"/>
              <a:t>‹#›</a:t>
            </a:fld>
            <a:endParaRPr lang="th-TH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-TH" noProof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  <a:endParaRPr lang="th-TH" noProof="0" dirty="0"/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D161E49-C899-46A5-8F9A-BAE50BE3AD96}" type="datetime1">
              <a:rPr lang="th-TH" noProof="0" smtClean="0"/>
              <a:t>09/08/65</a:t>
            </a:fld>
            <a:endParaRPr lang="th-TH" noProof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h-TH" noProof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th-TH" noProof="0" smtClean="0"/>
              <a:t>‹#›</a:t>
            </a:fld>
            <a:endParaRPr lang="th-TH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th-TH" noProof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rtlCol="0"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B10F732-AB43-4851-95DE-482C33513EB7}" type="datetime1">
              <a:rPr lang="th-TH" noProof="0" smtClean="0"/>
              <a:t>09/08/65</a:t>
            </a:fld>
            <a:endParaRPr lang="th-TH" noProof="0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h-TH" noProof="0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th-TH" noProof="0" smtClean="0"/>
              <a:t>‹#›</a:t>
            </a:fld>
            <a:endParaRPr lang="th-TH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ส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-TH" noProof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3825E11-ED7F-43FC-B7CC-3B2D7B1A2BDB}" type="datetime1">
              <a:rPr lang="th-TH" noProof="0" smtClean="0"/>
              <a:t>09/08/65</a:t>
            </a:fld>
            <a:endParaRPr lang="th-TH" noProof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h-TH" noProof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th-TH" noProof="0" smtClean="0"/>
              <a:t>‹#›</a:t>
            </a:fld>
            <a:endParaRPr lang="th-TH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th-TH" noProof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4EB2F47-2134-46D1-A0F3-412B0D3C28E1}" type="datetime1">
              <a:rPr lang="th-TH" noProof="0" smtClean="0"/>
              <a:t>09/08/65</a:t>
            </a:fld>
            <a:endParaRPr lang="th-TH" noProof="0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h-TH" noProof="0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th-TH" noProof="0" smtClean="0"/>
              <a:t>‹#›</a:t>
            </a:fld>
            <a:endParaRPr lang="th-TH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ชื่อเรื่องเท่านั้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h-TH" noProof="0"/>
              <a:t>คลิกเพื่อแก้ไขสไตล์ชื่อเรื่องต้นแบบ</a:t>
            </a:r>
          </a:p>
        </p:txBody>
      </p:sp>
      <p:sp>
        <p:nvSpPr>
          <p:cNvPr id="7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377D6E-762E-44EF-BF26-6C1A85F14C6A}" type="datetime1">
              <a:rPr lang="th-TH" noProof="0" smtClean="0"/>
              <a:t>09/08/65</a:t>
            </a:fld>
            <a:endParaRPr lang="th-TH" noProof="0"/>
          </a:p>
        </p:txBody>
      </p:sp>
      <p:sp>
        <p:nvSpPr>
          <p:cNvPr id="5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h-TH" noProof="0"/>
          </a:p>
        </p:txBody>
      </p:sp>
      <p:sp>
        <p:nvSpPr>
          <p:cNvPr id="6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th-TH" noProof="0" smtClean="0"/>
              <a:t>‹#›</a:t>
            </a:fld>
            <a:endParaRPr lang="th-TH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E5B637-868A-4323-B1A5-EF334C5BC9B7}" type="datetime1">
              <a:rPr lang="th-TH" noProof="0" smtClean="0"/>
              <a:t>09/08/65</a:t>
            </a:fld>
            <a:endParaRPr lang="th-TH" noProof="0"/>
          </a:p>
        </p:txBody>
      </p:sp>
      <p:sp>
        <p:nvSpPr>
          <p:cNvPr id="5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h-TH" noProof="0"/>
          </a:p>
        </p:txBody>
      </p:sp>
      <p:sp>
        <p:nvSpPr>
          <p:cNvPr id="6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th-TH" noProof="0" smtClean="0"/>
              <a:t>‹#›</a:t>
            </a:fld>
            <a:endParaRPr lang="th-TH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rtlCol="0" anchor="b"/>
          <a:lstStyle>
            <a:lvl1pPr algn="l">
              <a:defRPr sz="2400" b="0"/>
            </a:lvl1pPr>
          </a:lstStyle>
          <a:p>
            <a:pPr rtl="0"/>
            <a:r>
              <a:rPr lang="th-TH" noProof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rtlCol="0"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 rtlCol="0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</p:txBody>
      </p:sp>
      <p:sp>
        <p:nvSpPr>
          <p:cNvPr id="7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7CCFBE-6980-42BB-89F5-BE6F8C672E2F}" type="datetime1">
              <a:rPr lang="th-TH" noProof="0" smtClean="0"/>
              <a:t>09/08/65</a:t>
            </a:fld>
            <a:endParaRPr lang="th-TH" noProof="0"/>
          </a:p>
        </p:txBody>
      </p:sp>
      <p:sp>
        <p:nvSpPr>
          <p:cNvPr id="5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h-TH" noProof="0"/>
          </a:p>
        </p:txBody>
      </p:sp>
      <p:sp>
        <p:nvSpPr>
          <p:cNvPr id="6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th-TH" noProof="0" smtClean="0"/>
              <a:t>‹#›</a:t>
            </a:fld>
            <a:endParaRPr lang="th-TH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th-TH" noProof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th-TH" noProof="0"/>
              <a:t>คลิกไอคอนเพื่อเพิ่มรูปภาพ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 rtlCol="0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3862AC-D104-4CB1-9A33-250AFD82704A}" type="datetime1">
              <a:rPr lang="th-TH" noProof="0" smtClean="0"/>
              <a:t>09/08/65</a:t>
            </a:fld>
            <a:endParaRPr lang="th-TH" noProof="0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h-TH" noProof="0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02111984F565}" type="slidenum">
              <a:rPr lang="th-TH" noProof="0" smtClean="0"/>
              <a:t>‹#›</a:t>
            </a:fld>
            <a:endParaRPr lang="th-TH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รูปภาพ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วงรี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รูปภาพ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สี่เหลี่ยมผืนผ้า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th-TH" noProof="0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th-TH" noProof="0"/>
              <a:t>คลิกเพื่อแก้ไขสไตล์ของข้อความต้นแบบ</a:t>
            </a:r>
          </a:p>
          <a:p>
            <a:pPr lvl="1" rtl="0"/>
            <a:r>
              <a:rPr lang="th-TH" noProof="0"/>
              <a:t>ระดับที่สอง</a:t>
            </a:r>
          </a:p>
          <a:p>
            <a:pPr lvl="2" rtl="0"/>
            <a:r>
              <a:rPr lang="th-TH" noProof="0"/>
              <a:t>ระดับที่สาม</a:t>
            </a:r>
          </a:p>
          <a:p>
            <a:pPr lvl="3" rtl="0"/>
            <a:r>
              <a:rPr lang="th-TH" noProof="0"/>
              <a:t>ระดับที่สี่</a:t>
            </a:r>
          </a:p>
          <a:p>
            <a:pPr lvl="4" rtl="0"/>
            <a:r>
              <a:rPr lang="th-TH" noProof="0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BD5C854D-3146-4482-8578-81F3B74DF959}" type="datetime1">
              <a:rPr lang="th-TH" noProof="0" smtClean="0"/>
              <a:t>09/08/65</a:t>
            </a:fld>
            <a:endParaRPr lang="th-TH" noProof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endParaRPr lang="th-TH" noProof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  <a:latin typeface="Leelawadee" panose="020B0502040204020203" pitchFamily="34" charset="-34"/>
                <a:cs typeface="Leelawadee" panose="020B0502040204020203" pitchFamily="34" charset="-34"/>
              </a:defRPr>
            </a:lvl1pPr>
          </a:lstStyle>
          <a:p>
            <a:fld id="{D57F1E4F-1CFF-5643-939E-02111984F565}" type="slidenum">
              <a:rPr lang="th-TH" noProof="0" smtClean="0"/>
              <a:pPr/>
              <a:t>‹#›</a:t>
            </a:fld>
            <a:endParaRPr lang="th-TH" noProof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Leelawadee" panose="020B0502040204020203" pitchFamily="34" charset="-34"/>
          <a:ea typeface="+mj-ea"/>
          <a:cs typeface="Leelawadee" panose="020B0502040204020203" pitchFamily="34" charset="-34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Leelawadee" panose="020B0502040204020203" pitchFamily="34" charset="-34"/>
          <a:ea typeface="+mj-ea"/>
          <a:cs typeface="Leelawadee" panose="020B0502040204020203" pitchFamily="34" charset="-34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Leelawadee" panose="020B0502040204020203" pitchFamily="34" charset="-34"/>
          <a:ea typeface="+mj-ea"/>
          <a:cs typeface="Leelawadee" panose="020B0502040204020203" pitchFamily="34" charset="-34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Leelawadee" panose="020B0502040204020203" pitchFamily="34" charset="-34"/>
          <a:ea typeface="+mj-ea"/>
          <a:cs typeface="Leelawadee" panose="020B0502040204020203" pitchFamily="34" charset="-34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Leelawadee" panose="020B0502040204020203" pitchFamily="34" charset="-34"/>
          <a:ea typeface="+mj-ea"/>
          <a:cs typeface="Leelawadee" panose="020B0502040204020203" pitchFamily="34" charset="-34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Leelawadee" panose="020B0502040204020203" pitchFamily="34" charset="-34"/>
          <a:ea typeface="+mj-ea"/>
          <a:cs typeface="Leelawadee" panose="020B0502040204020203" pitchFamily="34" charset="-34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 descr="ข้อต่อห่วงลูกโซ่">
            <a:extLst>
              <a:ext uri="{FF2B5EF4-FFF2-40B4-BE49-F238E27FC236}">
                <a16:creationId xmlns:a16="http://schemas.microsoft.com/office/drawing/2014/main" id="{A4511EBC-2F3C-446D-867B-7DC328517A4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alphaModFix amt="25000"/>
          </a:blip>
          <a:srcRect t="23391" r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D30D32A-359B-41BB-9746-2CF3A21EEF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2324" y="1447801"/>
            <a:ext cx="10164955" cy="1894840"/>
          </a:xfrm>
        </p:spPr>
        <p:txBody>
          <a:bodyPr rtlCol="0">
            <a:normAutofit/>
          </a:bodyPr>
          <a:lstStyle/>
          <a:p>
            <a:pPr rtl="0"/>
            <a:r>
              <a:rPr lang="th-TH" dirty="0">
                <a:latin typeface="Leelawadee" panose="020B0502040204020203" pitchFamily="34" charset="-34"/>
                <a:cs typeface="Leelawadee" panose="020B0502040204020203" pitchFamily="34" charset="-34"/>
              </a:rPr>
              <a:t>บทที่ </a:t>
            </a:r>
            <a:r>
              <a:rPr lang="en-US" dirty="0">
                <a:latin typeface="Leelawadee" panose="020B0502040204020203" pitchFamily="34" charset="-34"/>
                <a:cs typeface="Leelawadee" panose="020B0502040204020203" pitchFamily="34" charset="-34"/>
              </a:rPr>
              <a:t>3</a:t>
            </a:r>
            <a:r>
              <a:rPr lang="th-TH" dirty="0">
                <a:latin typeface="Leelawadee" panose="020B0502040204020203" pitchFamily="34" charset="-34"/>
                <a:cs typeface="Leelawadee" panose="020B0502040204020203" pitchFamily="34" charset="-34"/>
              </a:rPr>
              <a:t> ห้างหุ้นส่วนและบริษัท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B4CA222A-88BC-48F4-9AE8-2115B7D1E6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rtlCol="0">
            <a:normAutofit/>
          </a:bodyPr>
          <a:lstStyle/>
          <a:p>
            <a:pPr rtl="0"/>
            <a:r>
              <a:rPr lang="th-TH" dirty="0">
                <a:latin typeface="Leelawadee" panose="020B0502040204020203" pitchFamily="34" charset="-34"/>
                <a:cs typeface="Leelawadee" panose="020B0502040204020203" pitchFamily="34" charset="-34"/>
              </a:rPr>
              <a:t>อาจารย์</a:t>
            </a:r>
            <a:r>
              <a:rPr lang="th-TH" dirty="0" err="1">
                <a:latin typeface="Leelawadee" panose="020B0502040204020203" pitchFamily="34" charset="-34"/>
                <a:cs typeface="Leelawadee" panose="020B0502040204020203" pitchFamily="34" charset="-34"/>
              </a:rPr>
              <a:t>สุว</a:t>
            </a:r>
            <a:r>
              <a:rPr lang="th-TH" dirty="0">
                <a:latin typeface="Leelawadee" panose="020B0502040204020203" pitchFamily="34" charset="-34"/>
                <a:cs typeface="Leelawadee" panose="020B0502040204020203" pitchFamily="34" charset="-34"/>
              </a:rPr>
              <a:t>ิตา พฤกษอาภรณ์</a:t>
            </a:r>
          </a:p>
          <a:p>
            <a:pPr rtl="0"/>
            <a:r>
              <a:rPr lang="th-TH" dirty="0"/>
              <a:t>หัวหน้าสาขาวิชาการจัดการทุนมนุษย์และองค์การ</a:t>
            </a:r>
            <a:endParaRPr lang="th-TH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0" name="สี่เหลี่ยมผืนผ้า 19">
            <a:extLst>
              <a:ext uri="{FF2B5EF4-FFF2-40B4-BE49-F238E27FC236}">
                <a16:creationId xmlns:a16="http://schemas.microsoft.com/office/drawing/2014/main" id="{318E9D62-7BA3-4D5E-8915-0D0E8661E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3000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5F04742-216A-3A78-F929-84D58250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 dirty="0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7CC2E145-6E07-A8B4-3C83-8B07F2CD73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4" t="27023" r="48700" b="11800"/>
          <a:stretch/>
        </p:blipFill>
        <p:spPr>
          <a:xfrm>
            <a:off x="0" y="0"/>
            <a:ext cx="12192000" cy="685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5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4920244-1E41-CC69-925B-7930E3633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86AF1E7-A9A3-822C-D4EA-6DD44FC23C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9B6A96E0-A672-A06A-5ADC-7BFF7B12A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39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3A4497F7-3F58-F8AA-3F2E-359D644686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7" t="27023" r="48667" b="118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71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8E7BE71-7574-1EB7-37B7-D564591EE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7143F24-7642-C6E6-0DCC-A27DD7C45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B56FD040-0E55-288F-72F9-E11EA2987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35" y="-1"/>
            <a:ext cx="12205935" cy="695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982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379F756-3F2D-01DB-DE9E-53555F1E8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15" t="27023" r="48917" b="11800"/>
          <a:stretch/>
        </p:blipFill>
        <p:spPr>
          <a:xfrm>
            <a:off x="0" y="0"/>
            <a:ext cx="12192000" cy="690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01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9EB0818-EA7D-AAF7-0526-2E30448A8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D84F20F6-4722-0AD8-EB3E-5937B2FBB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80A7A71-2D30-60DA-D025-E1D5DE536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840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D972F46D-BA96-4C17-096A-21B239341B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01" t="27023" r="48999" b="13185"/>
          <a:stretch/>
        </p:blipFill>
        <p:spPr>
          <a:xfrm>
            <a:off x="0" y="0"/>
            <a:ext cx="12192000" cy="689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3277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FA9203A-AA0C-B294-0BB4-583F6972F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13E95F86-4C7D-40FC-B7DC-F44EC416D6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C4865383-044D-DE70-9334-672FF62FB3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8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93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D09AE9C-EC58-E769-0642-9067523EF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071" y="2484718"/>
            <a:ext cx="9404723" cy="1400530"/>
          </a:xfrm>
        </p:spPr>
        <p:txBody>
          <a:bodyPr/>
          <a:lstStyle/>
          <a:p>
            <a:pPr algn="ctr"/>
            <a:r>
              <a:rPr lang="th-TH" sz="8000" b="1" dirty="0">
                <a:cs typeface="+mn-cs"/>
              </a:rPr>
              <a:t>สรุป</a:t>
            </a:r>
          </a:p>
        </p:txBody>
      </p:sp>
    </p:spTree>
    <p:extLst>
      <p:ext uri="{BB962C8B-B14F-4D97-AF65-F5344CB8AC3E}">
        <p14:creationId xmlns:p14="http://schemas.microsoft.com/office/powerpoint/2010/main" val="4131457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02A342E-C98B-1597-7042-33AF148E0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18D02CA-0143-B8BD-EBA9-D1C15E0ECF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E029245-74CD-7530-1A54-A9F70ABB0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1"/>
            <a:ext cx="12192000" cy="685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45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2E31E8D0-3D55-1D95-6186-80FE1A6C6D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2D86E46-36D9-0A3E-BF6D-62B1F51822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9AD015C9-CB81-8FDA-59AE-DEC5C5154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19" y="0"/>
            <a:ext cx="12212319" cy="6858000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E6A555EC-65E8-462D-4E68-2B20652F4618}"/>
              </a:ext>
            </a:extLst>
          </p:cNvPr>
          <p:cNvSpPr txBox="1"/>
          <p:nvPr/>
        </p:nvSpPr>
        <p:spPr>
          <a:xfrm>
            <a:off x="772160" y="2613243"/>
            <a:ext cx="108508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4800" b="1" dirty="0"/>
              <a:t>ประเภทของธุรกิจ มีกี่รูปแบบ? แต่ละแบบต่างกันอย่างไร?</a:t>
            </a:r>
          </a:p>
        </p:txBody>
      </p:sp>
    </p:spTree>
    <p:extLst>
      <p:ext uri="{BB962C8B-B14F-4D97-AF65-F5344CB8AC3E}">
        <p14:creationId xmlns:p14="http://schemas.microsoft.com/office/powerpoint/2010/main" val="2702049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62EA546-48BF-E543-D9D9-C565F229E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508C31D-CE10-4F8D-25B3-C691AB9079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0D20958-EA68-F26B-D4CB-30462BD7D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033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436C7327-0ECA-7F92-5F54-06F488719399}"/>
              </a:ext>
            </a:extLst>
          </p:cNvPr>
          <p:cNvSpPr txBox="1"/>
          <p:nvPr/>
        </p:nvSpPr>
        <p:spPr>
          <a:xfrm>
            <a:off x="883920" y="831562"/>
            <a:ext cx="10424160" cy="51398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4000" b="1" dirty="0"/>
              <a:t>สรุป</a:t>
            </a:r>
            <a:endParaRPr lang="en-US" sz="4000" b="1" dirty="0"/>
          </a:p>
          <a:p>
            <a:pPr algn="thaiDist"/>
            <a:r>
              <a:rPr lang="th-TH" sz="3200" dirty="0"/>
              <a:t>	ประเด็นที่แตกต่างอย่างมีสาระสำคัญมีแค่ 2 เรื่องคือ </a:t>
            </a:r>
          </a:p>
          <a:p>
            <a:pPr algn="thaiDist"/>
            <a:r>
              <a:rPr lang="th-TH" sz="3200" dirty="0"/>
              <a:t>	1) ค่าธรรมเนียมการจดทะเบียน บริษัทจะเสียค่าธรรมเนียมที่มากกว่าหจก. ดังนั้นใครที่ต้องการทุนจดทะเบียนมากเพื่อไปรับงานราชการ (โดยปกติงานราชการจะมีกำหนดทุนจดทะเบียนขั้นต่ำของผู้ที่จะรับงาน) ก็จะนิยมจดทะเบียนเป็นหจก. </a:t>
            </a:r>
          </a:p>
          <a:p>
            <a:pPr algn="thaiDist"/>
            <a:r>
              <a:rPr lang="th-TH" sz="3200" dirty="0"/>
              <a:t>	2) ภาระความรับผิดชอบ บริษัทนั้นจะมีความรับผิดชอบจำกัดตามเงินที่ลงไปในทุนจดทะเบียน เหมือนสมัยก่อนที่เค้าเรียกกันว่า "ล้มบนฟูก" เช่นทุนจดทะเบียนบริษัท 10,000 บาท ผู้ถือหุ้นเอาเงินใส่ครบ 10,000 บาทแล้ว ต่อมาบริษัทดำเนินกิจการติดหนี้ติดสิน 10 ล้าน ก็ไม่ต้องไปรับผิดชอบมัน เพราะเราใส่เงินไปครบแล้ว แต่ หจก. จะทำแบบนั้นไม่ได้เพราะมีผู้ส่วนประเภทหุ้นส่วนผู้จัดการที่มีความรับผิดชอบไม่จำกัดต่อหนี้สิน</a:t>
            </a:r>
          </a:p>
        </p:txBody>
      </p:sp>
    </p:spTree>
    <p:extLst>
      <p:ext uri="{BB962C8B-B14F-4D97-AF65-F5344CB8AC3E}">
        <p14:creationId xmlns:p14="http://schemas.microsoft.com/office/powerpoint/2010/main" val="3327743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1B1127B-3ECD-680B-4772-AC02E44F9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กรณีศึกษา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974D06B9-2624-EC23-C9C2-AFD779361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1552" y="1443318"/>
            <a:ext cx="10001568" cy="4195481"/>
          </a:xfrm>
        </p:spPr>
        <p:txBody>
          <a:bodyPr/>
          <a:lstStyle/>
          <a:p>
            <a:r>
              <a:rPr lang="th-TH" dirty="0"/>
              <a:t>เมื่อนักศึกษาดำเนินกิจการไปสักระยะ โดยเริ่มจากจดทะเบียนเป็นห้างหุ้นส่วนจำกัด และมีกิจการที่เติบโตขึ้น จึงต้องการจะปรับกิจการเป็นบริษัท นักศึกษาจะมีวิธีการอย่างไรในการแปรงสภาพกิจการ ต้องเตรียมตัวอย่างไรบ้าง ติดตามได้จากคลิป</a:t>
            </a:r>
            <a:r>
              <a:rPr lang="th-TH" dirty="0" err="1"/>
              <a:t>ยูทูป</a:t>
            </a:r>
            <a:r>
              <a:rPr lang="th-TH" dirty="0"/>
              <a:t>นี้นะคะ (อาจารย์หวังว่าจะเป็นประโยชน์กับพวกหนูในการดำเนินธุรกิจในอนาคตนะคะ)</a:t>
            </a:r>
          </a:p>
          <a:p>
            <a:pPr marL="0" indent="0">
              <a:buNone/>
            </a:pPr>
            <a:endParaRPr lang="th-TH" dirty="0"/>
          </a:p>
          <a:p>
            <a:pPr marL="0" indent="0">
              <a:buNone/>
            </a:pPr>
            <a:endParaRPr lang="th-TH" dirty="0"/>
          </a:p>
        </p:txBody>
      </p:sp>
      <p:pic>
        <p:nvPicPr>
          <p:cNvPr id="4" name="กรณีศึกษา การแปรสภาพห้างหุ้นส่วนจำกัดเป็นบริษัทจำกัด มีขั้นตอนและวิธีการอย่างไร">
            <a:hlinkClick r:id="" action="ppaction://media"/>
            <a:extLst>
              <a:ext uri="{FF2B5EF4-FFF2-40B4-BE49-F238E27FC236}">
                <a16:creationId xmlns:a16="http://schemas.microsoft.com/office/drawing/2014/main" id="{D3446D5C-3B5C-E771-CD30-0A88D6E23F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73120" y="2543810"/>
            <a:ext cx="6035040" cy="339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1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00F91C7-E670-2A95-E725-542A72A20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7200" b="1" dirty="0">
                <a:cs typeface="+mn-cs"/>
              </a:rPr>
              <a:t>ประเภทของธุรกิจ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FDE33E6-C715-9FAE-A23D-31655982A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2052918"/>
            <a:ext cx="10505440" cy="1400531"/>
          </a:xfrm>
        </p:spPr>
        <p:txBody>
          <a:bodyPr>
            <a:normAutofit/>
          </a:bodyPr>
          <a:lstStyle/>
          <a:p>
            <a:r>
              <a:rPr lang="th-TH" sz="3200" dirty="0">
                <a:cs typeface="+mn-cs"/>
              </a:rPr>
              <a:t>ประเภทของธุรกิจสามารถแบ่งได้หลักๆ คือ แบบบุคคลธรรมดา ได้แก่ กิจการเจ้าของคนเดียว ห้างหุ้นส่วนสามัญ และ แบบนิติบุคคล เช่น ห้างหุ้นส่วนจำกัด บริษัทจำกัด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F380AB7A-E471-FB9A-7967-ED6D3A3CB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240" y="3208269"/>
            <a:ext cx="4795520" cy="319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79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5AE53F2-FE5B-7BAC-A933-DA761007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6000" b="1" dirty="0">
                <a:cs typeface="+mn-cs"/>
              </a:rPr>
              <a:t>1. ประเภทของธุรกิจแบบบุคคลธรรมดา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6B8E8061-F5DF-1EB8-D004-A55931646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3600" y="1778598"/>
            <a:ext cx="10210800" cy="4195481"/>
          </a:xfrm>
        </p:spPr>
        <p:txBody>
          <a:bodyPr>
            <a:normAutofit fontScale="92500" lnSpcReduction="10000"/>
          </a:bodyPr>
          <a:lstStyle/>
          <a:p>
            <a:pPr algn="thaiDist"/>
            <a:r>
              <a:rPr lang="th-TH" sz="3600" b="1" dirty="0">
                <a:cs typeface="+mn-cs"/>
              </a:rPr>
              <a:t>1.1 กิจการเจ้าของคนเดียว</a:t>
            </a:r>
          </a:p>
          <a:p>
            <a:pPr marL="0" indent="0" algn="thaiDist">
              <a:buNone/>
            </a:pPr>
            <a:r>
              <a:rPr lang="th-TH" sz="2800" b="1" dirty="0">
                <a:cs typeface="+mn-cs"/>
              </a:rPr>
              <a:t>	ธุรกิจที่มีเจ้าของคนเดียว มูลค่าของกิจการไม่สูงมาก มีการจดทะเบียนการค้าแบบบุคคลธรรมดา การตัดสินใจต่างๆ รวมทั้งเรื่องกำไรหรือขาดทุนก็มีผลต่อเจ้าของกิจการเพียงคนเดียว ตัวอย่างเช่น เจ้าของร้านชำที่เราเห็นได้ทั่วไป</a:t>
            </a:r>
          </a:p>
          <a:p>
            <a:pPr algn="thaiDist"/>
            <a:endParaRPr lang="th-TH" sz="2800" b="1" dirty="0">
              <a:cs typeface="+mn-cs"/>
            </a:endParaRPr>
          </a:p>
          <a:p>
            <a:pPr algn="thaiDist"/>
            <a:r>
              <a:rPr lang="th-TH" sz="3500" b="1" dirty="0">
                <a:cs typeface="+mn-cs"/>
              </a:rPr>
              <a:t>1.2 ห้างหุ้นส่วนสามัญ</a:t>
            </a:r>
          </a:p>
          <a:p>
            <a:pPr marL="0" indent="0" algn="thaiDist">
              <a:buNone/>
            </a:pPr>
            <a:r>
              <a:rPr lang="th-TH" sz="2800" b="1" dirty="0">
                <a:cs typeface="+mn-cs"/>
              </a:rPr>
              <a:t>	ลักษณะธุรกิจคล้ายกับกิจการเจ้าของคนเดียว เพียงแต่มีผู้ร่วมธุรกิจตั้งแต่ 2 คนขึ้นไป มีสิทธิ์ในการตัดสินใจ ผลจากกำไร และการขาดทุนเท่าๆ กันซึ่ง</a:t>
            </a:r>
            <a:r>
              <a:rPr lang="th-TH" sz="2800" b="1" u="sng" dirty="0">
                <a:solidFill>
                  <a:srgbClr val="FFFF00"/>
                </a:solidFill>
                <a:cs typeface="+mn-cs"/>
              </a:rPr>
              <a:t>ห้างหุ้นส่วนสามัญจะต่างกับห้างหุ้นส่วนสามัญนิติบุคคลตรงที่ไม่ได้จดทะเบียน ทำให้มีสถานะเป็นคณะบุคคลนั่นเอง</a:t>
            </a:r>
          </a:p>
        </p:txBody>
      </p:sp>
    </p:spTree>
    <p:extLst>
      <p:ext uri="{BB962C8B-B14F-4D97-AF65-F5344CB8AC3E}">
        <p14:creationId xmlns:p14="http://schemas.microsoft.com/office/powerpoint/2010/main" val="1226449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884B503-73EE-F4DA-DB3B-C945406E8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" y="483198"/>
            <a:ext cx="11704321" cy="1400530"/>
          </a:xfrm>
        </p:spPr>
        <p:txBody>
          <a:bodyPr/>
          <a:lstStyle/>
          <a:p>
            <a:r>
              <a:rPr lang="th-TH" sz="5400" b="1" dirty="0">
                <a:cs typeface="+mn-cs"/>
              </a:rPr>
              <a:t>2. ประเภทของธุรกิจแบบนิติบุคคล แบ่งเป็น </a:t>
            </a:r>
            <a:r>
              <a:rPr lang="en-US" sz="5400" b="1" dirty="0">
                <a:cs typeface="+mn-cs"/>
              </a:rPr>
              <a:t>4</a:t>
            </a:r>
            <a:r>
              <a:rPr lang="th-TH" sz="5400" b="1" dirty="0">
                <a:cs typeface="+mn-cs"/>
              </a:rPr>
              <a:t> ประเภท ดังนี้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72692626-369A-0BCD-319B-C85746067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840" y="2052918"/>
            <a:ext cx="11297920" cy="4195481"/>
          </a:xfrm>
        </p:spPr>
        <p:txBody>
          <a:bodyPr>
            <a:normAutofit/>
          </a:bodyPr>
          <a:lstStyle/>
          <a:p>
            <a:pPr algn="thaiDist"/>
            <a:r>
              <a:rPr lang="th-TH" sz="3200" b="1" dirty="0">
                <a:cs typeface="+mn-cs"/>
              </a:rPr>
              <a:t>2.1 ห้างหุ้นส่วนสามัญที่จดทะเบียน และห้างหุ้นส่วนจำกัด</a:t>
            </a:r>
          </a:p>
          <a:p>
            <a:pPr marL="0" indent="0" algn="thaiDist">
              <a:buNone/>
            </a:pPr>
            <a:r>
              <a:rPr lang="th-TH" sz="3200" b="1" dirty="0">
                <a:cs typeface="+mn-cs"/>
              </a:rPr>
              <a:t>	ลักษณะธุรกิจคล้ายกับห้างหุ้นส่วนสามัญ คือมีผู้ร่วมธุรกิจตั้งแต่ 2 คนขึ้นไป เพียงแต่มีการจดทะเบียนเป็นนิติบุคคล ความแตกต่างคือ หุ้นส่วนมีความรับผิดชอบแตกต่างกัน คือ </a:t>
            </a:r>
          </a:p>
          <a:p>
            <a:pPr marL="0" indent="0" algn="thaiDist">
              <a:buNone/>
            </a:pPr>
            <a:r>
              <a:rPr lang="th-TH" sz="3200" b="1" dirty="0">
                <a:solidFill>
                  <a:srgbClr val="FFFF00"/>
                </a:solidFill>
                <a:cs typeface="+mn-cs"/>
              </a:rPr>
              <a:t>	แบบรับผิดชอบในหนี้สินแบบจำกัด</a:t>
            </a:r>
            <a:r>
              <a:rPr lang="th-TH" sz="3200" b="1" dirty="0">
                <a:cs typeface="+mn-cs"/>
              </a:rPr>
              <a:t> </a:t>
            </a:r>
            <a:r>
              <a:rPr lang="th-TH" sz="3200" b="1" dirty="0">
                <a:solidFill>
                  <a:srgbClr val="FFFF00"/>
                </a:solidFill>
                <a:cs typeface="+mn-cs"/>
              </a:rPr>
              <a:t>โดยรับผิดชอบไม่เกินเงินที่ได้ลงทุน </a:t>
            </a:r>
            <a:r>
              <a:rPr lang="th-TH" sz="3200" b="1" dirty="0">
                <a:cs typeface="+mn-cs"/>
              </a:rPr>
              <a:t>แต่ไม่มีการสิทธิการตัดสินใจในกิจการ </a:t>
            </a:r>
          </a:p>
          <a:p>
            <a:pPr marL="0" indent="0" algn="thaiDist">
              <a:buNone/>
            </a:pPr>
            <a:r>
              <a:rPr lang="th-TH" sz="3200" b="1" dirty="0">
                <a:solidFill>
                  <a:srgbClr val="FFFF00"/>
                </a:solidFill>
                <a:cs typeface="+mn-cs"/>
              </a:rPr>
              <a:t>	แบบรับผิดชอบในหนี้สินไม่จำกัด โดยรับผิดชอบในหนี้สินไม่จำกัดจำนวน </a:t>
            </a:r>
            <a:r>
              <a:rPr lang="th-TH" sz="3200" b="1" dirty="0">
                <a:cs typeface="+mn-cs"/>
              </a:rPr>
              <a:t>แต่มีสิทธิในการตัดสินใจต่างๆ</a:t>
            </a:r>
          </a:p>
        </p:txBody>
      </p:sp>
    </p:spTree>
    <p:extLst>
      <p:ext uri="{BB962C8B-B14F-4D97-AF65-F5344CB8AC3E}">
        <p14:creationId xmlns:p14="http://schemas.microsoft.com/office/powerpoint/2010/main" val="3419252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594D8BC-65B0-C552-0070-98075B187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6000" b="1" dirty="0">
                <a:cs typeface="+mn-cs"/>
              </a:rPr>
              <a:t>2.2 บริษัทจำกัด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953C8E0-158F-71CF-61A2-CF88AB4AF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095" y="1595718"/>
            <a:ext cx="11159809" cy="4195481"/>
          </a:xfrm>
        </p:spPr>
        <p:txBody>
          <a:bodyPr>
            <a:normAutofit/>
          </a:bodyPr>
          <a:lstStyle/>
          <a:p>
            <a:pPr algn="thaiDist"/>
            <a:r>
              <a:rPr lang="th-TH" sz="3200" b="1" dirty="0">
                <a:latin typeface="HGGothicE" panose="020B0909000000000000" pitchFamily="49" charset="-128"/>
                <a:ea typeface="HGGothicE" panose="020B0909000000000000" pitchFamily="49" charset="-128"/>
                <a:cs typeface="+mn-cs"/>
              </a:rPr>
              <a:t>ธุรกิจที่มีผู้ร่วมดำเนินงาน</a:t>
            </a:r>
            <a:r>
              <a:rPr lang="th-TH" sz="3200" b="1" dirty="0">
                <a:solidFill>
                  <a:srgbClr val="FFFF00"/>
                </a:solidFill>
                <a:latin typeface="HGGothicE" panose="020B0909000000000000" pitchFamily="49" charset="-128"/>
                <a:ea typeface="HGGothicE" panose="020B0909000000000000" pitchFamily="49" charset="-128"/>
                <a:cs typeface="+mn-cs"/>
              </a:rPr>
              <a:t>ตั้งแต่ 3 คนขึ้นไป ถือหุ้นในจำนวนเท่าๆ กัน </a:t>
            </a:r>
            <a:r>
              <a:rPr lang="th-TH" sz="3200" b="1" dirty="0">
                <a:latin typeface="HGGothicE" panose="020B0909000000000000" pitchFamily="49" charset="-128"/>
                <a:ea typeface="HGGothicE" panose="020B0909000000000000" pitchFamily="49" charset="-128"/>
                <a:cs typeface="+mn-cs"/>
              </a:rPr>
              <a:t>ซึ่งเรียกว่า “ผู้ถือหุ้น” ซึ่ง</a:t>
            </a:r>
            <a:r>
              <a:rPr lang="th-TH" sz="3200" b="1" dirty="0">
                <a:solidFill>
                  <a:srgbClr val="FFFF00"/>
                </a:solidFill>
                <a:latin typeface="HGGothicE" panose="020B0909000000000000" pitchFamily="49" charset="-128"/>
                <a:ea typeface="HGGothicE" panose="020B0909000000000000" pitchFamily="49" charset="-128"/>
                <a:cs typeface="+mn-cs"/>
              </a:rPr>
              <a:t>รับผิดชอบหนี้สินร่วมกันไม่เกินจำนวนเงินที่ลงทุน </a:t>
            </a:r>
            <a:r>
              <a:rPr lang="th-TH" sz="3200" b="1" dirty="0">
                <a:latin typeface="HGGothicE" panose="020B0909000000000000" pitchFamily="49" charset="-128"/>
                <a:ea typeface="HGGothicE" panose="020B0909000000000000" pitchFamily="49" charset="-128"/>
                <a:cs typeface="+mn-cs"/>
              </a:rPr>
              <a:t>บริษัทจำกัดต้องจดทะเบียนเป็นนิติบุคคล ธุรกิจประเภทนี้เหมาะกับกิจการที่มีรายได้หรือมูลค่าสูง มีความเป็นสากล เพราะมีการจัดตั้งคณะกรรมการบริษัทขึ้นมาบริหารและตัดสินใจการดำเนินงานต่างๆ</a:t>
            </a:r>
          </a:p>
        </p:txBody>
      </p:sp>
    </p:spTree>
    <p:extLst>
      <p:ext uri="{BB962C8B-B14F-4D97-AF65-F5344CB8AC3E}">
        <p14:creationId xmlns:p14="http://schemas.microsoft.com/office/powerpoint/2010/main" val="4018766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8E77600-6DBC-E62B-C847-EB688F9A8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sz="5400" b="1" dirty="0">
                <a:cs typeface="+mn-cs"/>
              </a:rPr>
              <a:t>2.3 บริษัทมหาชนจำกัด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4B4340D-D997-323A-DD5C-65BC37B133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232" y="1463339"/>
            <a:ext cx="10828657" cy="4195481"/>
          </a:xfrm>
        </p:spPr>
        <p:txBody>
          <a:bodyPr>
            <a:normAutofit/>
          </a:bodyPr>
          <a:lstStyle/>
          <a:p>
            <a:pPr algn="thaiDist"/>
            <a:r>
              <a:rPr lang="th-TH" sz="3200" b="1" dirty="0">
                <a:cs typeface="+mn-cs"/>
              </a:rPr>
              <a:t>บริษัทจำกัดที่นำหุ้นออกจำหน่ายให้บุคคลทั่วไปซื้อ และร่วมเป็นหุ้นส่วนของบริษัทได้ตามสัดส่วนที่ซื้อ ซึ่งหุ้นดังกล่าวสามารถขายต่อให้ผู้อื่นได้ตามราคาหุ้นในตลาดหลักทรัพย์ แต่เดิมบริษัทมหาชนจำกัดต้องมีผู้ถือหุ้นอย่างน้อย 100 คน แต่ปัจจุบันต้องมีผู้ถือหุ้นไม่น้อยกว่า 15 คน</a:t>
            </a:r>
          </a:p>
        </p:txBody>
      </p:sp>
    </p:spTree>
    <p:extLst>
      <p:ext uri="{BB962C8B-B14F-4D97-AF65-F5344CB8AC3E}">
        <p14:creationId xmlns:p14="http://schemas.microsoft.com/office/powerpoint/2010/main" val="4073153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9FEFC00-814D-9A12-E647-46372FBA4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1" y="513678"/>
            <a:ext cx="11795759" cy="1400530"/>
          </a:xfrm>
        </p:spPr>
        <p:txBody>
          <a:bodyPr/>
          <a:lstStyle/>
          <a:p>
            <a:r>
              <a:rPr lang="th-TH" sz="4800" b="1" dirty="0">
                <a:cs typeface="+mn-cs"/>
              </a:rPr>
              <a:t>2.4 องค์กรธุรกิจจัดตั้งหรือจดทะเบียนภายใต้กฎหมายเฉพาะ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363BBECE-D101-DDFC-1DA3-ED537FA3C5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" y="1646518"/>
            <a:ext cx="10830560" cy="4195481"/>
          </a:xfrm>
        </p:spPr>
        <p:txBody>
          <a:bodyPr>
            <a:normAutofit/>
          </a:bodyPr>
          <a:lstStyle/>
          <a:p>
            <a:pPr algn="thaiDist"/>
            <a:r>
              <a:rPr lang="th-TH" sz="3200" b="1" dirty="0">
                <a:cs typeface="+mn-cs"/>
              </a:rPr>
              <a:t>องค์กรธุรกิจจัดตั้ง มีผู้ถือหุ้นตั้งแต่ 15 คนขึ้นไป หุ้นแต่ละหุ้นมีมูลค่าเท่ากัน การชำระค่าหุ้นคือชำระครั้งเดียวเต็มจำนวน และกรรมการของบริษัทไม่น้อยกว่า 5 คน โดยลักษณะของธุรกิจมีดังนี้ ธุรกิจการเกษตร คือ </a:t>
            </a:r>
            <a:r>
              <a:rPr lang="th-TH" sz="3200" b="1" dirty="0" err="1">
                <a:cs typeface="+mn-cs"/>
              </a:rPr>
              <a:t>การทำ</a:t>
            </a:r>
            <a:r>
              <a:rPr lang="th-TH" sz="3200" b="1" dirty="0">
                <a:cs typeface="+mn-cs"/>
              </a:rPr>
              <a:t>ไร่ ทำสวน ปศุสัตว์ ธุรกิจอุตสาหกรรม ทั้งในครัวเรือน และอุตสาหกรรมโรงงาน ธุรกิจเหมืองแร่ ธุรกิจการพาณิชย์ ธุรกิจการก่อสร้าง ธุรกิจการเงิน ธุรกิจการให้บริการ ธุรกิจอาหาร ธุรกิจอื่นๆ เช่น ผู้ประกอบอาชีพอิสระ อย่างแพทย์ วิศวกร สถาปนิก เป็นต้น</a:t>
            </a:r>
          </a:p>
        </p:txBody>
      </p:sp>
    </p:spTree>
    <p:extLst>
      <p:ext uri="{BB962C8B-B14F-4D97-AF65-F5344CB8AC3E}">
        <p14:creationId xmlns:p14="http://schemas.microsoft.com/office/powerpoint/2010/main" val="3260019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4640B42-B25F-16AA-7314-DE8276F2A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9779662-52C2-0AA6-A83E-B6FEBFF80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B60F6C0-81B9-DCFB-294F-2BABA9A071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00" t="28593" r="4250" b="13185"/>
          <a:stretch/>
        </p:blipFill>
        <p:spPr>
          <a:xfrm>
            <a:off x="-1258" y="0"/>
            <a:ext cx="12193258" cy="687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93745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อิออน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0521675_TF78884036_Win32" id="{FAB40D5D-2CBD-4134-B65C-56A24C37CC67}" vid="{8FFE4C3A-4DB9-4D13-824B-B21B43D6B0CF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8C88F1-1664-415F-AFCE-F6CF45809817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0D16958A-754B-4396-9457-FD7A427A37D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C30393A-FEC6-4A44-9E4A-6EA49F1F7D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การออกแบบเชิงดิจิทัล</Template>
  <TotalTime>86</TotalTime>
  <Words>769</Words>
  <Application>Microsoft Office PowerPoint</Application>
  <PresentationFormat>แบบจอกว้าง</PresentationFormat>
  <Paragraphs>31</Paragraphs>
  <Slides>22</Slides>
  <Notes>1</Notes>
  <HiddenSlides>0</HiddenSlides>
  <MMClips>1</MMClips>
  <ScaleCrop>false</ScaleCrop>
  <HeadingPairs>
    <vt:vector size="6" baseType="variant">
      <vt:variant>
        <vt:lpstr>ฟอนต์ที่ถูกใช้</vt:lpstr>
      </vt:variant>
      <vt:variant>
        <vt:i4>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22</vt:i4>
      </vt:variant>
    </vt:vector>
  </HeadingPairs>
  <TitlesOfParts>
    <vt:vector size="28" baseType="lpstr">
      <vt:lpstr>HGGothicE</vt:lpstr>
      <vt:lpstr>Arial</vt:lpstr>
      <vt:lpstr>Century Gothic</vt:lpstr>
      <vt:lpstr>Leelawadee</vt:lpstr>
      <vt:lpstr>Wingdings 3</vt:lpstr>
      <vt:lpstr>อิออน</vt:lpstr>
      <vt:lpstr>บทที่ 3 ห้างหุ้นส่วนและบริษัท</vt:lpstr>
      <vt:lpstr>งานนำเสนอ PowerPoint</vt:lpstr>
      <vt:lpstr>ประเภทของธุรกิจ</vt:lpstr>
      <vt:lpstr>1. ประเภทของธุรกิจแบบบุคคลธรรมดา</vt:lpstr>
      <vt:lpstr>2. ประเภทของธุรกิจแบบนิติบุคคล แบ่งเป็น 4 ประเภท ดังนี้</vt:lpstr>
      <vt:lpstr>2.2 บริษัทจำกัด</vt:lpstr>
      <vt:lpstr>2.3 บริษัทมหาชนจำกัด</vt:lpstr>
      <vt:lpstr>2.4 องค์กรธุรกิจจัดตั้งหรือจดทะเบียนภายใต้กฎหมายเฉพาะ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สรุป</vt:lpstr>
      <vt:lpstr>งานนำเสนอ PowerPoint</vt:lpstr>
      <vt:lpstr>งานนำเสนอ PowerPoint</vt:lpstr>
      <vt:lpstr>งานนำเสนอ PowerPoint</vt:lpstr>
      <vt:lpstr>กรณีศึกษา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บทที่ 3 ห้างหุ้นส่วนและบริษัท</dc:title>
  <dc:creator>ASUS</dc:creator>
  <cp:lastModifiedBy>ASUS</cp:lastModifiedBy>
  <cp:revision>11</cp:revision>
  <dcterms:created xsi:type="dcterms:W3CDTF">2022-08-09T15:49:10Z</dcterms:created>
  <dcterms:modified xsi:type="dcterms:W3CDTF">2022-08-09T17:15:45Z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