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76" r:id="rId8"/>
    <p:sldId id="280" r:id="rId9"/>
    <p:sldId id="277" r:id="rId10"/>
    <p:sldId id="278" r:id="rId11"/>
    <p:sldId id="279" r:id="rId12"/>
    <p:sldId id="259" r:id="rId13"/>
    <p:sldId id="261" r:id="rId14"/>
    <p:sldId id="260" r:id="rId15"/>
    <p:sldId id="281" r:id="rId16"/>
    <p:sldId id="273" r:id="rId17"/>
    <p:sldId id="271" r:id="rId18"/>
    <p:sldId id="282" r:id="rId19"/>
    <p:sldId id="264" r:id="rId20"/>
    <p:sldId id="283" r:id="rId21"/>
    <p:sldId id="270" r:id="rId22"/>
    <p:sldId id="265" r:id="rId23"/>
    <p:sldId id="266" r:id="rId24"/>
    <p:sldId id="284" r:id="rId25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ผู้สร้าง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8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BE1532-AD9E-4ADB-9739-38E79EEB63B6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07A3777B-52D5-4442-969D-D59F26B2B7AB}" type="datetime1">
              <a:rPr lang="th-TH" smtClean="0"/>
              <a:pPr/>
              <a:t>17/08/65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97DC217-DF71-1A49-B3EA-559F1F43B0FF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0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84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188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892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354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112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04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087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85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158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73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92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รูปแบบอิสระ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รูปแบบอิสระ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รูปแบบอิสระ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2" name="รูปแบบอิสระ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" name="รูปแบบอิสระ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เส้นเวล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รูปแบบอิสระ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5EC847-72E3-4D96-BA63-F9DF2F57ED9F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รูปแบบอิสระ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รูปแบบอิสระ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รูปแบบอิสระ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รูปแบบอิสระ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13EA9C3-B241-4131-ADA9-7B87E8AF81BB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4" name="ตัวแทนเนื้อหา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800" b="1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5" name="ตัวแทนเนื้อหา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800" b="1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รูปแบบอิสระ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รูปแบบอิสระ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รูปแบบอิสระ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รูปแบบอิสระ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E2896DB-5304-4B46-90A7-FB8BBDF86F16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4" name="ตัวแทนเนื้อหา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800" b="1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5" name="ตัวแทนเนื้อหา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800" b="1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6" name="ตัวแทนเนื้อหา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4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7" name="ตัวแทนเนื้อหา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 sz="1800" b="1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 sz="1600" b="1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ิ้นสุดสไลด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รูปแบบอิสระ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2" name="รูปแบบอิสระ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รูปแบบอิสระ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รูปแบบอิสระ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รูปแบบอิสระ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รูปแบบอิสระ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รูปแบบอิสระ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8" name="รูปแบบอิสระ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0A3EA53-6C02-49A6-AB0F-13532D144D33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รูปแบบอิสระ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รูปแบบอิสระ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รูปแบบอิสระ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4A2C8D9-5E05-4104-86A8-F3C7C11BCE5A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ชื่อเรื่อง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รูปแบบอิสระ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รูปแบบอิสระ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6" name="รูปแบบอิสระ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17" name="รูปแบบอิสระ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รูปแบบอิสระ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กรา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รูปแบบอิสระ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รูปแบบอิสระ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BA2B24F-A70E-4A9C-9502-D1F427828AAF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แผนภูมิ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รูปแบบอิสระ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  <p:sp>
          <p:nvSpPr>
            <p:cNvPr id="14" name="รูปแบบอิสระ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th-TH" noProof="0">
                <a:latin typeface="Leelawadee" panose="020B0502040204020203" pitchFamily="34" charset="-34"/>
                <a:cs typeface="Leelawadee" panose="020B0502040204020203" pitchFamily="34" charset="-34"/>
              </a:endParaRPr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marL="9144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marL="13716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1828800" indent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10" name="ตัวแทนวันที่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449370C-48FC-4F04-8492-BEC6B0CDCF55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1" name="ตัวแทนท้ายกระดาษ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ตัวแทนหมายเลขสไลด์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คำอ้างอิ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8" name="ตัวแทนข้อความ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th-TH" noProof="0"/>
              <a:t>“</a:t>
            </a:r>
          </a:p>
        </p:txBody>
      </p:sp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</p:txBody>
      </p:sp>
      <p:sp>
        <p:nvSpPr>
          <p:cNvPr id="9" name="ตัวแทนข้อความ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th-TH" noProof="0"/>
              <a:t>”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8FC0A0AE-3249-48E4-9C03-19234136D580}" type="datetime1">
              <a:rPr lang="th-TH" noProof="0" smtClean="0"/>
              <a:t>17/08/65</a:t>
            </a:fld>
            <a:endParaRPr lang="th-TH" noProof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th-TH" noProof="0"/>
              <a:t>ชื่อเรื่องงานนำเสนอ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ที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1" name="ชื่อเรื่อง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6" name="ตัวแทนรูปภาพ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10" name="ตัวแทนข้อความ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11" name="ตัวแทนข้อความ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7" name="ตัวแทนรูปภาพ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12" name="ตัวแทนข้อความ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13" name="ตัวแทนข้อความ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8" name="ตัวแทนรูปภาพ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14" name="ตัวแทนข้อความ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15" name="ตัวแทนข้อความ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9" name="ตัวแทนรูปภาพ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16" name="ตัวแทนข้อความ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17" name="ตัวแทนข้อความ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8875E57-5414-4104-9EA5-6228276AA512}" type="datetime1">
              <a:rPr lang="th-TH" smtClean="0">
                <a:latin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9" name="รูปแบบอิสระ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รูปแบบอิสระ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5" name="รูปแบบอิสระ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" name="รูปแบบอิสระ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8" name="รูปแบบอิสระ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9" name="รูปแบบอิสระ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th-TH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ทั้งทีม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ชื่อเรื่อง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6" name="ตัวแทนรูปภาพ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31" name="ตัวแทนข้อความ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32" name="ตัวแทนข้อความ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33" name="ตัวแทนรูปภาพ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34" name="ตัวแทนข้อความ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35" name="ตัวแทนข้อความ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36" name="ตัวแทนรูปภาพ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37" name="ตัวแทนข้อความ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38" name="ตัวแทนข้อความ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39" name="ตัวแทนรูปภาพ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0" name="ตัวแทนข้อความ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41" name="ตัวแทนข้อความ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42" name="ตัวแทนรูปภาพ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3" name="ตัวแทนข้อความ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44" name="ตัวแทนข้อความ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45" name="ตัวแทนรูปภาพ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6" name="ตัวแทนข้อความ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47" name="ตัวแทนข้อความ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48" name="ตัวแทนรูปภาพ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9" name="ตัวแทนข้อความ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50" name="ตัวแทนข้อความ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51" name="ตัวแทนรูปภาพ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52" name="ตัวแทนข้อความ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</a:t>
            </a:r>
          </a:p>
        </p:txBody>
      </p:sp>
      <p:sp>
        <p:nvSpPr>
          <p:cNvPr id="53" name="ตัวแทนข้อความ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th-TH" noProof="0"/>
              <a:t>ชื่อเรื่อง</a:t>
            </a:r>
          </a:p>
        </p:txBody>
      </p:sp>
      <p:sp>
        <p:nvSpPr>
          <p:cNvPr id="18" name="ตัวแทนวันที่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A00C3287-C00B-4B60-8574-675DF69EADC0}" type="datetime1">
              <a:rPr lang="th-TH" noProof="0" smtClean="0"/>
              <a:t>17/08/65</a:t>
            </a:fld>
            <a:endParaRPr lang="th-TH" noProof="0"/>
          </a:p>
        </p:txBody>
      </p:sp>
      <p:sp>
        <p:nvSpPr>
          <p:cNvPr id="22" name="ตัวแทนท้ายกระดาษ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th-TH" noProof="0"/>
              <a:t>ชื่อเรื่องงานนำเสนอ</a:t>
            </a:r>
          </a:p>
        </p:txBody>
      </p:sp>
      <p:sp>
        <p:nvSpPr>
          <p:cNvPr id="23" name="ตัวแทนหมายเลขสไลด์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8430C65-2820-4801-9738-D914119DDCE7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17/08/65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ชื่อเรื่องงานนำเสนอ</a:t>
            </a:r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94A09A9-5501-47C1-A89A-A340965A2BE2}" type="slidenum">
              <a:rPr lang="th-TH" smtClean="0"/>
              <a:pPr/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1046480"/>
            <a:ext cx="11846560" cy="2387600"/>
          </a:xfrm>
        </p:spPr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บทที่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4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นิติกรรมและสัญญานิติกรรม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/>
          <a:lstStyle/>
          <a:p>
            <a:pPr rtl="0"/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อาจารย์</a:t>
            </a:r>
            <a:r>
              <a:rPr lang="th-TH" sz="20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สุว</a:t>
            </a:r>
            <a:r>
              <a:rPr lang="th-TH" sz="2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ิตา พฤกษอาภรณ์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10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9E1E970-A1E2-F0C0-DAF2-CC27A99B67D7}"/>
              </a:ext>
            </a:extLst>
          </p:cNvPr>
          <p:cNvSpPr txBox="1"/>
          <p:nvPr/>
        </p:nvSpPr>
        <p:spPr>
          <a:xfrm>
            <a:off x="1127759" y="1654016"/>
            <a:ext cx="103885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ผู้ทำนิติกรรมแทน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ผู้อนุบาล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guardian)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เป็นบุคคลที่ศาลแต่งตั้งให้ปกครองดูแลคนไร้ความสามารถ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ผู้พิทักษ์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custodian)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บุคคลซึ่งศาลมีคำสั่งตั้งให้เป็นผู้ปกครองดูแลคนเสมือนไร้ความสามารถ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692CB06-8C21-5FD6-1017-33992EE54207}"/>
              </a:ext>
            </a:extLst>
          </p:cNvPr>
          <p:cNvSpPr txBox="1"/>
          <p:nvPr/>
        </p:nvSpPr>
        <p:spPr>
          <a:xfrm>
            <a:off x="355600" y="825699"/>
            <a:ext cx="108813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วัตถุประสงค์ของ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 : หากกระทำนิติกรรมที่ฝ่าฝืนข้อห้ามดังกล่าวถือเป็น โมฆะ ได้แก่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นิติกรรมต้องห้ามชัดแจ้งด้วยกฎหมาย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นิติกรรมที่พ้นวิสัย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นิติกรรมที่ขัดต่อความสงบเรียบร้อยและศีลธรรมอันดี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 แบบของนิติกรรม : ในนิติกรรมบางประเภทกฎหมายกำหนดแบบของ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นิติกรรมเอาไว้ เช่น สัญญาซื้อขาย อสังหาริมทรัพย์ กฎหมายกำหนดให้ทำเป็นหนังสือจดทะเบียนต่อเจ้าหน้าที่ถ้าไม่ทำตามกฎหมายกำหนด สัญญาถือเป็นโมฆะ</a:t>
            </a:r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BDAE05A-83D3-BE7B-F0A4-BD6F5BD7B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12</a:t>
            </a:fld>
            <a:endParaRPr lang="th-TH">
              <a:latin typeface="Leelawadee" panose="020B05020402040202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4FFC4E-1472-C6C2-FAB5-DB666ED8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"/>
            <a:ext cx="12192000" cy="6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ข้อความ 5">
            <a:extLst>
              <a:ext uri="{FF2B5EF4-FFF2-40B4-BE49-F238E27FC236}">
                <a16:creationId xmlns:a16="http://schemas.microsoft.com/office/drawing/2014/main" id="{6118A1B7-08BA-6B43-BBA8-952377DF9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2619" y="543354"/>
            <a:ext cx="1364297" cy="1094521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</a:p>
        </p:txBody>
      </p:sp>
      <p:sp>
        <p:nvSpPr>
          <p:cNvPr id="14" name="ตัวแทนข้อความ 7">
            <a:extLst>
              <a:ext uri="{FF2B5EF4-FFF2-40B4-BE49-F238E27FC236}">
                <a16:creationId xmlns:a16="http://schemas.microsoft.com/office/drawing/2014/main" id="{A1F17760-D90A-AB46-A4E0-31B2684E3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20876" y="3426615"/>
            <a:ext cx="1364297" cy="1094521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”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13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F3DF5A1-E3DB-0DBB-CB96-8C863B1B2312}"/>
              </a:ext>
            </a:extLst>
          </p:cNvPr>
          <p:cNvSpPr txBox="1"/>
          <p:nvPr/>
        </p:nvSpPr>
        <p:spPr>
          <a:xfrm>
            <a:off x="1502620" y="2107476"/>
            <a:ext cx="92825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สัญญา คือ นิติกรรมชนิดหนึ่ง แต่เป็นนิติกรรมที่มีบุคคล 2 ฝ่าย หรือมากกว่านั้นมาตกลงกัน โดยแสดงเจตนาเสนอและสนองตรงกัน ก่อให้เกิดสัญญาขึ้น</a:t>
            </a:r>
          </a:p>
          <a:p>
            <a:pPr algn="thaiDist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สัญญาย่อมก่อให้เกิดหนี้ เกิดความผูกพันระหว่างเจ้าหนี้กับลูกหนี้ โดยเจ้าหนี้มีสิทธิเรียกร้องให้ลูกหนี้ชำระหนี้ได้ตามกฎหมาย</a:t>
            </a:r>
          </a:p>
        </p:txBody>
      </p:sp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14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10BA0F5F-6803-E151-2E45-3EE1B2DCDE38}"/>
              </a:ext>
            </a:extLst>
          </p:cNvPr>
          <p:cNvSpPr txBox="1"/>
          <p:nvPr/>
        </p:nvSpPr>
        <p:spPr>
          <a:xfrm>
            <a:off x="396469" y="1166842"/>
            <a:ext cx="91033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สัญญาซื้อขาย คือ สัญญาที่ผู้ขายโอนกรรมสิทธิ์ในทรัพย์ สินให้แก่ผู้ซื้อ และผู้ซื้อตกลงว่าจะใช้ราคาทรัพย์สินนั้นให้แก่ผู้ขาย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การโอนกรรมสิทธิ์ หมายถึง การโอนความเป็นเจ้าของในทรัพย์สิน ที่ซื้อขายนั้นไปให้แก่ผู้ซื้อ ผู้ซื้อเมื่อได้เป็นเจ้าของก็สามารถที่จะใช้ ได้รับ ประโยชน์ หรือจะขายต่อไปอย่างไรก็ได้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ราคาทรัพย์สิน จะชำระเมื่อไรนั้นเป็นเรื่องที่ผู้ซื้อผู้ขาย จะต้องตกลงกัน ถ้าตกลงกันให้ชำระราคาทันทีก็เป็นการซื้อขายเงินสด ถ้า ตกลงกันชำระราคาในภายหลังในเวลาใดเวลาหนึ่งเพียงครั้งเดียวตามที่ตกลงกันก็เป็นการซื้อขายเงินเชื่อ แต่ถ้าตกลงผ่อนชำระให้กันเป็นครั้งคราวก็เป็นการซื้อขายเงินผ่อน</a:t>
            </a:r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6">
            <a:extLst>
              <a:ext uri="{FF2B5EF4-FFF2-40B4-BE49-F238E27FC236}">
                <a16:creationId xmlns:a16="http://schemas.microsoft.com/office/drawing/2014/main" id="{9EF055CC-B2FE-90F2-AB38-CFDC185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15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4608E66-21CA-8839-18B4-88AC1DDE30BA}"/>
              </a:ext>
            </a:extLst>
          </p:cNvPr>
          <p:cNvSpPr txBox="1"/>
          <p:nvPr/>
        </p:nvSpPr>
        <p:spPr>
          <a:xfrm>
            <a:off x="193040" y="243512"/>
            <a:ext cx="930678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การซื้อขายอสังหาริมทรัพย์หรือสังหาริมทรัพย์ชนิดพิเศษ ต้องตกลงกันเป็นลายลักษณ์อักษร หรือมีการวางมัดจำ หรือมีการชำระหนี้บางส่วนไว้ล่วงหน้า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หากมีฝ่ายใดฝ่ายหนึ่งไม่ปฏิบัติตามสัญญา ย่อมฟ้องร้องให้ปฏิบัติตามสัญญารวมทั้งเรียกค่าเสียหายจากฝ่ายที่ผิดสัญญาได้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สัญญาขายฝาก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เป็นสัญญาซื้อขายซึ่งสิทธิแห่งความเป็นเจ้าของ ในทรัพย์สินตกไปยังผู้ซื้อ โดยผู้ซื้อตกลงในขณะทำสัญญาว่า ผู้ขายมีสิทธิไถ่ทรัพย์สินนั้นคืนได้ภายในกำหนดเวลาเท่าใด แต่ต้องไม่เกินเวลาที่กฎหมายกำหนดไว้ เช่น ขายที่ดินโดยมีข้อตกลงว่า ถ้าผู้ขายต้องการซื้อคืน ผู้ซื้อจะยอมขายคืนเช่นนี้ถือว่าเป็นข้อตกลงให้ไถ่คืนได้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การเช่าทรัพย์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สัญญาที่มีบุคคลอยู่สองฝ่าย ฝ่ายแรกคือผู้ให้เช่า ฝ่ายที่สองคือผู้เช่า ทั้งสองฝ่ายต่างก็มีหนี้ที่จะต้องชำระให้แก่กันและกัน โดยฝ่ายผู้ให้เช่ามีหนี้ที่จะต้องให้ผู้เช่าได้ใช้หรือได้รับประโยชน์ในทรัพย์ที่เช่า ส่วนฝ่ายผู้เช่าก็มีหนี้ที่จะต้องชำระค่าเช่าเป็นการตอบแทน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การเช่าอสังหาริมทรัพย์ต้องมีหลักฐานเป็นหนังสือ ลงลายมือชื่อของฝ่ายที่จะต้องรับผิดตามสัญญา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สัญญาเช่าอสังหาริมทรัพย์นานเกินกว่า 3 ปี หรือมีกำหนดตลอดอายุของผู้เช่าหรือผู้ให้เช่าต้องนำไปจดทะเบียนต่อพนักงานเจ้าหน้าที่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ผู้ให้เช่ามีหน้าที่ส่งมอบทรัพย์สินที่เช่า ให้แก่ผู้เช่าในสภาพที่ซ่อมแซมดีแล้ว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ผู้เช่าต้องสงวนทรัพย์สินที่เช่า เหมือนทรัพย์สินของตนเอง และยอมให้ผู้ให้เช่าตรวจตราทรัพย์สินเป็นครั้งคราว และไม่ดัดแปลงหรือต่อเติมทรัพย์สิน ยกเว้นได้รับอนุญาตจากผู้ให้เช่า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– ผู้เช่าต้องส่งคืนทรัพย์สินที่เช่า ให้แห่ผู้ให้เช่าในสภาพที่ซ่อมแซมดีแล้วเมื่อสัญญาเช่านั้นสิ้นสุดลง</a:t>
            </a:r>
          </a:p>
        </p:txBody>
      </p:sp>
    </p:spTree>
    <p:extLst>
      <p:ext uri="{BB962C8B-B14F-4D97-AF65-F5344CB8AC3E}">
        <p14:creationId xmlns:p14="http://schemas.microsoft.com/office/powerpoint/2010/main" val="13071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ตัวแทนหมายเลขสไลด์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16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B0A1571A-6F78-0A7A-CC2F-FBE5E1759455}"/>
              </a:ext>
            </a:extLst>
          </p:cNvPr>
          <p:cNvSpPr txBox="1"/>
          <p:nvPr/>
        </p:nvSpPr>
        <p:spPr>
          <a:xfrm>
            <a:off x="213360" y="1655078"/>
            <a:ext cx="110947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สัญญาเช่าซื้อ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สัญญาที่เจ้าของทรัพย์สินเอาทรัพย์สินของตนออกให้ผู้อื่นเช่า เพื่อใช้สอยหรือเพื่อให้ได้รับประโยชน์ และให้คำมั่นว่าจะขายทรัพย์นั้น หรือจะให้ทรัพย์สินที่เช่าตกเป็นสิทธิแก่ผู้เช่าซื้อ เมื่อได้ใช้เงินจนครบตามที่ตกลงไว้โดยการชำระเป็นงวดๆ จนครบตามข้อตกลง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สัญญาเช่าซื้อมิใช่สัญญาซื้อขายผ่อนส่ง แม้ว่าจะมีลักษณะคล้ายคลึงกันเรื่องชำระราคาเป็นงวด ๆ ก็ตาม เพราะการซื้อขายผ่อนส่งนั้นกรรมสิทธิ์ในทรัพย์สินเป็นของผู้ซื้อทันทีขณะทำสัญญา ไม่ต้องรอให้ชำระราคาครบแต่ประการใด ส่วนเรื่องสัญญาเช่าซื้อ เมื่อผู้เช่าบอกเลิกสัญญาบรรดาเงินที่ได้ชำระแล้ว ให้ริบเป็นของเจ้าของทรัพย์สิน และเจ้าของทรัพย์สินชอบที่จะกลับเข้าครอบครองทรัพย์สินที่เช่าได้</a:t>
            </a:r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6A8144-A986-E5C4-2833-BB7D97348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17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A78E98A-3E2E-B11B-E0CF-7E3957B749D9}"/>
              </a:ext>
            </a:extLst>
          </p:cNvPr>
          <p:cNvSpPr txBox="1"/>
          <p:nvPr/>
        </p:nvSpPr>
        <p:spPr>
          <a:xfrm>
            <a:off x="320039" y="1659285"/>
            <a:ext cx="11490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การกู้ยืมเงิน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เป็นสัญญาอย่างหนึ่ง ซึ่งเกิดจากบุคคลใดบุคคลหนึ่งซึ่งเรียกว่า “ผู้กู้” มีความต้องการจะใช้เงิน แต่ตนเองมีเงินไม่พอ หรือไม่มี เงินไปขอกู้ยืมจากบุคคลอีกคนหนึ่ง เรียกว่า “ผู้ให้กู้” และผู้กู้ตกลงจะใช้คืน ภายในกำหนดเวลาใดเวลาหนึ่ง การกู้ยืมจะมีผลสมบูรณ์ก็ต่อเมื่อ มีการส่ง มอบเงินที่ยืมให้แก่ผู้ที่ให้ยืม ในการกู้ยืมนี้ผู้ให้กู้จะคิดดอกเบี้ยหรือไม่ก็ได้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ตามกฎหมายก็วางหลักเอาไว้ว่า “การกู้ยืมเงินกันกว่า 2,000 บาท ขึ้นไปนั้น จะต้องมีหลักฐานในการกู้ยืมเป็นหนังสืออย่างใดอย่างหนึ่ง ลงลายมือชื่อของคนยืมเป็นสำคัญ จึงจะฟ้องร้องบังคับคดีกันได้”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ดอกเบี้ยในการกู้ยืมเงินกันนี้ เพื่อป้องกันมิให้นายทุนบีบบังคับคนจน กฎหมายจึงได้กำหนดอัตราดอกเบี้ยขั้นสูงสุดที่ผู้ให้กู้สามารถเรียกได้ ว่าต้อง ไม่เกินร้อยละ 15 ต่อปี คือร้อยละ 1.25 ต่อเดือน (เว้นแต่เป็นการกู้ยืม เงินจากบริษัทเงินทุนหรือธนาคาร ซึ่งสามารถเรียกดอกเบี้ยเกินอัตราดังกล่าว ได้ตาม พ.ร.บ. ดอกเบี้ยเงินให้กู้ยืมของสถาบันการเงิน)</a:t>
            </a:r>
          </a:p>
        </p:txBody>
      </p:sp>
    </p:spTree>
    <p:extLst>
      <p:ext uri="{BB962C8B-B14F-4D97-AF65-F5344CB8AC3E}">
        <p14:creationId xmlns:p14="http://schemas.microsoft.com/office/powerpoint/2010/main" val="194241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18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777D6ED-8F8C-EC24-B15F-B099B373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19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DA7467E3-9947-89D2-B36E-DE7D675F88FD}"/>
              </a:ext>
            </a:extLst>
          </p:cNvPr>
          <p:cNvSpPr txBox="1"/>
          <p:nvPr/>
        </p:nvSpPr>
        <p:spPr>
          <a:xfrm>
            <a:off x="537658" y="1424077"/>
            <a:ext cx="108923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ค้ำประกัน หมายถึง สัญญาที่บุคคลหนึ่ง เรียกว่า “ผู้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ประกัน” สัญญาว่าจะชำระหนี้ให้แก่เจ้าหนี้ ถ้าหากลูกหนี้ไม่ยอมชำระหนี้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สัญญาค้ำประกัน ต้องทำตามหลักเกณฑ์ดังกล่าวต่อไปนี้ คือ ต้องทำหลักฐานเป็นหนังสืออย่างใดอย่างหนึ่ง และ ต้องลงลายมือชื่อของผู้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ชนิดของสัญญาค้ำประกัน ได้แก่ สัญญา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ประกันอย่างไม่จำกัดจำนวน และสัญญา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คํ้า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ประกันจำกัดความรับผิด</a:t>
            </a:r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th-TH" dirty="0"/>
              <a:t>ความหมายของนิติกรรม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92" y="2108907"/>
            <a:ext cx="10364107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thaiDist" rtl="0"/>
            <a:r>
              <a:rPr lang="th-TH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นิติกรรม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คือ การกระทำของบุคคลโดยชอบด้วยกฎหมายและมุ่งต่อผลในกฎหมาย </a:t>
            </a:r>
            <a:r>
              <a:rPr lang="th-TH" b="1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ที่จะเกิดขึ้นเพื่อการก่อสิทธิ เปลี่ยนแปลงสิทธิ โอนสิทธิ สงวนสิทธิ และระงับซึ่งสิทธิ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เช่น สัญญาซื้อขาย สัญญากู้เงิน สัญญาจ้างแรงงาน สัญญาให้และพินัยกรรม เป็นต้น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2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หมายเลขสไลด์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20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F0707AC3-6C3E-D490-9EF4-39B170F1AEF0}"/>
              </a:ext>
            </a:extLst>
          </p:cNvPr>
          <p:cNvSpPr txBox="1"/>
          <p:nvPr/>
        </p:nvSpPr>
        <p:spPr>
          <a:xfrm>
            <a:off x="706120" y="947619"/>
            <a:ext cx="10556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จำนำ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สัญญาซึ่งบุคคลคนหนึ่งเรียกว่า ผู้จำนำ ส่งมอบ สังหาริมทรัพย์ให้แก่บุคคลอีกคนหนึ่งเป็นผู้ครอบครองเรียกว่า ผู้รับจำนำ เพื่อประกันการชำระหนี้ ทรัพย์สินที่จำนำได้คือ ทรัพย์สินที่สามารถเคลื่อนที่ ได้ เช่น วิทยุ โทรทัศน์ ช้าง ม้า โค กระบือ และเครื่องทองรูปพรรณ สร้อย แหวน เพชร เป็นต้น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เมื่อผู้จำนำไม่ชำระหนี้ ผู้รับจำนำมีสิทธิบังคับจำนำ โดยต้องบอกกล่าวแก่ผู้จำนำ หากผู้จำนำยังไม่ชำระหนี้อีก ผู้รับจำนำมีสิทธินำทรัพย์สินนั้นขายออกทอดตลาด โดยต้องแจ้งเวลาและสถานที่แก่ผู้จำนำ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เมื่อขายทอดตลาดแล้ว ได้เงินสุทธิเท่าใด ผู้รับจำนำมีสิทธิหักมาใช้หนี้ได้จนครบ หากยังมีเงินเหลือต้องคืนให้แก่ผู้จำนำ</a:t>
            </a: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21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732814-1935-A674-7459-B9B4F175581C}"/>
              </a:ext>
            </a:extLst>
          </p:cNvPr>
          <p:cNvSpPr txBox="1"/>
          <p:nvPr/>
        </p:nvSpPr>
        <p:spPr>
          <a:xfrm>
            <a:off x="645160" y="1386116"/>
            <a:ext cx="107340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จำนอง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การที่ใครคนหนึ่งเรียกว่า ผู้จำนองเอาอสังหาริมทรัพย์ อันได้แก่ ที่ดิน บ้านเรือน เป็นต้น ไปตราไว้แก่บุคคลอีกคนหนึ่งเรียกว่า ผู้รับจำนอง หรือนัยหนึ่ง ผู้จำนองเอาทรัพย์สินไปทำหนังสือจดทะเบียนต่อเจ้าพนักงาน เพื่อเป็นประกัน การชำระหนี้ของลูกหนี้ โดยไม่ต้องส่งมอบทรัพย์ที่จำนองให้เจ้าหนี้ ผู้จำนองอาจเป็นตัวลูกหนี้เองหรือจะเป็นบุคคลภายนอกก็ได้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407864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pPr rtl="0"/>
            <a:r>
              <a:rPr lang="th-TH" dirty="0"/>
              <a:t>ลักษณะของนิติกรรม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/>
              <a:t>3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3281028-0AA1-456D-7640-8940FA623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18" t="44889" r="10213" b="35782"/>
          <a:stretch/>
        </p:blipFill>
        <p:spPr>
          <a:xfrm>
            <a:off x="1564640" y="2848133"/>
            <a:ext cx="8439767" cy="191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2A871D-0FA5-4CD3-ADC8-083511C1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4</a:t>
            </a:fld>
            <a:endParaRPr lang="th-TH">
              <a:latin typeface="Leelawadee" panose="020B05020402040202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570B97C-D93F-1D7E-38A0-DE7C8CD63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18" t="34518" r="9999" b="26963"/>
          <a:stretch/>
        </p:blipFill>
        <p:spPr>
          <a:xfrm>
            <a:off x="1137919" y="136525"/>
            <a:ext cx="9289957" cy="410083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23DF000-4A06-F481-1EAA-850B43C70497}"/>
              </a:ext>
            </a:extLst>
          </p:cNvPr>
          <p:cNvSpPr txBox="1"/>
          <p:nvPr/>
        </p:nvSpPr>
        <p:spPr>
          <a:xfrm>
            <a:off x="672417" y="4540468"/>
            <a:ext cx="102209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ความสามารถของบุคคลใน</a:t>
            </a:r>
            <a:r>
              <a:rPr lang="th-TH" sz="28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นิติกรรมสัญญา โดยหลักทั่วไป บุคคลย่อมมีความสามารถใน</a:t>
            </a:r>
            <a:r>
              <a:rPr lang="th-TH" sz="28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นิติกรรมสัญญา แต่มีข้อยกเว้น คือ บุคคล บางประเภทกฎหมายถือว่าหย่อนความสามารถใน</a:t>
            </a:r>
            <a:r>
              <a:rPr lang="th-TH" sz="2800" b="1" dirty="0" err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นิติกรรมสัญญา เช่น ผู้เยาว์ คนไร้ความสามารถ คนเสมือนไร้ความสามารถ และบุคคลล้มละลาย สำหรับผู้เยาว์จะทำนิติกรรมได้ต้องรับความยินยอมจาก ผู้แทนโดยชอบธรรมต้องแสดงออก</a:t>
            </a:r>
          </a:p>
        </p:txBody>
      </p:sp>
    </p:spTree>
    <p:extLst>
      <p:ext uri="{BB962C8B-B14F-4D97-AF65-F5344CB8AC3E}">
        <p14:creationId xmlns:p14="http://schemas.microsoft.com/office/powerpoint/2010/main" val="56077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618751-D1CF-2462-BD05-65C9E51C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5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D5B7B01-608B-B0F1-62AF-151D0EA076E4}"/>
              </a:ext>
            </a:extLst>
          </p:cNvPr>
          <p:cNvSpPr txBox="1"/>
          <p:nvPr/>
        </p:nvSpPr>
        <p:spPr>
          <a:xfrm>
            <a:off x="1841500" y="1566952"/>
            <a:ext cx="8224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ผู้หย่อนความสามารถใน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นิติกรรมสัญญา</a:t>
            </a:r>
          </a:p>
          <a:p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(1) ผู้เยาว์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Minor)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(2)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บุคคลวิกลจริต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Unsound Mind)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(3)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คนไร้ความสามารถ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Incompetent)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(4)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คนเสมือนไร้ความสามารถ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Quasi-Incompetent)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(5)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ลูกหนี้ที่ถูกฟ้องเป็นบุคคลล้มละลาย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(6) สามีและภริยาเป็นผู้จัดการสินสมรสร่วมกัน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152930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517E40A-3830-F5A2-6375-98486FF3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6</a:t>
            </a:fld>
            <a:endParaRPr lang="th-TH">
              <a:latin typeface="Leelawadee" panose="020B05020402040202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4B38D42-5A79-219B-BD60-6799C099D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83" t="29185" r="8084" b="56889"/>
          <a:stretch/>
        </p:blipFill>
        <p:spPr>
          <a:xfrm>
            <a:off x="1290320" y="385445"/>
            <a:ext cx="9045426" cy="134112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95D2DD1-3CC0-4FB0-54A8-771A4B1A4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0" t="32741" r="11250" b="25176"/>
          <a:stretch/>
        </p:blipFill>
        <p:spPr>
          <a:xfrm>
            <a:off x="1290320" y="1726565"/>
            <a:ext cx="9038521" cy="45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4BEB13-144D-A538-731B-4E23590E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248920"/>
            <a:ext cx="11536680" cy="1325563"/>
          </a:xfrm>
        </p:spPr>
        <p:txBody>
          <a:bodyPr/>
          <a:lstStyle/>
          <a:p>
            <a:r>
              <a:rPr lang="th-TH" dirty="0"/>
              <a:t>ประเภทของนิติกรรม แบ่งออกเป็น </a:t>
            </a:r>
            <a:r>
              <a:rPr lang="en-US" dirty="0"/>
              <a:t>2</a:t>
            </a:r>
            <a:r>
              <a:rPr lang="th-TH" dirty="0"/>
              <a:t> ประเภท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2F8349-0768-1228-DA6C-0D6B3D48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7</a:t>
            </a:fld>
            <a:endParaRPr lang="th-TH">
              <a:latin typeface="Leelawadee" panose="020B05020402040202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0E66766-C370-7F5C-7FD0-870C5F401E6E}"/>
              </a:ext>
            </a:extLst>
          </p:cNvPr>
          <p:cNvSpPr txBox="1"/>
          <p:nvPr/>
        </p:nvSpPr>
        <p:spPr>
          <a:xfrm>
            <a:off x="284480" y="2625636"/>
            <a:ext cx="1162304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4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นิติกรรมฝ่ายเดียว </a:t>
            </a:r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นิติกรรมซึ่งเกิดขึ้นโดยการแสดงเจตนาของบุคคลฝ่ายหนึ่งฝ่ายเดียวและมีผลตามกฎหมาย ซึ่งบางกรณีก็ทำให้ผู้ทำนิติกรรมเสียสิทธิได้ เช่น การก่อตั้งมูลนิธิ คำมั่นโฆษณาจะให้รางวัล การรับสภาพหนี้ การผ่อนเวลาชำระหนี้ให้ลูกหนี้ คำมั่นจะซื้อหรือจะขาย </a:t>
            </a:r>
            <a:r>
              <a:rPr lang="th-TH" sz="3200" b="1" dirty="0" err="1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พินัยกรรม การบอกกล่าวบังคับจำนอง </a:t>
            </a:r>
            <a:r>
              <a:rPr lang="th-TH" sz="3200" b="1" dirty="0" err="1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คำเสนอ การบอกเลิกสัญญา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26553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C6F3FC8-337C-7918-C38F-AD4219FA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560" y="2653167"/>
            <a:ext cx="11196320" cy="3436483"/>
          </a:xfrm>
        </p:spPr>
        <p:txBody>
          <a:bodyPr/>
          <a:lstStyle/>
          <a:p>
            <a:pPr algn="thaiDist">
              <a:lnSpc>
                <a:spcPct val="100000"/>
              </a:lnSpc>
              <a:spcBef>
                <a:spcPts val="600"/>
              </a:spcBef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นิติกรรมสองฝ่าย (นิติกรรมหลายฝ่าย)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นิติกรรมซึ่งเกิดขึ้นโดยการแสดงเจตนาของบุคคลตั้งแต่สองฝ่ายขึ้นไปและทุกฝ่ายต่างต้องตกลงยินยอมระหว่างกัน กล่าวคือ ฝ่ายหนึ่งแสดงเจตนาทำเป็นคำเสนอ แล้วอีกฝ่ายหนึ่งแสดงเจตนาเป็นคำสนอง เมื่อคำเสนอและคำสนองถูกต้องตรงกันจึงเกิดมีนิติกรรมสองฝ่ายขึ้น หรือเรียกกันว่า สัญญา เช่น สัญญาซื้อขาย สัญญากู้ยืม สัญญาแลกเปลี่ยน สัญญาขายฝาก จำนอง จำนำ เป็นต้น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2F56AA-C963-2718-B586-F81C0548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th-TH" smtClean="0"/>
              <a:pPr/>
              <a:t>8</a:t>
            </a:fld>
            <a:endParaRPr lang="th-TH">
              <a:latin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188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E2EC0F7-58C7-8683-3078-4BE7A7B7465A}"/>
              </a:ext>
            </a:extLst>
          </p:cNvPr>
          <p:cNvSpPr txBox="1"/>
          <p:nvPr/>
        </p:nvSpPr>
        <p:spPr>
          <a:xfrm>
            <a:off x="274320" y="582067"/>
            <a:ext cx="82702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นิติบุคคล คือ บุคคลที่กฎหมายสมมติขึ้นให้มีสภาพเป็นบุคคล เช่นเดียวกับบุคคลธรรมดา เพื่อให้นิติบุคคลสามารถใช้สิทธิหน้าที่ ภายในขอบเขตวัตถุประสงค์ของนิติบุคคลได้ จึงต้องแสดงออกถึงสิทธิและหน้าที่ผ่าน ผู้แทนนิติบุคคล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1. นิติบุคคลตามกฎหมายเอกชน ได้แก่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1. บริษัทจำกัด (ผู้ก่อการอย่างน้อย 3 คน)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2. ห้างหุ้นส่วนจำกัด (ผู้ก่อการอย่าง 3 คน)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3. ห้างหุ้นส่วนสามัญจดทะเบียน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4. สมาคม</a:t>
            </a: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5. </a:t>
            </a:r>
            <a:r>
              <a:rPr lang="th-TH" sz="28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มูลนิธิ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2. นิติบุคคลตามกฎหมายมหาชน ได้แก่ วัด จังหวัด กระทรวง/ทบวง กรม จังหวัด องค์การบริหารส่วนท้องถิ่น (อบต./อบจ./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กทม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/เทศบาล/พัทยา) องค์การของรัฐบาล องค์การมหาชน ฯลฯ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257894_TF45331398_Win32" id="{509995C6-D3CD-4991-9F00-A6DE922A0DB5}" vid="{3403E5EB-100E-47D9-A257-CFA0F1273FB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งานนําเสนอสําหรับทุกอุปกรณ์</Template>
  <TotalTime>78</TotalTime>
  <Words>1899</Words>
  <Application>Microsoft Office PowerPoint</Application>
  <PresentationFormat>แบบจอกว้าง</PresentationFormat>
  <Paragraphs>94</Paragraphs>
  <Slides>21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Leelawadee</vt:lpstr>
      <vt:lpstr>Tenorite</vt:lpstr>
      <vt:lpstr>TH SarabunPSK</vt:lpstr>
      <vt:lpstr>ธีมของ Office</vt:lpstr>
      <vt:lpstr>บทที่ 4 นิติกรรมและสัญญานิติกรรม</vt:lpstr>
      <vt:lpstr>ความหมายของนิติกรรม</vt:lpstr>
      <vt:lpstr>ลักษณะของนิติกรรม</vt:lpstr>
      <vt:lpstr>งานนำเสนอ PowerPoint</vt:lpstr>
      <vt:lpstr>งานนำเสนอ PowerPoint</vt:lpstr>
      <vt:lpstr>งานนำเสนอ PowerPoint</vt:lpstr>
      <vt:lpstr>ประเภทของนิติกรรม แบ่งออกเป็น 2 ประเภท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4 นิติกรรมและสัญญานิติกรรม</dc:title>
  <dc:creator>ASUS</dc:creator>
  <cp:lastModifiedBy>ASUS</cp:lastModifiedBy>
  <cp:revision>11</cp:revision>
  <dcterms:created xsi:type="dcterms:W3CDTF">2022-08-16T16:14:53Z</dcterms:created>
  <dcterms:modified xsi:type="dcterms:W3CDTF">2022-08-16T18:11:19Z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