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74" r:id="rId6"/>
    <p:sldId id="279" r:id="rId7"/>
    <p:sldId id="277" r:id="rId8"/>
    <p:sldId id="278" r:id="rId9"/>
    <p:sldId id="282" r:id="rId10"/>
    <p:sldId id="316" r:id="rId11"/>
    <p:sldId id="317" r:id="rId12"/>
    <p:sldId id="283" r:id="rId13"/>
    <p:sldId id="284" r:id="rId14"/>
    <p:sldId id="290" r:id="rId15"/>
    <p:sldId id="315" r:id="rId16"/>
    <p:sldId id="314" r:id="rId17"/>
    <p:sldId id="292" r:id="rId18"/>
    <p:sldId id="293" r:id="rId19"/>
    <p:sldId id="294" r:id="rId20"/>
    <p:sldId id="296" r:id="rId21"/>
    <p:sldId id="297" r:id="rId22"/>
    <p:sldId id="298" r:id="rId23"/>
    <p:sldId id="299" r:id="rId24"/>
    <p:sldId id="300" r:id="rId25"/>
    <p:sldId id="304" r:id="rId26"/>
    <p:sldId id="302" r:id="rId27"/>
    <p:sldId id="301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8" r:id="rId36"/>
    <p:sldId id="319" r:id="rId37"/>
    <p:sldId id="320" r:id="rId38"/>
    <p:sldId id="321" r:id="rId39"/>
  </p:sldIdLst>
  <p:sldSz cx="9144000" cy="6858000" type="screen4x3"/>
  <p:notesSz cx="7053263" cy="93091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>
      <p:cViewPr varScale="1">
        <p:scale>
          <a:sx n="60" d="100"/>
          <a:sy n="60" d="100"/>
        </p:scale>
        <p:origin x="142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6F33-A353-4DB4-9C58-748BB9AEB3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74529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6CB90-6F78-4C94-8D3A-BA58B5903A5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38093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49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C15F7C-07F6-49A4-8E35-45BBA2B0384C}" type="datetimeFigureOut">
              <a:rPr lang="th-TH" smtClean="0"/>
              <a:pPr/>
              <a:t>25/11/64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D28128-1226-47C3-8106-AFA0F7017B2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344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5F7C-07F6-49A4-8E35-45BBA2B0384C}" type="datetimeFigureOut">
              <a:rPr lang="th-TH" smtClean="0">
                <a:solidFill>
                  <a:prstClr val="black"/>
                </a:solidFill>
              </a:rPr>
              <a:pPr/>
              <a:t>25/11/64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8128-1226-47C3-8106-AFA0F7017B20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939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5F7C-07F6-49A4-8E35-45BBA2B0384C}" type="datetimeFigureOut">
              <a:rPr lang="th-TH" smtClean="0">
                <a:solidFill>
                  <a:prstClr val="white"/>
                </a:solidFill>
              </a:rPr>
              <a:pPr/>
              <a:t>25/11/64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8128-1226-47C3-8106-AFA0F7017B20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80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5F7C-07F6-49A4-8E35-45BBA2B0384C}" type="datetimeFigureOut">
              <a:rPr lang="th-TH" smtClean="0">
                <a:solidFill>
                  <a:prstClr val="white"/>
                </a:solidFill>
              </a:rPr>
              <a:pPr/>
              <a:t>25/11/64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8128-1226-47C3-8106-AFA0F7017B20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8742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5F7C-07F6-49A4-8E35-45BBA2B0384C}" type="datetimeFigureOut">
              <a:rPr lang="th-TH" smtClean="0">
                <a:solidFill>
                  <a:prstClr val="black"/>
                </a:solidFill>
              </a:rPr>
              <a:pPr/>
              <a:t>25/11/64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8128-1226-47C3-8106-AFA0F7017B20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5F7C-07F6-49A4-8E35-45BBA2B0384C}" type="datetimeFigureOut">
              <a:rPr lang="th-TH" smtClean="0">
                <a:solidFill>
                  <a:prstClr val="white"/>
                </a:solidFill>
              </a:rPr>
              <a:pPr/>
              <a:t>25/11/64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8128-1226-47C3-8106-AFA0F7017B20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9229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5F7C-07F6-49A4-8E35-45BBA2B0384C}" type="datetimeFigureOut">
              <a:rPr lang="th-TH" smtClean="0">
                <a:solidFill>
                  <a:prstClr val="black"/>
                </a:solidFill>
              </a:rPr>
              <a:pPr/>
              <a:t>25/11/64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8128-1226-47C3-8106-AFA0F7017B20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7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6C15F7C-07F6-49A4-8E35-45BBA2B0384C}" type="datetimeFigureOut">
              <a:rPr lang="th-TH" smtClean="0">
                <a:solidFill>
                  <a:prstClr val="black"/>
                </a:solidFill>
              </a:rPr>
              <a:pPr/>
              <a:t>25/11/64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8128-1226-47C3-8106-AFA0F7017B20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22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C15F7C-07F6-49A4-8E35-45BBA2B0384C}" type="datetimeFigureOut">
              <a:rPr lang="th-TH" smtClean="0">
                <a:solidFill>
                  <a:prstClr val="white"/>
                </a:solidFill>
              </a:rPr>
              <a:pPr/>
              <a:t>25/11/64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D28128-1226-47C3-8106-AFA0F7017B20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99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5F7C-07F6-49A4-8E35-45BBA2B0384C}" type="datetimeFigureOut">
              <a:rPr lang="th-TH" smtClean="0">
                <a:solidFill>
                  <a:prstClr val="black"/>
                </a:solidFill>
              </a:rPr>
              <a:pPr/>
              <a:t>25/11/64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8128-1226-47C3-8106-AFA0F7017B20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33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5F7C-07F6-49A4-8E35-45BBA2B0384C}" type="datetimeFigureOut">
              <a:rPr lang="th-TH" smtClean="0">
                <a:solidFill>
                  <a:prstClr val="black"/>
                </a:solidFill>
              </a:rPr>
              <a:pPr/>
              <a:t>25/11/64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8128-1226-47C3-8106-AFA0F7017B20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42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5BD12B6-73A9-4BCB-86C9-BD885A7D4C25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13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2843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8299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8221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07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8909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128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7409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3652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1531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6839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5BD12B6-73A9-4BCB-86C9-BD885A7D4C25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28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0418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585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8889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2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23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70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6208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0263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5648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901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C15F7C-07F6-49A4-8E35-45BBA2B0384C}" type="datetimeFigureOut">
              <a:rPr lang="th-TH" smtClean="0">
                <a:solidFill>
                  <a:prstClr val="black"/>
                </a:solidFill>
              </a:rPr>
              <a:pPr/>
              <a:t>25/11/64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FD28128-1226-47C3-8106-AFA0F7017B20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9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465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25/11/64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81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857256"/>
          </a:xfrm>
        </p:spPr>
        <p:txBody>
          <a:bodyPr>
            <a:noAutofit/>
          </a:bodyPr>
          <a:lstStyle/>
          <a:p>
            <a:pPr algn="ctr"/>
            <a:r>
              <a:rPr lang="th-TH" sz="66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องค์การและการจัดการ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776864" cy="345638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Organization </a:t>
            </a:r>
          </a:p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and </a:t>
            </a:r>
          </a:p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Management</a:t>
            </a:r>
            <a:endParaRPr lang="th-TH" sz="6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07672"/>
            <a:ext cx="8280920" cy="769441"/>
          </a:xfrm>
          <a:prstGeom prst="rect">
            <a:avLst/>
          </a:prstGeom>
          <a:gradFill rotWithShape="1">
            <a:gsLst>
              <a:gs pos="0">
                <a:srgbClr val="53548A">
                  <a:tint val="43000"/>
                  <a:satMod val="165000"/>
                </a:srgbClr>
              </a:gs>
              <a:gs pos="55000">
                <a:srgbClr val="53548A">
                  <a:tint val="83000"/>
                  <a:satMod val="155000"/>
                </a:srgbClr>
              </a:gs>
              <a:gs pos="100000">
                <a:srgbClr val="53548A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rgbClr val="53548A">
                <a:satMod val="115000"/>
              </a:srgbClr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ลักษณะสำคัญขององค์การ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627" y="836712"/>
            <a:ext cx="8748463" cy="173664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53548A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/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1. </a:t>
            </a:r>
            <a:r>
              <a:rPr lang="th-TH" sz="3200" kern="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มีการกำหนดเป้าหมาย (</a:t>
            </a:r>
            <a:r>
              <a:rPr lang="en-US" sz="3200" kern="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purpose)</a:t>
            </a:r>
            <a:r>
              <a:rPr lang="th-TH" sz="3200" kern="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หรือวัตถุประสงค์ชี้เฉพาะเจาะจง การที่องค์การจะต้องมีเป้าหมายในการดำเนินงานที่ชัดเจนเพื่อเป็นแนวทางในการปฏิบัติงาน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2701936"/>
            <a:ext cx="8352928" cy="64698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53548A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/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2. </a:t>
            </a:r>
            <a:r>
              <a:rPr lang="th-TH" sz="3200" kern="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มีกระบวนวิธีปฏิบัติงาน (</a:t>
            </a:r>
            <a:r>
              <a:rPr lang="en-US" sz="3200" kern="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process)</a:t>
            </a:r>
            <a:r>
              <a:rPr lang="th-TH" sz="3200" kern="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และมีการแบ่งงานกันทำ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3429000"/>
            <a:ext cx="8352928" cy="64698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53548A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3. </a:t>
            </a:r>
            <a:r>
              <a:rPr kumimoji="0" lang="th-TH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มีลำดับขั้นของการบังคับบัญชา 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(hierarchy of authority)</a:t>
            </a:r>
            <a:endParaRPr kumimoji="0" lang="th-TH" sz="3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149080"/>
            <a:ext cx="8352928" cy="64698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53548A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4. </a:t>
            </a:r>
            <a:r>
              <a:rPr kumimoji="0" lang="th-TH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องค์การมีลักษณะเป็นระบบ 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(system)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25144"/>
            <a:ext cx="6624736" cy="21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89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475655" y="1714910"/>
            <a:ext cx="5804345" cy="441611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0" y="300005"/>
            <a:ext cx="7632848" cy="58477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องค์การเป็นระบบเปิดอย่างหนึ่ง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(open system)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204864"/>
            <a:ext cx="2088232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ปัจจัยนำเข้า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input)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2780928"/>
            <a:ext cx="2088232" cy="1872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วัตถุดิบ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ทรัพยากร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เงินทุน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ข้อมูลข่าวสาร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9436" y="2204864"/>
            <a:ext cx="2664296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กระบวนการแปรสภาพ</a:t>
            </a:r>
          </a:p>
          <a:p>
            <a:pPr algn="ctr"/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(transformation)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9436" y="2924944"/>
            <a:ext cx="2664296" cy="17281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กิจกรรมการปฏิบัติงานของพนักงาน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กิจกรรมการบริหารจัดการ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เทคโนโลยีและการดำเนินงาน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72200" y="2204864"/>
            <a:ext cx="2448272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ปัจจัยนำออก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output)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72200" y="2780928"/>
            <a:ext cx="2448272" cy="1872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ผลิตภัณฑ์และบริการ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ฐานะทางการเงิน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ข้อมูลข่าวสารสนเทศข้อมูลข่าวสาร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ผลงานของบุคลากร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96266" y="5157192"/>
            <a:ext cx="2170636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ข้อมูลย้อนกลับ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feedback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4319" y="6131022"/>
            <a:ext cx="3720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envionment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3856" y="1196752"/>
            <a:ext cx="349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53380" y="1750517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(system)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367644" y="1458362"/>
            <a:ext cx="1928622" cy="5130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66902" y="1458362"/>
            <a:ext cx="1769394" cy="5130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1"/>
          </p:cNvCxnSpPr>
          <p:nvPr/>
        </p:nvCxnSpPr>
        <p:spPr>
          <a:xfrm flipH="1">
            <a:off x="1367644" y="5481228"/>
            <a:ext cx="192862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2"/>
          </p:cNvCxnSpPr>
          <p:nvPr/>
        </p:nvCxnSpPr>
        <p:spPr>
          <a:xfrm flipV="1">
            <a:off x="1367644" y="4653136"/>
            <a:ext cx="0" cy="8280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</p:cNvCxnSpPr>
          <p:nvPr/>
        </p:nvCxnSpPr>
        <p:spPr>
          <a:xfrm>
            <a:off x="5466902" y="5481228"/>
            <a:ext cx="212943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1" idx="2"/>
          </p:cNvCxnSpPr>
          <p:nvPr/>
        </p:nvCxnSpPr>
        <p:spPr>
          <a:xfrm flipV="1">
            <a:off x="7596336" y="4653136"/>
            <a:ext cx="0" cy="8280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55576" y="5481228"/>
            <a:ext cx="1440160" cy="880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531619" y="5661248"/>
            <a:ext cx="1496765" cy="7006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11760" y="3212976"/>
            <a:ext cx="6376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13732" y="3212976"/>
            <a:ext cx="6584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322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7965" y="119675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องค์การระบบเปิด คือองค์การที่ตระหนักถึงความสัมพันธ์ของสภาพแวดล้อมภายนอก และองค์การเป็นองค์การแบบใหม่ที่ตอบสนอง  ต่อการเปลี่ยนแปลงอยู่ตลอดเวลา โดยตระหนักว่าสิ่งแวดล้อมรอบธุรกิจ มีผลกระทบต่อองค์การของตนตลอดเวลา </a:t>
            </a:r>
          </a:p>
          <a:p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องค์การแต่ละองค์การในภาพรวมจะมีลักษณะระบบเปิด และภายในระบบก็จะมีระบบย่อย ฉะนั้นองค์การจะเป็นระบบปิดที่มีลักษณะเป็นระบบย่อย องค์ประกอบขององค์การ (</a:t>
            </a:r>
            <a:r>
              <a:rPr lang="en-US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Elements of Organization ) 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ที่สำคัญประกอบด้วย 5 ประการ ดังนี้</a:t>
            </a:r>
          </a:p>
          <a:p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endParaRPr lang="en-US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739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1719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 คน (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man )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องค์การจะประกอบด้วยคนตั้งแต่ 2 คนขึ้นไป ปฏิบัติงานร่วมกัน หรือแบ่งงานกันทำ เพื่อให้บรรลุเป้าหมายที่กำหนด โดยที่คนจะปฏิบัติงานร่วมกันได้จำเป็นต้องอาศัย “ ความรู้ทางพฤติกรรมศาสตร์ ” เพื่อทำความเข้าใจซึ่งกันและกัน</a:t>
            </a: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 โครงสร้าง (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structure)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ซึ่งนักบริหารจะต้องจัดโครงสร้างให้สอดคล้องกับงาน เพื่อกำหนดอำนาจหน้าที่และความรับผิดชอบที่เหมาะสม เพื่อให้งานขององค์การบรรลุเป้าหมายได้อย่างมีประสิทธิภาพ</a:t>
            </a:r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3 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ข้อมูลข่าวสารและความรู้ (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information data and </a:t>
            </a:r>
            <a:r>
              <a:rPr lang="en-US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knoeledge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ในการปฏิบัติงานและการแก้ไขปัญหา นักบริหารยังต้องอาศัยความรู้ ข้อมูลข่าวสาร เพื่อความเข้าใจ เพื่อการวิเคราะห์ ตลอดจนการคาดคะเนแนวโน้มในอนาคตอีกด้วย </a:t>
            </a:r>
          </a:p>
          <a:p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4 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เทคนิค (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technique)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การบริหารองค์การต้องอาศัยเทคนิคเทคโนโลยี เพื่อการแก้ไขปัญหาหรือติดสินใจ และในขณะเดียวกันก็เป็นการลดความเสี่ยงอีกด้วย</a:t>
            </a:r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5 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เป้าหมาย (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purpose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มนุษย์จัดตั้งองค์การขึ้นมาก็เพื่อบรรลุเป้าหมายหรือวัตถุประสงค์ที่มนุษย์ต้อง ดังนั้น องค์การจึงต้องมีเป้าหมาย หรือวัตถุประสงค์</a:t>
            </a:r>
          </a:p>
          <a:p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786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653" y="332656"/>
            <a:ext cx="7491712" cy="707886"/>
          </a:xfrm>
          <a:prstGeom prst="rect">
            <a:avLst/>
          </a:prstGeom>
          <a:gradFill rotWithShape="1">
            <a:gsLst>
              <a:gs pos="0">
                <a:srgbClr val="53548A">
                  <a:tint val="43000"/>
                  <a:satMod val="165000"/>
                </a:srgbClr>
              </a:gs>
              <a:gs pos="55000">
                <a:srgbClr val="53548A">
                  <a:tint val="83000"/>
                  <a:satMod val="155000"/>
                </a:srgbClr>
              </a:gs>
              <a:gs pos="100000">
                <a:srgbClr val="53548A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rgbClr val="53548A">
                <a:satMod val="115000"/>
              </a:srgbClr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ความจำเป็นของการมีองค์การ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1653" y="1678161"/>
            <a:ext cx="7491712" cy="119181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3808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1. </a:t>
            </a:r>
            <a:r>
              <a:rPr kumimoji="0" lang="th-TH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องค์การทางสังคม ได้แก่ ครอบครัว โรงเรียน มหาวิทยาลัย วัด สมาคม ชมรม สโมสร องค์การสื่อมวลชนต่างๆเป็นต้น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1653" y="3028310"/>
            <a:ext cx="7491712" cy="119181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3808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2. </a:t>
            </a:r>
            <a:r>
              <a:rPr kumimoji="0" lang="th-TH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องค์การทางราชการ ได้แก่ หน่วยงานราชการต่างๆ ซึ่งครอบคลุมถึงกระทรวง ทบวง กรม ที่เรียกว่า 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“</a:t>
            </a:r>
            <a:r>
              <a:rPr kumimoji="0" lang="th-TH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ระบบราชการ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”</a:t>
            </a:r>
            <a:r>
              <a:rPr kumimoji="0" lang="th-TH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653" y="4396462"/>
            <a:ext cx="7491712" cy="119181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3808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3. </a:t>
            </a:r>
            <a:r>
              <a:rPr kumimoji="0" lang="th-TH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องค์การเอกชน ได้แก่ บริษัท ห้างร้านต่างๆ ที่ดำเนินกิจกรรมเพื่อผลประโยชน์ทางร้านค้า</a:t>
            </a:r>
          </a:p>
        </p:txBody>
      </p:sp>
    </p:spTree>
    <p:extLst>
      <p:ext uri="{BB962C8B-B14F-4D97-AF65-F5344CB8AC3E}">
        <p14:creationId xmlns:p14="http://schemas.microsoft.com/office/powerpoint/2010/main" val="136986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1187624" y="2243555"/>
            <a:ext cx="2664296" cy="1977533"/>
          </a:xfrm>
          <a:prstGeom prst="flowChartConnector">
            <a:avLst/>
          </a:prstGeom>
          <a:solidFill>
            <a:srgbClr val="FFC000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ngsana New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261927" y="1487286"/>
            <a:ext cx="2664296" cy="1977533"/>
          </a:xfrm>
          <a:prstGeom prst="flowChartConnector">
            <a:avLst/>
          </a:prstGeom>
          <a:solidFill>
            <a:srgbClr val="FFC000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ngsana New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4907370" y="2747611"/>
            <a:ext cx="2664296" cy="1977533"/>
          </a:xfrm>
          <a:prstGeom prst="flowChartConnector">
            <a:avLst/>
          </a:prstGeom>
          <a:solidFill>
            <a:srgbClr val="FFC000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ngsana New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475656" y="4038381"/>
            <a:ext cx="2664296" cy="1977533"/>
          </a:xfrm>
          <a:prstGeom prst="flowChartConnector">
            <a:avLst/>
          </a:prstGeom>
          <a:solidFill>
            <a:srgbClr val="FFC000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ngsana New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3851920" y="4331605"/>
            <a:ext cx="2664296" cy="1977533"/>
          </a:xfrm>
          <a:prstGeom prst="flowChartConnector">
            <a:avLst/>
          </a:prstGeom>
          <a:solidFill>
            <a:srgbClr val="FFC000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ngsana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2060848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วัด, โบสถ์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4168" y="3409836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8024" y="4708301"/>
            <a:ext cx="10919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</a:t>
            </a:r>
          </a:p>
          <a:p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ทบวง</a:t>
            </a:r>
          </a:p>
          <a:p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7744" y="4797152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16211" y="2476053"/>
            <a:ext cx="8899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สมาคม</a:t>
            </a:r>
          </a:p>
          <a:p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สโมสร</a:t>
            </a:r>
          </a:p>
          <a:p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ชมรม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57234"/>
            <a:ext cx="7632848" cy="584775"/>
          </a:xfrm>
          <a:prstGeom prst="homePlate">
            <a:avLst/>
          </a:prstGeom>
          <a:gradFill rotWithShape="1">
            <a:gsLst>
              <a:gs pos="0">
                <a:srgbClr val="53548A">
                  <a:tint val="43000"/>
                  <a:satMod val="165000"/>
                </a:srgbClr>
              </a:gs>
              <a:gs pos="55000">
                <a:srgbClr val="53548A">
                  <a:tint val="83000"/>
                  <a:satMod val="155000"/>
                </a:srgbClr>
              </a:gs>
              <a:gs pos="100000">
                <a:srgbClr val="53548A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rgbClr val="53548A">
                <a:satMod val="115000"/>
              </a:srgbClr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ความสัมพันธ์ระหว่างบุคคลกับองค์การอื่นๆ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2913861" y="2872281"/>
            <a:ext cx="2664296" cy="1977533"/>
          </a:xfrm>
          <a:prstGeom prst="flowChartConnector">
            <a:avLst/>
          </a:prstGeom>
          <a:solidFill>
            <a:srgbClr val="FFFF00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บุคคล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(ตัวเรา)</a:t>
            </a:r>
          </a:p>
        </p:txBody>
      </p:sp>
    </p:spTree>
    <p:extLst>
      <p:ext uri="{BB962C8B-B14F-4D97-AF65-F5344CB8AC3E}">
        <p14:creationId xmlns:p14="http://schemas.microsoft.com/office/powerpoint/2010/main" val="781868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640960" cy="708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lvl="1" indent="-27432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b="1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องค์การแบบดั้งเดิม  </a:t>
            </a:r>
          </a:p>
          <a:p>
            <a:pPr marL="576263" lvl="1" indent="-27432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มุ่งกฎ ข้อกำหนด ตำแหน่งงาน </a:t>
            </a:r>
          </a:p>
          <a:p>
            <a:pPr marL="576263" lvl="1" indent="-27432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ให้ความสำคัญที่งานตามสายงานบังคับบัญชา ไม่มีความยืดหยุ่น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b="1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  องค์การแบบใหม่ 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มีความยืดหยุ่น มีการเปลี่ยนแปลงตลอดเวลา 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เน้นทีมงาน ให้ความสำคัญกับทักษะ   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b="1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สาเหตุสำคัญที่จำเป็นต้องมีองค์การ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	ช่วยตอบสนองความต้องการของมนุษย์  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	ช่วยกำหนดตำแหน่งหน้าที่และความรับผิดชอบ 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	ช่วยให้ได้รับข่าวสารความรู้  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	เป็นแหล่งอาชีพ  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	เป็นเครื่องมือควบคุมการปฏิบัติงาน</a:t>
            </a:r>
          </a:p>
        </p:txBody>
      </p:sp>
    </p:spTree>
    <p:extLst>
      <p:ext uri="{BB962C8B-B14F-4D97-AF65-F5344CB8AC3E}">
        <p14:creationId xmlns:p14="http://schemas.microsoft.com/office/powerpoint/2010/main" val="1887620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908720"/>
            <a:ext cx="756084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ประเภทขององค์การ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1580" y="2132856"/>
            <a:ext cx="7560840" cy="5847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องค์การที่แบ่งโดยใช้ผลกำไรเป็นเกณฑ์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2924944"/>
            <a:ext cx="7776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องค์การที่มุ่งแสวงหาผลกำไร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(for profit organization)  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องค์การที่จัดตั้งขึ้นมาโดยมีจุดหมายเพื่อทำกำไรหรือแสวงหาผลประโยชน์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077072"/>
            <a:ext cx="7776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องค์การที่ไม่มุ่งแสวงหาผลกำไร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(not for profit organization) 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องค์การที่จัดตั้งขึ้นมาโดยมีจุดมุ่งหมายเพื่อประโยชน์ทางสังคม การเมือง และวัฒนธรรม มากกว่ามุ่งหวังที่ผลกำไร</a:t>
            </a:r>
          </a:p>
        </p:txBody>
      </p:sp>
    </p:spTree>
    <p:extLst>
      <p:ext uri="{BB962C8B-B14F-4D97-AF65-F5344CB8AC3E}">
        <p14:creationId xmlns:p14="http://schemas.microsoft.com/office/powerpoint/2010/main" val="2411837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908720"/>
            <a:ext cx="756084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ประเภทขององค์การ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1580" y="1882291"/>
            <a:ext cx="738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องค์การที่แบ่งตามชนิดของผลิตภัณฑ์ที่องค์การผลิตขึ้น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708920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องค์การด้านการผลิต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(manufacturing organization) 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องค์การที่ทำการผลิตสินค้า 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(good)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โดยจะมีการใช้วัตถุดิบเพื่อผลิตสินค้าประเภทที่มีตัวตนสามารถสัมผัสจับต้องมองเห็นได้ ซึ่งลูกค้าสามารถประเมินคุณภาพของสินค้านั้นๆได้ เช่น เสื้อผ้า รองเท้า ปากกา เป็นต้น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2305" y="4653136"/>
            <a:ext cx="77758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องค์การด้านบริการ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(service organization) 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องค์การที่มีหน้าที่หลัก คือการผลิตหรือเป็นผู้ให้บริการโดยกิจกรรมต่างๆ ขององค์การสามารถส่งมอบคุณค่าให้แก่ผู้รับ เช่น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สถาบันการเงิน โรงพยาบาล </a:t>
            </a:r>
          </a:p>
          <a:p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 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0428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980728"/>
            <a:ext cx="756084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ประเภทขององค์การ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1580" y="213285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องค์การที่แบ่งตามลักษณะของความเป็นเจ้าของ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924944"/>
            <a:ext cx="8694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องค์การภาครัฐ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(public sector) 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จัดตั้งขึ้นโดยภายใต้การควบคุมของรัฐบาล ได้แก่ กระทรวง ทบวง กรม และรัฐวิสาหกิจต่างๆ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437112"/>
            <a:ext cx="8694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องค์การภาคเอกชน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(private sector)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จัดตั้งขึ้นโดยภายใต้การควบคุมของเอกชน ได้แก่ บริษัท ห้างร้าน มูลนิธิ สมาคม เป็นต้น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165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 noGrp="1"/>
          </p:cNvSpPr>
          <p:nvPr>
            <p:ph idx="1"/>
          </p:nvPr>
        </p:nvSpPr>
        <p:spPr>
          <a:xfrm>
            <a:off x="1547664" y="1916832"/>
            <a:ext cx="5904656" cy="432048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H Niramit AS" panose="02000506000000020004" pitchFamily="2" charset="-34"/>
                <a:ea typeface="+mj-ea"/>
                <a:cs typeface="TH Niramit AS" panose="02000506000000020004" pitchFamily="2" charset="-34"/>
              </a:rPr>
              <a:t>ความหมายขององค์การ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>
                <a:latin typeface="TH Niramit AS" panose="02000506000000020004" pitchFamily="2" charset="-34"/>
                <a:ea typeface="+mj-ea"/>
                <a:cs typeface="TH Niramit AS" panose="02000506000000020004" pitchFamily="2" charset="-34"/>
              </a:rPr>
              <a:t>ลักษณะสำคัญขององค์การ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H Niramit AS" panose="02000506000000020004" pitchFamily="2" charset="-34"/>
                <a:ea typeface="+mj-ea"/>
                <a:cs typeface="TH Niramit AS" panose="02000506000000020004" pitchFamily="2" charset="-34"/>
              </a:rPr>
              <a:t>ความจำเป็นของการมีองค์การ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>
                <a:latin typeface="TH Niramit AS" panose="02000506000000020004" pitchFamily="2" charset="-34"/>
                <a:ea typeface="+mj-ea"/>
                <a:cs typeface="TH Niramit AS" panose="02000506000000020004" pitchFamily="2" charset="-34"/>
              </a:rPr>
              <a:t>ประเภทขององค์การ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H Niramit AS" panose="02000506000000020004" pitchFamily="2" charset="-34"/>
                <a:ea typeface="+mj-ea"/>
                <a:cs typeface="TH Niramit AS" panose="02000506000000020004" pitchFamily="2" charset="-34"/>
              </a:rPr>
              <a:t>วัตถุประสงค์ขององค์การ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>
                <a:latin typeface="TH Niramit AS" panose="02000506000000020004" pitchFamily="2" charset="-34"/>
                <a:ea typeface="+mj-ea"/>
                <a:cs typeface="TH Niramit AS" panose="02000506000000020004" pitchFamily="2" charset="-34"/>
              </a:rPr>
              <a:t>สภาวะแวดล้อมขององค์การ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H Niramit AS" panose="02000506000000020004" pitchFamily="2" charset="-34"/>
              <a:ea typeface="+mj-ea"/>
              <a:cs typeface="TH Niramit AS" panose="02000506000000020004" pitchFamily="2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7" name="ชื่อเรื่องรอง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50106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ความรู้เกี่ยวกับองค์การ</a:t>
            </a:r>
          </a:p>
          <a:p>
            <a:pPr algn="ctr"/>
            <a:endParaRPr lang="th-TH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5647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836712"/>
            <a:ext cx="756084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ประเภทขององค์การ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6871" y="177281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องค์การที่แบ่งตามลักษณะการเกิด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361661"/>
            <a:ext cx="8671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4.1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องค์การแบบปฐมหรือองค์การแบบปฐมภูมิ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(primary organization) 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เกิดขึ้นตามธรรมชาติ สมาชิกทุกคนต้องเกี่ยวข้องมาแต่กำเนิด การติดต่อสัมพันธ์กันระหว่างบุคคลเป็นส่วนตัวไม่มีพิธีรีตอง เช่น ครอบครัว เพื่อนบ้านใกล้เคียง เป็นต้น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4317492"/>
            <a:ext cx="8676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4.2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องค์การแบบมัธยมหรือองค์การแบบทุติยภูมิ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(secondary organization) 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มนุษย์จัดตั้งขึ้น โดยสมาชิกจะมีความสัมพันธ์กันด้วยเหตุผลและความรู้สึก ลักษณะความสัมพันธ์ระหว่างสมาชิกในองค์การจึงไม่เป็นแบบส่วนตัว เช่น หน่วยราชการต่างๆ </a:t>
            </a:r>
          </a:p>
          <a:p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ห้างหุ้นส่วน สมาคม โรงเรียน โรงพยาบาล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152625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620688"/>
            <a:ext cx="756084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ประเภทขององค์การ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6871" y="148478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องค์การที่แบ่งโดยใช้โครงสร้างเป็นเกณฑ์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871" y="2136923"/>
            <a:ext cx="82167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5.1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องค์การแบบที่เป็นทางการ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(formal organization) 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หรือเรียกว่า 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องค์การรูปนัย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องค์การที่มีรูปแบบ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เป็นองค์กรที่มีโครงสร้างอย่างมีรูปแบบ วางกำหนดกฎเกณฑ์ไว้ในระเบียบแบบแผน หรือกำหนดไว้ในกฎหมาย  มีสายบังคับบัญชา มีขั้นตอน มีการกำหนดหน้าที่ไว้อย่างเด่นชัด มีการแบ่งงาน        ตามความสามารถของผู้ปฏิบัติงาน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6871" y="4383692"/>
            <a:ext cx="822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5.2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องค์การแบบที่ไม่เป็นทางการ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(informal organization) 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หรือเรียกว่า 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องค์การอรูปนัย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องค์การไร้รูปแบบ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เป็นองค์การที่จัดตั้งขึ้นมาด้วยความสมัครใจติดต่อกันเป็นส่วนตัวด้วยความพึงพอใจ ไม่มีแบบแผนที่แน่นอน</a:t>
            </a:r>
          </a:p>
        </p:txBody>
      </p:sp>
    </p:spTree>
    <p:extLst>
      <p:ext uri="{BB962C8B-B14F-4D97-AF65-F5344CB8AC3E}">
        <p14:creationId xmlns:p14="http://schemas.microsoft.com/office/powerpoint/2010/main" val="2000258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15727"/>
            <a:ext cx="5028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องค์ประกอบที่สำคัญขององค์การที่มีรูปแบบ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22839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การแบ่งระดับชั้นสายการบังคับบัญชา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Hierarchy)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อำนาจหน้าที่ขององค์กรจะมีลักษณะแบ่งแยกตามสายบังคับบัญชา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Chain of Command)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ควบคู่กับการมอบหมายความรับผิดชอบของผู้บังคับบัญชาระดับสูงลดหลั่นกันลงไป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Line of Authority)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ในลักษณะนี้โครงสร้างขององค์กรจะแบ่งออกเป็น 3 ระดับชั้น คือ การบริหารระดับต้น การบริหารระดับกลาง และการบริหารระดับสูง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832721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การแบ่งงาน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Division of Labor)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คือการจำแนกหน่วยงานเฉพาะอย่างออกไปตามความเหมาะสม และวัตถุประสงค์ของหน่วยงานนั้น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378904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ช่วงการควบคุม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Span of Control)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คือขอบเขตของสายการบังคับบัญชา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ช่วงการควบคุมที่กว้าง หมายถึงผู้บังคับบัญชาคนหนึ่งมีผู้ใต้บังคับบัญชาหลายคน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ช่วงการควบคุมที่แคบ หมายถึงผู้บังคับบัญชาคนหนึ่งมีผู้ใต้บังคับบัญชาน้อยคน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406" y="5169178"/>
            <a:ext cx="7957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4) เอกภาพในการบริหารงาน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Unity of Command)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หมายถึงการบริหารงานที่ทุกหน่วยงาน  ทุกคนทุกระดับ ปฏิบัติงานอย่างสอดคล้องกันมีการประสานกันและเข้าใจถึงเป้าหมายขององค์การ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แสดงให้เห็นว่าใครเป็นผู้รับผิดชอบ มีขอบเขตอำนาจหน้าที่บังคับบัญชาได้มากน้อยเพียงไร</a:t>
            </a:r>
          </a:p>
        </p:txBody>
      </p:sp>
    </p:spTree>
    <p:extLst>
      <p:ext uri="{BB962C8B-B14F-4D97-AF65-F5344CB8AC3E}">
        <p14:creationId xmlns:p14="http://schemas.microsoft.com/office/powerpoint/2010/main" val="320961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76671"/>
            <a:ext cx="7915275" cy="619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942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692696"/>
            <a:ext cx="4211960" cy="584775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การจำแนกประเภทขององค์การ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1412776"/>
            <a:ext cx="8856984" cy="52565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769876"/>
            <a:ext cx="1368152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8167" y="1772816"/>
            <a:ext cx="1742785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u="sng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เกณฑ์การแบ่ง</a:t>
            </a: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67744" y="1412776"/>
            <a:ext cx="0" cy="5256584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24128" y="1484784"/>
            <a:ext cx="0" cy="5184576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44208" y="1772816"/>
            <a:ext cx="2133918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b="1" u="sng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ประเภทขององค์การ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3808" y="2636912"/>
            <a:ext cx="133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ผลกำไร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3808" y="357301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ชนิดของผลิตภัณฑ์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3808" y="450912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ลักษณะความเป็นเจ้าของ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3808" y="5229200"/>
            <a:ext cx="238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การเกิด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3808" y="6021288"/>
            <a:ext cx="224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</a:t>
            </a:r>
          </a:p>
        </p:txBody>
      </p:sp>
      <p:cxnSp>
        <p:nvCxnSpPr>
          <p:cNvPr id="16" name="Straight Arrow Connector 15"/>
          <p:cNvCxnSpPr>
            <a:stCxn id="4" idx="3"/>
            <a:endCxn id="10" idx="1"/>
          </p:cNvCxnSpPr>
          <p:nvPr/>
        </p:nvCxnSpPr>
        <p:spPr>
          <a:xfrm flipV="1">
            <a:off x="1835696" y="2898522"/>
            <a:ext cx="1008112" cy="11329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3"/>
            <a:endCxn id="11" idx="1"/>
          </p:cNvCxnSpPr>
          <p:nvPr/>
        </p:nvCxnSpPr>
        <p:spPr>
          <a:xfrm flipV="1">
            <a:off x="1835696" y="3834626"/>
            <a:ext cx="1008112" cy="1968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3"/>
            <a:endCxn id="12" idx="1"/>
          </p:cNvCxnSpPr>
          <p:nvPr/>
        </p:nvCxnSpPr>
        <p:spPr>
          <a:xfrm>
            <a:off x="1835696" y="4031486"/>
            <a:ext cx="1008112" cy="7392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  <a:endCxn id="13" idx="1"/>
          </p:cNvCxnSpPr>
          <p:nvPr/>
        </p:nvCxnSpPr>
        <p:spPr>
          <a:xfrm>
            <a:off x="1835696" y="4031486"/>
            <a:ext cx="1008112" cy="1459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3"/>
            <a:endCxn id="14" idx="1"/>
          </p:cNvCxnSpPr>
          <p:nvPr/>
        </p:nvCxnSpPr>
        <p:spPr>
          <a:xfrm>
            <a:off x="1835696" y="4031486"/>
            <a:ext cx="1008112" cy="22514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72200" y="250509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มุ่งแสวงหาผลกำไร</a:t>
            </a:r>
          </a:p>
          <a:p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ไม่มุ่งแสวงหาผลกำไร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72200" y="3441194"/>
            <a:ext cx="256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ด้านการผลิต</a:t>
            </a:r>
          </a:p>
          <a:p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ด้านการบริการ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72200" y="4449306"/>
            <a:ext cx="256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</a:t>
            </a:r>
          </a:p>
          <a:p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ภาคเอกชน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72200" y="509737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แบบปฐม (ปฐมภูมิ)</a:t>
            </a:r>
          </a:p>
          <a:p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แบบมัธยม (ทุติยภูมิ)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72200" y="5961474"/>
            <a:ext cx="256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เป็นทางการ(รูปนัย)</a:t>
            </a:r>
          </a:p>
          <a:p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ไม่เป็นทางการ (อรูปนัย)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724128" y="2852936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12160" y="2708920"/>
            <a:ext cx="0" cy="2616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12160" y="2708920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12160" y="2970530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724128" y="6335742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012160" y="6191726"/>
            <a:ext cx="0" cy="2616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12160" y="6191726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012160" y="6453336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724128" y="5471646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12160" y="5327630"/>
            <a:ext cx="0" cy="2616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12160" y="5327630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12160" y="5589240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724128" y="4823574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12160" y="4679558"/>
            <a:ext cx="0" cy="2616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012160" y="4679558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012160" y="4941168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724128" y="3815462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012160" y="3671446"/>
            <a:ext cx="0" cy="2616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012160" y="3671446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012160" y="3933056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48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1291407"/>
            <a:ext cx="756084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วัตถุประสงค์ขององค์การ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1580" y="2924944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กำหนดวัตถุประสงค์ขององค์การจะมีอิทธิพลอย่างมากต่อการดำเนินงานขององค์การเพราะนอกจากจะเป็นแนวทาง</a:t>
            </a:r>
          </a:p>
          <a:p>
            <a:pPr algn="ctr"/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ในการปฏิบัติงานแล้ว ยังเป็นสิ่งที่แสดงถึงเหตุผลของการปฏิบัติงาน ทั้งนี้วัตถุประสงค์ขององค์การจะมีอยู่ 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2422609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5506" y="1052736"/>
            <a:ext cx="798496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6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วัตถุประสงค์ขององค์การโดยทั่วไป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844824"/>
            <a:ext cx="81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เพื่อสร้างคุณค่าที่ปรารถนาให้สังคม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ั่วไปองค์การของทางราชการมักมีวัตถุประสงค์เพื่อให้บริการแก่ประชาชนให้ความคุ้มครองปลอดภัยต่างๆ ตลอดจนพัฒนาประเทศ ได้แก่ หน่วยงานต่างๆ อำเภอ จังหวัด หน่วยทหาร ตำรวจ เป็นต้น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3268141"/>
            <a:ext cx="81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เพื่อตอบสนองความต้องการของกลุ่มคนต่างๆในองค์การ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ปกติทั่วไปสมาชิกแต่ละคนในองค์การจะมีวัตถุประสงค์ส่วนตัวแตกต่างกันแต่ละคนมุ่งหวังจะได้รับการตอบสนองในสิ่งที่ตนมุ่งหวังจากองค์การ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4636293"/>
            <a:ext cx="81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1.3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เพื่อทำให้ผู้รับบริการ หรือลูกค้า หรือผู้ที่มาติดต่อพอใจ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ซึ่งเป็นจุดประสงค์ที่   ทุกหน่วยงานต้องมีเพราะทุกหน่วยงานต่างมีหน้าที่บริการให้แก่ประชาชน ลูกค้า สมาชิก หรือผู้ติดต่อที่มีผลประโยชน์</a:t>
            </a:r>
          </a:p>
        </p:txBody>
      </p:sp>
    </p:spTree>
    <p:extLst>
      <p:ext uri="{BB962C8B-B14F-4D97-AF65-F5344CB8AC3E}">
        <p14:creationId xmlns:p14="http://schemas.microsoft.com/office/powerpoint/2010/main" val="1283546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748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1.4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เพื่อให้ผลผลิตขององค์การมีคุณภาพสูง และให้บริการได้ทันเวลา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โรงไฟฟ้า ประปา จะต้องผลิตกระแสไฟฟ้า จ่ายน้ำประปาให้เพียงพอต่อความต้องการของประชาชนผู้บริโภค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601" y="2204864"/>
            <a:ext cx="8748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1.5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เพื่อให้มีการลงทุนหรือขยายกิจการเพิ่ม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โดยต้องมีการระดมทรัพยากร หรือจัดหาทรัพยากรเพิ่มขึ้นในการดำเนินงานขององค์การ เช่น การสร้างตึกใหม่ การลงทุนด้านบุคลากร ตลอดจนการจัดให้มีสิ่งจูงใจที่จะรักษาคนให้อยู่กับองค์การนานที่สุด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364502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1.6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เพื่อให้หน่วยงานนั้นทำงานอย่างมีประสิทธิภาพ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มีเหตุผลโดยใช้เทคโนโลยีและวิทยาการทางวิทยาศาสตร์ตามแผนใหม่ ต้นทุนต่ำ กำไรสูง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40" y="4581128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1.7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เพื่อความเจริญและการดำรงอยู่ได้ขององค์การ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กล่าวคือ เมื่อได้มีการจัดตั้งโครงการขึ้นมาแล้ว วัตถุประสงค์อย่างหนึ่งที่สมาชิกในองค์การทุกคนต้องยึดถือร่วมกัน คือ การทำให้องค์การมีความเจริญก้าวหน้าสามารถดำเนินอยู่ได้</a:t>
            </a:r>
          </a:p>
        </p:txBody>
      </p:sp>
    </p:spTree>
    <p:extLst>
      <p:ext uri="{BB962C8B-B14F-4D97-AF65-F5344CB8AC3E}">
        <p14:creationId xmlns:p14="http://schemas.microsoft.com/office/powerpoint/2010/main" val="2613222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506" y="692696"/>
            <a:ext cx="798496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6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วัตถุประสงค์ขององค์การธุรกิจ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412776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เพื่อสร้างสรรค์คุณค่าทางเศรษฐกิจในรูปสินค้าและบริการ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องค์การธุรกิจ มีวัตถุประสงค์ในการผลิตสินค้าและบริการเพื่อไปแลกเปลี่ยนเป็นตัวเงินซึ่งก่อให้เกิดประโยชน์</a:t>
            </a:r>
          </a:p>
          <a:p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ทางเศรษฐกิจแก่สังคม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996952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เพื่อแสวงหาผลกำไร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และเพื่อตอบสนองความต้องการของสมาชิกและกลุ่มต่างๆในองค์การ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3861048"/>
            <a:ext cx="8907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เพื่อการดำรงอยู่และความเจริญขององค์การ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โดยทั่วไปห้างหุ้นส่วนและบริษัทที่จัดตั้งขึ้นทุกแห่งปรารถนาจะตั้งอยู่ได้นานๆ และเจริญรุ่งเรืองขยายกิจการออกไป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301208"/>
            <a:ext cx="8907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2.4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เพื่อสร้างสรรค์สิ่งที่มีคุณค่าในสังคม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องค์การต้องทำตนเป็นพลเมือง ปฏิบัติตามกฎหมายไม่เอารัดเอาเปรียบลูกค้าและคนงาน</a:t>
            </a:r>
          </a:p>
        </p:txBody>
      </p:sp>
    </p:spTree>
    <p:extLst>
      <p:ext uri="{BB962C8B-B14F-4D97-AF65-F5344CB8AC3E}">
        <p14:creationId xmlns:p14="http://schemas.microsoft.com/office/powerpoint/2010/main" val="4216031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24744"/>
            <a:ext cx="756084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สภาวะแวดล้อมขององค์การ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2204864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องค์การก็เช่นเดียวกับคนจะต้องอยู่ท่ามกลางสภาวะแวดล้อมต่างๆ ไม่ว่าจะเป็นวัฒนธรรม สังคม สภาพทางด้านเศรษฐกิจ รัฐบาล กฎหมายและข้อบังคับ การเปลี่ยนแปลงด้านวิทยากร การเปลี่ยนแปลงความพอใจของผู้บริโภค การแข่งขัน เป็นต้น </a:t>
            </a:r>
          </a:p>
          <a:p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ปัจจัยต่างๆเหล่านี้คือ สภาวะแวดล้อมขององค์การ ซึ่งสภาวะแวดล้อมเหล่านี้จะมีการเปลี่ยนแปลงอย่างรวดเร็ว ทั้งนี้ สภาวะแวดล้อมขององค์การประกอบด้วย </a:t>
            </a:r>
          </a:p>
        </p:txBody>
      </p:sp>
    </p:spTree>
    <p:extLst>
      <p:ext uri="{BB962C8B-B14F-4D97-AF65-F5344CB8AC3E}">
        <p14:creationId xmlns:p14="http://schemas.microsoft.com/office/powerpoint/2010/main" val="140933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867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000" dirty="0">
                <a:latin typeface="KodchiangUPC"/>
                <a:cs typeface="KodchiangUPC"/>
              </a:rPr>
              <a:t> </a:t>
            </a:r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องค์การและการจัดการ </a:t>
            </a:r>
          </a:p>
          <a:p>
            <a:pPr algn="ctr"/>
            <a:r>
              <a:rPr lang="th-TH" b="1" dirty="0">
                <a:latin typeface="Comic Sans MS"/>
                <a:cs typeface="KodchiangUPC"/>
              </a:rPr>
              <a:t>(</a:t>
            </a:r>
            <a:r>
              <a:rPr lang="en-US" b="1" dirty="0">
                <a:latin typeface="Comic Sans MS"/>
                <a:cs typeface="KodchiangUPC"/>
              </a:rPr>
              <a:t>Organization and Management)</a:t>
            </a:r>
            <a:endParaRPr lang="en-US" dirty="0">
              <a:latin typeface="Comic Sans MS"/>
              <a:cs typeface="KodchiangUP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249003"/>
            <a:ext cx="8496944" cy="5148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องคการ เกิดขึ้นเพื่อรวบรวมคนและทรัพยากรตางๆ เขาดวยกัน เพราะการทํางานที่ไมอาจทําใหสําเร็จไดเพียงลําพัง  ซึ่งทรัพยากรจะตองไดรับการประสานเขาดวยกัน  เพื่อใหองคการบรรลุเปาหมายไดอยางมีประสิทธิผลและประสิทธิภาพ</a:t>
            </a:r>
          </a:p>
          <a:p>
            <a:pPr marL="13970" marR="5080" indent="913765" algn="thaiDist">
              <a:lnSpc>
                <a:spcPct val="100699"/>
              </a:lnSpc>
              <a:spcBef>
                <a:spcPts val="830"/>
              </a:spcBef>
            </a:pPr>
            <a:r>
              <a:rPr lang="th-TH" sz="3200" spc="-1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การจัดการ มีความสําคัญตอผูบริหารทุกคนในการพัฒนาองคกร  ให้มุงไปสูความมีประสิทธิภาพและประสิทธิผล  ผูบริหารสามารถดําเนินการใหบรรลุวัตถุประสงคขององคการได โดยการใชทรัพยากรทางการบริหารอยางเหมาะสม และการจัดการจะเปนเครื่องมือสนับสนุนใหภาระกิจของพนักงานแตละคน นําไปสูการบรรลุความสําเร็จตาม       เปาหมายขององคการได</a:t>
            </a:r>
          </a:p>
        </p:txBody>
      </p:sp>
    </p:spTree>
    <p:extLst>
      <p:ext uri="{BB962C8B-B14F-4D97-AF65-F5344CB8AC3E}">
        <p14:creationId xmlns:p14="http://schemas.microsoft.com/office/powerpoint/2010/main" val="1351389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756084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4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สภาวะแวดล้อมภายนอกขององค์การ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852" y="2060848"/>
            <a:ext cx="8342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สภาวะแวดล้อมทั่วไป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(general environment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เป็นสภาวะแวดล้อมที่ส่งผลทั้งโดยทางตรงและทางอ้อมต่อกิจกรรมทุกอย่างขององค์การ ได้แก่ เศรษฐกิจ เทคโนโลยี สังคม การเมืองและกฎหมาย และสภาวะแวดล้อมระหว่างประเทศ</a:t>
            </a:r>
          </a:p>
          <a:p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717032"/>
            <a:ext cx="8342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สภาวะแวดล้อมที่เกี่ยวกับงาน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(task environment)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ภาวะที่มีอิทธิพลโดยตรงต่อการดำเนินงานและความสามารถที่จะบรรลุเป้าหมายขององค์การและเป็นสภาวะแวดล้อมภายนอกที่อยู่ใกล้ตัวองค์การมากที่สุดได้แก่ ลูกค้า คู่แข่งขัน ผู้จัดส่งวัตถุดิบ เจ้าหน้าที่ของรัฐ ตลาดแรงงาน ผู้ร่วมลงทุน</a:t>
            </a:r>
          </a:p>
        </p:txBody>
      </p:sp>
    </p:spTree>
    <p:extLst>
      <p:ext uri="{BB962C8B-B14F-4D97-AF65-F5344CB8AC3E}">
        <p14:creationId xmlns:p14="http://schemas.microsoft.com/office/powerpoint/2010/main" val="1864765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836712"/>
            <a:ext cx="756084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4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สภาวะแวดล้อมภายในขององค์การ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852" y="2015842"/>
            <a:ext cx="8342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เจ้าของกิจการและผู้ถือหุ้น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ในองค์การธุรกิจที่มีขนาดเล็ก เจ้าของกิจการมักมีบทบาทด้านต่างๆในองค์การมากมาย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3049720"/>
            <a:ext cx="8342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คณะกรรมการบริษัท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บุคคลที่ผู้ถือหุ้นเป็นผู้คัดเลือกให้เข้ามาเป็นตัวแทนเพื่อทำหน้าที่และควบคุมการบริหารงานที่ตนเองถือหุ้นอยู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6897" y="4019064"/>
            <a:ext cx="8342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คือบุคคลต่างๆจากตลาดแรงงานภายนอก ที่ฝ่ายบริหารขององค์การดำเนินการสรรหาและคัดเลือกมาให้ทำงานในองค์การ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1110" y="5157192"/>
            <a:ext cx="8342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2.4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วัฒนธรรมองค์การ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เป็นสภาวะแวดล้อมภายในอีกอย่างหนึ่งที่มีอิทธิพลต่อการดำเนินงานต่อทุกองค์การ</a:t>
            </a:r>
          </a:p>
        </p:txBody>
      </p:sp>
    </p:spTree>
    <p:extLst>
      <p:ext uri="{BB962C8B-B14F-4D97-AF65-F5344CB8AC3E}">
        <p14:creationId xmlns:p14="http://schemas.microsoft.com/office/powerpoint/2010/main" val="2265138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"/>
          <a:stretch/>
        </p:blipFill>
        <p:spPr bwMode="auto">
          <a:xfrm>
            <a:off x="1690688" y="859809"/>
            <a:ext cx="6121672" cy="556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833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92888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067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56083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54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8064896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85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755576" y="1659285"/>
            <a:ext cx="79312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Chester I. Barnard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ระบบที่บุคคลสองคนหรือมากกว่าร่วมแรงร่วมใจกันทำงาน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อย่างมีวัตถุประสงค์เดียวกัน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Herbert G. Hicks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กระบวนการจัดโครงสร้างให้บุคคลเกิดปฏิสัมพันธ์ ในการทำงาน</a:t>
            </a:r>
          </a:p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ให้บรรลุวัตถุประสงค์ที่กำหนดไว้</a:t>
            </a:r>
          </a:p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Katz and Kahn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(แคทซ์และแคน) </a:t>
            </a:r>
          </a:p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างสังคมที่มีบุคคลจำนวนมากมาร่วมแรงร่วมใจประสานกันทำงานหรือกิจกรรมที่มีความซับซ้อนอย่างมีระบบ และร่วมกันตัดสินใจแก้ปัญหาเพื่อให้บรรลุทั้งเป้าหมายส่วนบุคคลและเป้าหมายองค์การ</a:t>
            </a:r>
          </a:p>
        </p:txBody>
      </p:sp>
      <p:sp>
        <p:nvSpPr>
          <p:cNvPr id="5" name="Rectangle 4"/>
          <p:cNvSpPr/>
          <p:nvPr/>
        </p:nvSpPr>
        <p:spPr>
          <a:xfrm>
            <a:off x="874622" y="476672"/>
            <a:ext cx="76931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ความหมายขององค์การ (</a:t>
            </a:r>
            <a:r>
              <a:rPr lang="en-US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Organization) </a:t>
            </a:r>
          </a:p>
        </p:txBody>
      </p:sp>
    </p:spTree>
    <p:extLst>
      <p:ext uri="{BB962C8B-B14F-4D97-AF65-F5344CB8AC3E}">
        <p14:creationId xmlns:p14="http://schemas.microsoft.com/office/powerpoint/2010/main" val="129812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107504" y="260648"/>
            <a:ext cx="89289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ความหมายขององค์การ (</a:t>
            </a:r>
            <a:r>
              <a:rPr lang="en-US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Organization) 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จากวิกิพีเดีย สารานุกรมเสรี </a:t>
            </a:r>
          </a:p>
          <a:p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องค์การหมายถึง การนำเอาส่วนต่างๆ ที่มีความเกี่ยวข้องกันมารวมกันอย่างมีระเบียบหรือเป็นการรวมกลุ่มกันอย่างมีเหตุผลของบุคคล   กลุ่มหนึ่ง เพื่อเป็นศูนย์อำนวยการให้การดำเนินงานลุล่วงไปตามเป้าหมาย     ที่กำหนดไว้ โดยมีการใช้อำนาจการบริหารที่ชัดเจน มีการแบ่งงานและหน้าที่  มีลำดับขั้นของการบังคับบัญชาและความรับผิดชอบ</a:t>
            </a:r>
          </a:p>
          <a:p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สรุป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องค์การคือกระบวนการในการจัดระเบียบการดำเนินงานและการประสานงานร่วมกันของบุคคลตั้งแต่ 2 คนขึ้นไป เพื่อให้บรรลุวัตถุประสงค์ขององค์การตามที่กำหนดไว้ และตอบสนองความต้องการของสมาชิกในองค์การ  โดยมี</a:t>
            </a:r>
            <a:b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	- การจัดระเบียบแบบแผนกระบวนวิธีปฏิบัติงาน </a:t>
            </a:r>
            <a:b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	- การกำหนดโครงสร้าง อำนาจหน้าที่ และการแบ่งงาน</a:t>
            </a:r>
            <a:b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	- การมีปฏิสัมพันธ์ในการปฏิบัติงาน</a:t>
            </a:r>
          </a:p>
          <a:p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337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547664" y="42284"/>
            <a:ext cx="5832648" cy="1584176"/>
          </a:xfrm>
          <a:prstGeom prst="cloudCallout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ความแตกต่างระหว่างองค์การกับองค์กร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1988840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โดยทั่วไปองค์กรกับองค์การนั้น มาจากภาษาอังกฤษคำเดียวกันว่า “</a:t>
            </a:r>
            <a:r>
              <a:rPr lang="en-US" sz="3600" dirty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Organization” </a:t>
            </a:r>
            <a:r>
              <a:rPr lang="th-TH" sz="3600" dirty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จึงทำให้ 2 คำนี้ สามารถใช้แทนกันได้แต่ถ้าเราจะแยกความแตกต่างของคำว่าองค์กรกับองค์การ จะสามารถแยกได้ดังนี้ คือ </a:t>
            </a:r>
          </a:p>
          <a:p>
            <a:r>
              <a:rPr lang="th-TH" sz="36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องค์กร</a:t>
            </a:r>
            <a:r>
              <a:rPr lang="th-TH" sz="3600" dirty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เป็นส่วนหนึ่งของ</a:t>
            </a:r>
            <a:r>
              <a:rPr lang="th-TH" sz="36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 </a:t>
            </a:r>
            <a:r>
              <a:rPr lang="th-TH" sz="3600" dirty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ซึ่งถ้าเปรียบองค์การคือร่างกาย องค์กรคือ อวัยวะหนึ่งในร่างกายนั้น เช่น คณะวิทยาการจัดการเป็นองค์กร และมหาวิทยาลัยเป็นองค์การ</a:t>
            </a:r>
          </a:p>
        </p:txBody>
      </p:sp>
    </p:spTree>
    <p:extLst>
      <p:ext uri="{BB962C8B-B14F-4D97-AF65-F5344CB8AC3E}">
        <p14:creationId xmlns:p14="http://schemas.microsoft.com/office/powerpoint/2010/main" val="219097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1-omintro-111102031739-phpapp02/95/organization-and-management-om-overview-ch1-3-1024.jpg?cb=13202136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t="6266" r="7995" b="4726"/>
          <a:stretch/>
        </p:blipFill>
        <p:spPr bwMode="auto">
          <a:xfrm>
            <a:off x="364720" y="260648"/>
            <a:ext cx="8611738" cy="651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27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1-omintro-111102031739-phpapp02/95/organization-and-management-om-overview-ch1-4-1024.jpg?cb=13202136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5977" r="6840" b="7435"/>
          <a:stretch/>
        </p:blipFill>
        <p:spPr bwMode="auto">
          <a:xfrm>
            <a:off x="276475" y="260648"/>
            <a:ext cx="8639033" cy="633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18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3228" y="620688"/>
            <a:ext cx="6417734" cy="939801"/>
          </a:xfrm>
        </p:spPr>
        <p:txBody>
          <a:bodyPr>
            <a:noAutofit/>
          </a:bodyPr>
          <a:lstStyle/>
          <a:p>
            <a:r>
              <a:rPr lang="th-TH" sz="6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 (</a:t>
            </a:r>
            <a:r>
              <a:rPr lang="en-US" sz="6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Organization)</a:t>
            </a:r>
            <a:endParaRPr lang="th-TH" sz="6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990600" y="4191000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143125" y="4911725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574925" y="4262438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135063" y="5991225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1350963" y="5199063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151188" y="6062663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222625" y="5054600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214563" y="5846763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181600" y="4114800"/>
            <a:ext cx="574675" cy="5762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6334125" y="4546600"/>
            <a:ext cx="574675" cy="5762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6334125" y="5410200"/>
            <a:ext cx="574675" cy="5762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5181600" y="5049838"/>
            <a:ext cx="574675" cy="5762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5253038" y="5986463"/>
            <a:ext cx="574675" cy="5762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413625" y="5049838"/>
            <a:ext cx="574675" cy="5762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7413625" y="5986463"/>
            <a:ext cx="574675" cy="5762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7342188" y="4114800"/>
            <a:ext cx="574675" cy="5762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2070100" y="4478338"/>
            <a:ext cx="5048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1495425" y="4191000"/>
            <a:ext cx="5746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1638300" y="48387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1638300" y="5919788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 flipV="1">
            <a:off x="2359025" y="5486400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2646363" y="4622800"/>
            <a:ext cx="6492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3511550" y="43354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 flipV="1">
            <a:off x="3006725" y="5414963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5829300" y="44021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7989888" y="44021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V="1">
            <a:off x="7989888" y="53387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7989888" y="62738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V="1">
            <a:off x="6910388" y="49069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V="1">
            <a:off x="6910388" y="56991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V="1">
            <a:off x="5757863" y="53387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V="1">
            <a:off x="5829300" y="62738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Rectangle 3"/>
          <p:cNvSpPr txBox="1">
            <a:spLocks noGrp="1" noChangeArrowheads="1"/>
          </p:cNvSpPr>
          <p:nvPr>
            <p:ph type="title"/>
          </p:nvPr>
        </p:nvSpPr>
        <p:spPr>
          <a:xfrm>
            <a:off x="597937" y="2060848"/>
            <a:ext cx="3953976" cy="1524000"/>
          </a:xfrm>
          <a:prstGeom prst="rect">
            <a:avLst/>
          </a:prstGeom>
          <a:noFill/>
          <a:ln/>
        </p:spPr>
        <p:txBody>
          <a:bodyPr>
            <a:normAutofit fontScale="9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ไม่ใช่องค์การ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ต่างคนมีวัตถุประสงค์ของตนเอง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th-TH" sz="3200" b="1" dirty="0">
              <a:solidFill>
                <a:schemeClr val="tx1">
                  <a:tint val="75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8" name="Rectangle 4"/>
          <p:cNvSpPr txBox="1">
            <a:spLocks noChangeArrowheads="1"/>
          </p:cNvSpPr>
          <p:nvPr/>
        </p:nvSpPr>
        <p:spPr bwMode="auto">
          <a:xfrm>
            <a:off x="4629624" y="1985107"/>
            <a:ext cx="421484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 </a:t>
            </a:r>
          </a:p>
          <a:p>
            <a:pPr marL="342900" indent="-342900" algn="ctr">
              <a:spcBef>
                <a:spcPct val="20000"/>
              </a:spcBef>
            </a:pP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ทุกคนมีวัตถุประสงค์เดียวกัน</a:t>
            </a:r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3051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</TotalTime>
  <Words>2546</Words>
  <Application>Microsoft Office PowerPoint</Application>
  <PresentationFormat>นำเสนอทางหน้าจอ (4:3)</PresentationFormat>
  <Paragraphs>190</Paragraphs>
  <Slides>35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16</vt:i4>
      </vt:variant>
      <vt:variant>
        <vt:lpstr>ธีม</vt:lpstr>
      </vt:variant>
      <vt:variant>
        <vt:i4>4</vt:i4>
      </vt:variant>
      <vt:variant>
        <vt:lpstr>ชื่อเรื่องสไลด์</vt:lpstr>
      </vt:variant>
      <vt:variant>
        <vt:i4>35</vt:i4>
      </vt:variant>
    </vt:vector>
  </HeadingPairs>
  <TitlesOfParts>
    <vt:vector size="55" baseType="lpstr">
      <vt:lpstr>Angsana New</vt:lpstr>
      <vt:lpstr>Arial</vt:lpstr>
      <vt:lpstr>Calibri</vt:lpstr>
      <vt:lpstr>Candara</vt:lpstr>
      <vt:lpstr>Comic Sans MS</vt:lpstr>
      <vt:lpstr>Georgia</vt:lpstr>
      <vt:lpstr>KodchiangUPC</vt:lpstr>
      <vt:lpstr>Lucida Sans Unicode</vt:lpstr>
      <vt:lpstr>Symbol</vt:lpstr>
      <vt:lpstr>TH Niramit AS</vt:lpstr>
      <vt:lpstr>TH SarabunPSK</vt:lpstr>
      <vt:lpstr>Trebuchet MS</vt:lpstr>
      <vt:lpstr>Verdana</vt:lpstr>
      <vt:lpstr>Wingdings</vt:lpstr>
      <vt:lpstr>Wingdings 2</vt:lpstr>
      <vt:lpstr>Wingdings 3</vt:lpstr>
      <vt:lpstr>Waveform</vt:lpstr>
      <vt:lpstr>Concourse</vt:lpstr>
      <vt:lpstr>Urban</vt:lpstr>
      <vt:lpstr>1_Urban</vt:lpstr>
      <vt:lpstr>องค์การและการจัดการ</vt:lpstr>
      <vt:lpstr> ความรู้เกี่ยวกับองค์การ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ไม่ใช่องค์การ ต่างคนมีวัตถุประสงค์ของตนเอง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องค์การและการจัดการ</dc:title>
  <dc:creator>admin</dc:creator>
  <cp:lastModifiedBy>ASUS</cp:lastModifiedBy>
  <cp:revision>103</cp:revision>
  <cp:lastPrinted>2017-01-05T00:53:04Z</cp:lastPrinted>
  <dcterms:created xsi:type="dcterms:W3CDTF">2011-06-11T15:09:56Z</dcterms:created>
  <dcterms:modified xsi:type="dcterms:W3CDTF">2021-11-24T20:24:50Z</dcterms:modified>
</cp:coreProperties>
</file>